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66" r:id="rId2"/>
    <p:sldId id="268" r:id="rId3"/>
    <p:sldId id="267" r:id="rId4"/>
    <p:sldId id="269" r:id="rId5"/>
    <p:sldId id="270" r:id="rId6"/>
    <p:sldId id="271"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434"/>
    <p:restoredTop sz="86312"/>
  </p:normalViewPr>
  <p:slideViewPr>
    <p:cSldViewPr snapToGrid="0" snapToObjects="1">
      <p:cViewPr varScale="1">
        <p:scale>
          <a:sx n="57" d="100"/>
          <a:sy n="57" d="100"/>
        </p:scale>
        <p:origin x="168" y="600"/>
      </p:cViewPr>
      <p:guideLst/>
    </p:cSldViewPr>
  </p:slideViewPr>
  <p:outlineViewPr>
    <p:cViewPr>
      <p:scale>
        <a:sx n="33" d="100"/>
        <a:sy n="33" d="100"/>
      </p:scale>
      <p:origin x="0" y="-75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4A484-7484-B646-BB92-E6B44387B137}" type="datetimeFigureOut">
              <a:rPr lang="en-US" smtClean="0"/>
              <a:t>4/3/19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1B393C-952F-A542-A063-819F277E8D80}" type="slidenum">
              <a:rPr lang="en-US" smtClean="0"/>
              <a:t>‹#›</a:t>
            </a:fld>
            <a:endParaRPr lang="en-US"/>
          </a:p>
        </p:txBody>
      </p:sp>
    </p:spTree>
    <p:extLst>
      <p:ext uri="{BB962C8B-B14F-4D97-AF65-F5344CB8AC3E}">
        <p14:creationId xmlns:p14="http://schemas.microsoft.com/office/powerpoint/2010/main" val="189928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1B393C-952F-A542-A063-819F277E8D80}" type="slidenum">
              <a:rPr lang="en-US" smtClean="0"/>
              <a:t>1</a:t>
            </a:fld>
            <a:endParaRPr lang="en-US"/>
          </a:p>
        </p:txBody>
      </p:sp>
    </p:spTree>
    <p:extLst>
      <p:ext uri="{BB962C8B-B14F-4D97-AF65-F5344CB8AC3E}">
        <p14:creationId xmlns:p14="http://schemas.microsoft.com/office/powerpoint/2010/main" val="1305134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1B393C-952F-A542-A063-819F277E8D80}" type="slidenum">
              <a:rPr lang="en-US" smtClean="0"/>
              <a:t>7</a:t>
            </a:fld>
            <a:endParaRPr lang="en-US"/>
          </a:p>
        </p:txBody>
      </p:sp>
    </p:spTree>
    <p:extLst>
      <p:ext uri="{BB962C8B-B14F-4D97-AF65-F5344CB8AC3E}">
        <p14:creationId xmlns:p14="http://schemas.microsoft.com/office/powerpoint/2010/main" val="272605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7830-B5ED-2A45-A9FD-A2507ABE5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C7CE55-93F4-4D4F-9A62-68332CA41F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CF8B23-1634-624C-B894-EFD66527EF13}"/>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5" name="Footer Placeholder 4">
            <a:extLst>
              <a:ext uri="{FF2B5EF4-FFF2-40B4-BE49-F238E27FC236}">
                <a16:creationId xmlns:a16="http://schemas.microsoft.com/office/drawing/2014/main" id="{3FCD0671-D0A3-1041-B2C5-B115B31CD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49A9D-B63B-404A-A131-AF6A000211CC}"/>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2210339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04BA-0EE4-5B46-8281-57C0389986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477BA0-9B1C-964D-A848-149E691A69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EFAD5-CF58-9C49-9CF9-EE2E71C37473}"/>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5" name="Footer Placeholder 4">
            <a:extLst>
              <a:ext uri="{FF2B5EF4-FFF2-40B4-BE49-F238E27FC236}">
                <a16:creationId xmlns:a16="http://schemas.microsoft.com/office/drawing/2014/main" id="{054D8DC7-253E-7141-9A01-D81AD3B8A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C3CB8-EA32-4947-A786-90E3232DA1F9}"/>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1806201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BA212-5F8D-6C40-8D24-0808CE30F9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1D3917-87C2-DF4D-A28E-1A044C5855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DEE6BD-FD7C-3047-BA47-7423F87701F2}"/>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5" name="Footer Placeholder 4">
            <a:extLst>
              <a:ext uri="{FF2B5EF4-FFF2-40B4-BE49-F238E27FC236}">
                <a16:creationId xmlns:a16="http://schemas.microsoft.com/office/drawing/2014/main" id="{FE6584E1-E5EB-B94C-B758-6FED355A9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7514F-E6C8-1749-91A6-549A9570EC2B}"/>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3105073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ED83-FAD7-274F-B08F-D07DA63C2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66FCF6-3B6F-8C47-91AE-65C22FE095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6CBCF9-B131-9D45-9C72-F63B2688F1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302354-CF58-4841-ACB8-734B3ABF9A08}"/>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6" name="Footer Placeholder 5">
            <a:extLst>
              <a:ext uri="{FF2B5EF4-FFF2-40B4-BE49-F238E27FC236}">
                <a16:creationId xmlns:a16="http://schemas.microsoft.com/office/drawing/2014/main" id="{4C88DD3A-367A-CA4A-9379-1B4EE256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1EC814-3EE0-B844-B566-32DF5032A3D3}"/>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3146634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2F1E-86DE-2243-BB8D-29B5C98865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282420-994D-534E-90FE-FFFD114B4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A9605A-A455-7D47-B7F9-E3B80FF5D1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DCC2B4-A001-354B-A6DB-CE7CDE742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CB930C-0007-0E44-BFA0-193AF1C3C9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289734-D30E-2841-BCB8-CB4FE0EE5A13}"/>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8" name="Footer Placeholder 7">
            <a:extLst>
              <a:ext uri="{FF2B5EF4-FFF2-40B4-BE49-F238E27FC236}">
                <a16:creationId xmlns:a16="http://schemas.microsoft.com/office/drawing/2014/main" id="{81381536-DCA3-874C-8DAA-CF55813BCF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9496D0-6C96-D745-AB37-768BDB2B3B98}"/>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912477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270D-830A-EB44-B2F2-79A0C64D4C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71D1FE-2E55-3044-AAD8-B6AADBC7E4AC}"/>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4" name="Footer Placeholder 3">
            <a:extLst>
              <a:ext uri="{FF2B5EF4-FFF2-40B4-BE49-F238E27FC236}">
                <a16:creationId xmlns:a16="http://schemas.microsoft.com/office/drawing/2014/main" id="{55415A11-316C-3241-A732-C082D971AB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73274C-60D6-9C4D-B0EA-C7EDD2B85F06}"/>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298402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D025A-8B90-E442-B31E-557C86366B5B}"/>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3" name="Footer Placeholder 2">
            <a:extLst>
              <a:ext uri="{FF2B5EF4-FFF2-40B4-BE49-F238E27FC236}">
                <a16:creationId xmlns:a16="http://schemas.microsoft.com/office/drawing/2014/main" id="{61003E27-29EB-714B-B0AD-FF23DBC7DF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508D7-5B18-3541-B2B5-E56D19AF7F6A}"/>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1089193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8287-6BC2-7545-AF4E-1C3575A5A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7D5E5D-3C08-674C-AC01-598A0C7DD3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825434-693A-3648-8F1E-A377866520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B4675C-7544-B943-82D8-A53482A8042D}"/>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6" name="Footer Placeholder 5">
            <a:extLst>
              <a:ext uri="{FF2B5EF4-FFF2-40B4-BE49-F238E27FC236}">
                <a16:creationId xmlns:a16="http://schemas.microsoft.com/office/drawing/2014/main" id="{606C3819-AB58-1148-B819-C87E12A42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0D7A23-2F0C-0A44-B50D-711679C9232E}"/>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423186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5544D-6D4F-0843-B42E-E3AE8E390D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5C099C-4E81-7C49-9739-60C9397170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30CE57-2FE3-9F4B-952B-DF7567981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4841DB-3A5F-BA47-844E-4E7376555777}"/>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6" name="Footer Placeholder 5">
            <a:extLst>
              <a:ext uri="{FF2B5EF4-FFF2-40B4-BE49-F238E27FC236}">
                <a16:creationId xmlns:a16="http://schemas.microsoft.com/office/drawing/2014/main" id="{B65D8B50-E909-BE4B-B065-9767E53383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B0C014-6862-B744-9539-EDF2C881FBF4}"/>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995740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7C8E-945F-9542-B5E7-EAEBD7A4A2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F405C-D6B5-FC4A-93E3-4A2D18B8E4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B23ABC-EF7C-7944-BFD8-C2AAB6DD4F47}"/>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5" name="Footer Placeholder 4">
            <a:extLst>
              <a:ext uri="{FF2B5EF4-FFF2-40B4-BE49-F238E27FC236}">
                <a16:creationId xmlns:a16="http://schemas.microsoft.com/office/drawing/2014/main" id="{663DEFBA-240D-8947-8945-2296AF54C1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E97EB-0C32-7F4B-A8A0-3CF51A283E5E}"/>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53485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BC1516-0807-7A4E-822A-C7830CE5E4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35F468-4AB1-1747-A8EE-E6A72763E7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E53C96-9538-214C-96B0-079AE559B8AB}"/>
              </a:ext>
            </a:extLst>
          </p:cNvPr>
          <p:cNvSpPr>
            <a:spLocks noGrp="1"/>
          </p:cNvSpPr>
          <p:nvPr>
            <p:ph type="dt" sz="half" idx="10"/>
          </p:nvPr>
        </p:nvSpPr>
        <p:spPr/>
        <p:txBody>
          <a:bodyPr/>
          <a:lstStyle/>
          <a:p>
            <a:fld id="{85FC12B8-6542-0D45-9DC4-37F8D70B23EB}" type="datetimeFigureOut">
              <a:rPr lang="en-US" smtClean="0"/>
              <a:t>4/3/19</a:t>
            </a:fld>
            <a:endParaRPr lang="en-US"/>
          </a:p>
        </p:txBody>
      </p:sp>
      <p:sp>
        <p:nvSpPr>
          <p:cNvPr id="5" name="Footer Placeholder 4">
            <a:extLst>
              <a:ext uri="{FF2B5EF4-FFF2-40B4-BE49-F238E27FC236}">
                <a16:creationId xmlns:a16="http://schemas.microsoft.com/office/drawing/2014/main" id="{046E72A1-AFE4-074B-BD90-3E29E3F22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55C78-33E3-884B-94C5-30AD64EEDFF6}"/>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405305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606195-2843-4447-8F68-E56934C6C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A4E3F8-CEF4-3048-BBFD-4E4C2CC189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813F8-6704-3A45-9BA5-1998FBF680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FC12B8-6542-0D45-9DC4-37F8D70B23EB}" type="datetimeFigureOut">
              <a:rPr lang="en-US" smtClean="0"/>
              <a:t>4/3/19</a:t>
            </a:fld>
            <a:endParaRPr lang="en-US"/>
          </a:p>
        </p:txBody>
      </p:sp>
      <p:sp>
        <p:nvSpPr>
          <p:cNvPr id="5" name="Footer Placeholder 4">
            <a:extLst>
              <a:ext uri="{FF2B5EF4-FFF2-40B4-BE49-F238E27FC236}">
                <a16:creationId xmlns:a16="http://schemas.microsoft.com/office/drawing/2014/main" id="{68630E67-B048-7A42-A248-6B95CB1D1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100731-96C3-3C43-AA16-2C8D5977F1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11F11-B111-C74D-9F77-B3FE52F67A9D}" type="slidenum">
              <a:rPr lang="en-US" smtClean="0"/>
              <a:t>‹#›</a:t>
            </a:fld>
            <a:endParaRPr lang="en-US"/>
          </a:p>
        </p:txBody>
      </p:sp>
    </p:spTree>
    <p:extLst>
      <p:ext uri="{BB962C8B-B14F-4D97-AF65-F5344CB8AC3E}">
        <p14:creationId xmlns:p14="http://schemas.microsoft.com/office/powerpoint/2010/main" val="2185991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1445-11B0-4C4A-B581-26322EA95622}"/>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F753A7CF-4955-6148-AECA-59DEE33709D2}"/>
              </a:ext>
            </a:extLst>
          </p:cNvPr>
          <p:cNvSpPr>
            <a:spLocks noGrp="1"/>
          </p:cNvSpPr>
          <p:nvPr>
            <p:ph idx="1"/>
          </p:nvPr>
        </p:nvSpPr>
        <p:spPr/>
        <p:txBody>
          <a:bodyPr/>
          <a:lstStyle/>
          <a:p>
            <a:r>
              <a:rPr lang="en-US" dirty="0"/>
              <a:t>Rachel and dollhouse</a:t>
            </a:r>
          </a:p>
          <a:p>
            <a:r>
              <a:rPr lang="en-US" dirty="0"/>
              <a:t>Biotech creatures in </a:t>
            </a:r>
            <a:r>
              <a:rPr lang="en-US" i="1" dirty="0"/>
              <a:t>Borne</a:t>
            </a:r>
          </a:p>
          <a:p>
            <a:r>
              <a:rPr lang="en-US" dirty="0"/>
              <a:t>Life in the </a:t>
            </a:r>
            <a:r>
              <a:rPr lang="en-US"/>
              <a:t>broken places</a:t>
            </a:r>
            <a:endParaRPr lang="en-US" dirty="0"/>
          </a:p>
          <a:p>
            <a:r>
              <a:rPr lang="en-US" dirty="0"/>
              <a:t>How does Rachel “salvage” Borne? What is it about Rachel that has this effect on Borne?</a:t>
            </a:r>
          </a:p>
          <a:p>
            <a:endParaRPr lang="en-US" dirty="0"/>
          </a:p>
        </p:txBody>
      </p:sp>
    </p:spTree>
    <p:extLst>
      <p:ext uri="{BB962C8B-B14F-4D97-AF65-F5344CB8AC3E}">
        <p14:creationId xmlns:p14="http://schemas.microsoft.com/office/powerpoint/2010/main" val="639799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E5C505-E331-6D4B-8385-491B20BB1E3C}"/>
              </a:ext>
            </a:extLst>
          </p:cNvPr>
          <p:cNvPicPr>
            <a:picLocks noChangeAspect="1"/>
          </p:cNvPicPr>
          <p:nvPr/>
        </p:nvPicPr>
        <p:blipFill rotWithShape="1">
          <a:blip r:embed="rId2"/>
          <a:srcRect t="46186" r="9091" b="15462"/>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58AF20-C84A-A745-B705-72AC836FEC84}"/>
              </a:ext>
            </a:extLst>
          </p:cNvPr>
          <p:cNvSpPr>
            <a:spLocks noGrp="1"/>
          </p:cNvSpPr>
          <p:nvPr>
            <p:ph type="title"/>
          </p:nvPr>
        </p:nvSpPr>
        <p:spPr>
          <a:xfrm>
            <a:off x="594805" y="640263"/>
            <a:ext cx="3759240" cy="1344975"/>
          </a:xfrm>
        </p:spPr>
        <p:txBody>
          <a:bodyPr>
            <a:normAutofit/>
          </a:bodyPr>
          <a:lstStyle/>
          <a:p>
            <a:r>
              <a:rPr lang="en-US" sz="2800"/>
              <a:t>Why do you think Rachel looks at the dollhouse for so long?</a:t>
            </a:r>
          </a:p>
        </p:txBody>
      </p:sp>
      <p:sp>
        <p:nvSpPr>
          <p:cNvPr id="3" name="Content Placeholder 2">
            <a:extLst>
              <a:ext uri="{FF2B5EF4-FFF2-40B4-BE49-F238E27FC236}">
                <a16:creationId xmlns:a16="http://schemas.microsoft.com/office/drawing/2014/main" id="{5E740D68-07FD-AB4E-AA1E-B05AAC2C50AA}"/>
              </a:ext>
            </a:extLst>
          </p:cNvPr>
          <p:cNvSpPr>
            <a:spLocks noGrp="1"/>
          </p:cNvSpPr>
          <p:nvPr>
            <p:ph idx="1"/>
          </p:nvPr>
        </p:nvSpPr>
        <p:spPr>
          <a:xfrm>
            <a:off x="594110" y="2121763"/>
            <a:ext cx="3764826" cy="3773010"/>
          </a:xfrm>
        </p:spPr>
        <p:txBody>
          <a:bodyPr>
            <a:normAutofit/>
          </a:bodyPr>
          <a:lstStyle/>
          <a:p>
            <a:pPr marL="0" indent="0" fontAlgn="auto">
              <a:buNone/>
            </a:pPr>
            <a:r>
              <a:rPr lang="en-US" sz="1700" dirty="0"/>
              <a:t>Another time, I had a moment of dislocation when I put my eye to a hole Borne had made and was looking at an entire house … a dollhouse, which dominated the room. Nothing in that room but the dollhouse, the disrepair of its five levels mimicking the neglect of the Balcony Cliffs. In that moment we peered in on an entirely different world, one that belonged to a far-distant time and place. I scoured that dollhouse for longer than I should have, given it had no value to us whatsoever (172).</a:t>
            </a:r>
          </a:p>
          <a:p>
            <a:endParaRPr lang="en-US" sz="1700" dirty="0"/>
          </a:p>
        </p:txBody>
      </p:sp>
    </p:spTree>
    <p:extLst>
      <p:ext uri="{BB962C8B-B14F-4D97-AF65-F5344CB8AC3E}">
        <p14:creationId xmlns:p14="http://schemas.microsoft.com/office/powerpoint/2010/main" val="2797991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6FE02-B12E-424C-ADBF-A5ECFB0B16C5}"/>
              </a:ext>
            </a:extLst>
          </p:cNvPr>
          <p:cNvSpPr>
            <a:spLocks noGrp="1"/>
          </p:cNvSpPr>
          <p:nvPr>
            <p:ph type="title"/>
          </p:nvPr>
        </p:nvSpPr>
        <p:spPr>
          <a:xfrm>
            <a:off x="838200" y="365125"/>
            <a:ext cx="10515600" cy="1325563"/>
          </a:xfrm>
        </p:spPr>
        <p:txBody>
          <a:bodyPr/>
          <a:lstStyle/>
          <a:p>
            <a:r>
              <a:rPr lang="en-US"/>
              <a:t>Maintaining sanctuary</a:t>
            </a:r>
            <a:endParaRPr lang="en-US" dirty="0"/>
          </a:p>
        </p:txBody>
      </p:sp>
      <p:sp>
        <p:nvSpPr>
          <p:cNvPr id="3" name="Content Placeholder 2">
            <a:extLst>
              <a:ext uri="{FF2B5EF4-FFF2-40B4-BE49-F238E27FC236}">
                <a16:creationId xmlns:a16="http://schemas.microsoft.com/office/drawing/2014/main" id="{270C137C-A72D-0D44-8D7B-D499B4B5CFD8}"/>
              </a:ext>
            </a:extLst>
          </p:cNvPr>
          <p:cNvSpPr>
            <a:spLocks noGrp="1"/>
          </p:cNvSpPr>
          <p:nvPr>
            <p:ph idx="1"/>
          </p:nvPr>
        </p:nvSpPr>
        <p:spPr/>
        <p:txBody>
          <a:bodyPr>
            <a:normAutofit fontScale="70000" lnSpcReduction="20000"/>
          </a:bodyPr>
          <a:lstStyle/>
          <a:p>
            <a:pPr marL="0" indent="0">
              <a:buNone/>
            </a:pPr>
            <a:r>
              <a:rPr lang="en-US" dirty="0"/>
              <a:t>I gave Borne what I had to give, even when exhausted, because I never wanted to lose track of him again. I feared that more than anything. I feared that he would slowly merge with the background, as the background became my primary concern: to shore up walls, to place a new barricade at the end of a corridor I now thought might be a security risk, and a pit below. We were afraid of people coming up on us from below, having seen the feral children pop up out of their lair. We could hear sometimes a lazy inquiry, a random digging here and then there that I thought must be the </a:t>
            </a:r>
            <a:r>
              <a:rPr lang="en-US" dirty="0" err="1"/>
              <a:t>Mord</a:t>
            </a:r>
            <a:r>
              <a:rPr lang="en-US" dirty="0"/>
              <a:t> proxies, perhaps even at rest, not giving a second thought to the likes of us. But not for long, not for long, Wick thought (185).</a:t>
            </a:r>
          </a:p>
          <a:p>
            <a:pPr marL="0" indent="0">
              <a:buNone/>
            </a:pPr>
            <a:endParaRPr lang="en-US" dirty="0"/>
          </a:p>
          <a:p>
            <a:pPr marL="0" indent="0">
              <a:buNone/>
            </a:pPr>
            <a:r>
              <a:rPr lang="en-US" dirty="0"/>
              <a:t>We were done, but suspicious of being done, and now truly we had a siege mentality. I felt like I was waiting for a great force, a great pressure to burst down the doors, scale the walls, or to give up and go away. Perhaps the real reason Wick and I believed we were finished is that we both, on some subconscious level, understood that the quest to make the Balcony Cliffs safe was futile. There would always be a way in (176).</a:t>
            </a:r>
          </a:p>
          <a:p>
            <a:pPr marL="0" indent="0">
              <a:buNone/>
            </a:pPr>
            <a:endParaRPr lang="en-US" dirty="0"/>
          </a:p>
          <a:p>
            <a:pPr marL="0" indent="0">
              <a:buNone/>
            </a:pPr>
            <a:r>
              <a:rPr lang="en-US" dirty="0"/>
              <a:t>We were preparing for some catastrophe, the form of which we couldn’t see. Because the networks and hierarchies had yet to become clear, and we had no real allies (205).</a:t>
            </a:r>
          </a:p>
          <a:p>
            <a:pPr marL="0" indent="0">
              <a:buNone/>
            </a:pPr>
            <a:endParaRPr lang="en-US" dirty="0"/>
          </a:p>
        </p:txBody>
      </p:sp>
    </p:spTree>
    <p:extLst>
      <p:ext uri="{BB962C8B-B14F-4D97-AF65-F5344CB8AC3E}">
        <p14:creationId xmlns:p14="http://schemas.microsoft.com/office/powerpoint/2010/main" val="2549850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F04DB2-3CAB-1248-9879-FF30ECD79EF7}"/>
              </a:ext>
            </a:extLst>
          </p:cNvPr>
          <p:cNvPicPr>
            <a:picLocks noChangeAspect="1"/>
          </p:cNvPicPr>
          <p:nvPr/>
        </p:nvPicPr>
        <p:blipFill rotWithShape="1">
          <a:blip r:embed="rId2"/>
          <a:srcRect t="12961" r="9091" b="10430"/>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88B1A6-493F-C741-969A-C0DCCD997A86}"/>
              </a:ext>
            </a:extLst>
          </p:cNvPr>
          <p:cNvSpPr>
            <a:spLocks noGrp="1"/>
          </p:cNvSpPr>
          <p:nvPr>
            <p:ph type="title"/>
          </p:nvPr>
        </p:nvSpPr>
        <p:spPr>
          <a:xfrm>
            <a:off x="594805" y="640263"/>
            <a:ext cx="3759240" cy="1344975"/>
          </a:xfrm>
        </p:spPr>
        <p:txBody>
          <a:bodyPr>
            <a:normAutofit/>
          </a:bodyPr>
          <a:lstStyle/>
          <a:p>
            <a:r>
              <a:rPr lang="en-US" sz="2800"/>
              <a:t>Look at the long passage describing the children, on pages 211-219</a:t>
            </a:r>
          </a:p>
        </p:txBody>
      </p:sp>
      <p:sp>
        <p:nvSpPr>
          <p:cNvPr id="3" name="Content Placeholder 2">
            <a:extLst>
              <a:ext uri="{FF2B5EF4-FFF2-40B4-BE49-F238E27FC236}">
                <a16:creationId xmlns:a16="http://schemas.microsoft.com/office/drawing/2014/main" id="{E8557E60-4120-E94A-B52D-3E796717F80B}"/>
              </a:ext>
            </a:extLst>
          </p:cNvPr>
          <p:cNvSpPr>
            <a:spLocks noGrp="1"/>
          </p:cNvSpPr>
          <p:nvPr>
            <p:ph idx="1"/>
          </p:nvPr>
        </p:nvSpPr>
        <p:spPr>
          <a:xfrm>
            <a:off x="594110" y="2121763"/>
            <a:ext cx="3764826" cy="3773010"/>
          </a:xfrm>
        </p:spPr>
        <p:txBody>
          <a:bodyPr>
            <a:normAutofit/>
          </a:bodyPr>
          <a:lstStyle/>
          <a:p>
            <a:r>
              <a:rPr lang="en-US" sz="1800"/>
              <a:t>What can you tell me about them?</a:t>
            </a:r>
          </a:p>
          <a:p>
            <a:r>
              <a:rPr lang="en-US" sz="1800"/>
              <a:t>How are they like Wick and Rachel in the Balcony Cliffs?</a:t>
            </a:r>
          </a:p>
          <a:p>
            <a:r>
              <a:rPr lang="en-US" sz="1800"/>
              <a:t>Where have we seen similar scenes?</a:t>
            </a:r>
          </a:p>
        </p:txBody>
      </p:sp>
    </p:spTree>
    <p:extLst>
      <p:ext uri="{BB962C8B-B14F-4D97-AF65-F5344CB8AC3E}">
        <p14:creationId xmlns:p14="http://schemas.microsoft.com/office/powerpoint/2010/main" val="3446755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0B181-A498-314A-BA3C-3784EF50BCD4}"/>
              </a:ext>
            </a:extLst>
          </p:cNvPr>
          <p:cNvSpPr>
            <a:spLocks noGrp="1"/>
          </p:cNvSpPr>
          <p:nvPr>
            <p:ph type="title"/>
          </p:nvPr>
        </p:nvSpPr>
        <p:spPr/>
        <p:txBody>
          <a:bodyPr/>
          <a:lstStyle/>
          <a:p>
            <a:r>
              <a:rPr lang="en-US" dirty="0"/>
              <a:t>Biotech. How would you describe the biotech creatures in </a:t>
            </a:r>
            <a:r>
              <a:rPr lang="en-US" i="1" dirty="0"/>
              <a:t>Borne</a:t>
            </a:r>
            <a:r>
              <a:rPr lang="en-US" dirty="0"/>
              <a:t>?</a:t>
            </a:r>
          </a:p>
        </p:txBody>
      </p:sp>
      <p:sp>
        <p:nvSpPr>
          <p:cNvPr id="3" name="Content Placeholder 2">
            <a:extLst>
              <a:ext uri="{FF2B5EF4-FFF2-40B4-BE49-F238E27FC236}">
                <a16:creationId xmlns:a16="http://schemas.microsoft.com/office/drawing/2014/main" id="{CF625581-3EB4-8647-B878-1E15B2E84795}"/>
              </a:ext>
            </a:extLst>
          </p:cNvPr>
          <p:cNvSpPr>
            <a:spLocks noGrp="1"/>
          </p:cNvSpPr>
          <p:nvPr>
            <p:ph idx="1"/>
          </p:nvPr>
        </p:nvSpPr>
        <p:spPr/>
        <p:txBody>
          <a:bodyPr>
            <a:normAutofit fontScale="92500" lnSpcReduction="10000"/>
          </a:bodyPr>
          <a:lstStyle/>
          <a:p>
            <a:pPr marL="0" indent="0">
              <a:buNone/>
            </a:pPr>
            <a:r>
              <a:rPr lang="en-US" dirty="0"/>
              <a:t>The stories about the Company building weren’t much better. The </a:t>
            </a:r>
            <a:r>
              <a:rPr lang="en-US" dirty="0" err="1"/>
              <a:t>Mord</a:t>
            </a:r>
            <a:r>
              <a:rPr lang="en-US" dirty="0"/>
              <a:t> proxies patrolled the perimeter, and </a:t>
            </a:r>
            <a:r>
              <a:rPr lang="en-US" dirty="0" err="1"/>
              <a:t>Mord</a:t>
            </a:r>
            <a:r>
              <a:rPr lang="en-US" dirty="0"/>
              <a:t> had dug out a place to sleep on its flank, and a kind of refugee stream of bizarre biotech still came out of the damaged places to join the </a:t>
            </a:r>
            <a:r>
              <a:rPr lang="en-US" dirty="0" err="1"/>
              <a:t>Nocturnalia</a:t>
            </a:r>
            <a:r>
              <a:rPr lang="en-US" dirty="0"/>
              <a:t>. I did not like to glimpse these half-dead things, most gobbled up by </a:t>
            </a:r>
            <a:r>
              <a:rPr lang="en-US" dirty="0" err="1"/>
              <a:t>Mord</a:t>
            </a:r>
            <a:r>
              <a:rPr lang="en-US" dirty="0"/>
              <a:t> proxies, that crawled when they should have walked, or rolled or hobbled … </a:t>
            </a:r>
          </a:p>
          <a:p>
            <a:pPr marL="0" indent="0">
              <a:buNone/>
            </a:pPr>
            <a:r>
              <a:rPr lang="en-US" dirty="0"/>
              <a:t>Nor could I stop thinking of the perfect little biotech slaves that had paraded themselves around my special cake in the fancy restaurant. In my mind, they kept spiraling that cake for years, as it decayed into black mold and then nothing, and they had to keep trudging around that cake, around and around, singing, until they died in mid-step and their flesh rotted and then faded away, revealing their sad, delicate skeletons (170).</a:t>
            </a:r>
          </a:p>
          <a:p>
            <a:pPr marL="0" indent="0">
              <a:buNone/>
            </a:pPr>
            <a:endParaRPr lang="en-US" dirty="0"/>
          </a:p>
        </p:txBody>
      </p:sp>
    </p:spTree>
    <p:extLst>
      <p:ext uri="{BB962C8B-B14F-4D97-AF65-F5344CB8AC3E}">
        <p14:creationId xmlns:p14="http://schemas.microsoft.com/office/powerpoint/2010/main" val="1168244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1856-B212-474D-9BFB-42759D8A153B}"/>
              </a:ext>
            </a:extLst>
          </p:cNvPr>
          <p:cNvSpPr>
            <a:spLocks noGrp="1"/>
          </p:cNvSpPr>
          <p:nvPr>
            <p:ph type="title"/>
          </p:nvPr>
        </p:nvSpPr>
        <p:spPr/>
        <p:txBody>
          <a:bodyPr>
            <a:normAutofit fontScale="90000"/>
          </a:bodyPr>
          <a:lstStyle/>
          <a:p>
            <a:r>
              <a:rPr lang="en-US" dirty="0"/>
              <a:t>VanderMeer describes Borne as a story about “life in the broken places.” How does this passage depict such life?</a:t>
            </a:r>
          </a:p>
        </p:txBody>
      </p:sp>
      <p:sp>
        <p:nvSpPr>
          <p:cNvPr id="3" name="Content Placeholder 2">
            <a:extLst>
              <a:ext uri="{FF2B5EF4-FFF2-40B4-BE49-F238E27FC236}">
                <a16:creationId xmlns:a16="http://schemas.microsoft.com/office/drawing/2014/main" id="{5D78CD13-270A-9246-9D77-34A5ADA881D6}"/>
              </a:ext>
            </a:extLst>
          </p:cNvPr>
          <p:cNvSpPr>
            <a:spLocks noGrp="1"/>
          </p:cNvSpPr>
          <p:nvPr>
            <p:ph idx="1"/>
          </p:nvPr>
        </p:nvSpPr>
        <p:spPr>
          <a:xfrm>
            <a:off x="838200" y="2453267"/>
            <a:ext cx="10515600" cy="3723695"/>
          </a:xfrm>
        </p:spPr>
        <p:txBody>
          <a:bodyPr>
            <a:normAutofit lnSpcReduction="10000"/>
          </a:bodyPr>
          <a:lstStyle/>
          <a:p>
            <a:pPr marL="0" indent="0">
              <a:buNone/>
            </a:pPr>
            <a:r>
              <a:rPr lang="en-US" dirty="0"/>
              <a:t>Borne coined the term </a:t>
            </a:r>
            <a:r>
              <a:rPr lang="en-US" dirty="0" err="1"/>
              <a:t>Nocturnalia</a:t>
            </a:r>
            <a:r>
              <a:rPr lang="en-US" dirty="0"/>
              <a:t>, for the way that life now welled up in unexpected ways whenever darkness slid over the city. There had always been a life out there in the blackness that did not include us and that moved to its own rhythm (169).</a:t>
            </a:r>
          </a:p>
          <a:p>
            <a:pPr marL="0" indent="0">
              <a:buNone/>
            </a:pPr>
            <a:endParaRPr lang="en-US" dirty="0"/>
          </a:p>
          <a:p>
            <a:pPr marL="0" indent="0">
              <a:buNone/>
            </a:pPr>
            <a:r>
              <a:rPr lang="en-US" dirty="0"/>
              <a:t>The fox did something with fur that clearly wasn’t fur but some trick of bioluminescence to resemble fur … and slowly faded, bit by bit, until she had indeed gone away. But only by disappearing in front of me. I thought I heard the pitter-patter of paws receding (201).</a:t>
            </a:r>
          </a:p>
          <a:p>
            <a:pPr marL="0" indent="0">
              <a:buNone/>
            </a:pPr>
            <a:endParaRPr lang="en-US" dirty="0"/>
          </a:p>
        </p:txBody>
      </p:sp>
    </p:spTree>
    <p:extLst>
      <p:ext uri="{BB962C8B-B14F-4D97-AF65-F5344CB8AC3E}">
        <p14:creationId xmlns:p14="http://schemas.microsoft.com/office/powerpoint/2010/main" val="1480760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8DA17-0A94-9245-A662-C35B7B8AE5AB}"/>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dirty="0"/>
              <a:t>Now, let’s look at Rachel’s scavenging</a:t>
            </a:r>
          </a:p>
        </p:txBody>
      </p:sp>
      <p:pic>
        <p:nvPicPr>
          <p:cNvPr id="4" name="Picture 3">
            <a:extLst>
              <a:ext uri="{FF2B5EF4-FFF2-40B4-BE49-F238E27FC236}">
                <a16:creationId xmlns:a16="http://schemas.microsoft.com/office/drawing/2014/main" id="{880D8B3E-4E76-BC46-AB73-850A93ADE3EC}"/>
              </a:ext>
            </a:extLst>
          </p:cNvPr>
          <p:cNvPicPr>
            <a:picLocks noChangeAspect="1"/>
          </p:cNvPicPr>
          <p:nvPr/>
        </p:nvPicPr>
        <p:blipFill rotWithShape="1">
          <a:blip r:embed="rId3"/>
          <a:srcRect l="14829" r="2737"/>
          <a:stretch/>
        </p:blipFill>
        <p:spPr>
          <a:xfrm>
            <a:off x="4654297" y="10"/>
            <a:ext cx="7537704" cy="6857990"/>
          </a:xfrm>
          <a:prstGeom prst="rect">
            <a:avLst/>
          </a:prstGeom>
        </p:spPr>
      </p:pic>
      <p:sp>
        <p:nvSpPr>
          <p:cNvPr id="7" name="TextBox 6">
            <a:extLst>
              <a:ext uri="{FF2B5EF4-FFF2-40B4-BE49-F238E27FC236}">
                <a16:creationId xmlns:a16="http://schemas.microsoft.com/office/drawing/2014/main" id="{9D840645-8D48-B541-87D7-22422A02CDBA}"/>
              </a:ext>
            </a:extLst>
          </p:cNvPr>
          <p:cNvSpPr txBox="1"/>
          <p:nvPr/>
        </p:nvSpPr>
        <p:spPr>
          <a:xfrm>
            <a:off x="294119" y="181957"/>
            <a:ext cx="3409950" cy="483209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200" dirty="0"/>
              <a:t>Wrote Borne in his journal: “The world is broken and I don’t know how to fix it.” (203).</a:t>
            </a:r>
          </a:p>
          <a:p>
            <a:endParaRPr lang="en-US" sz="2200" dirty="0"/>
          </a:p>
          <a:p>
            <a:r>
              <a:rPr lang="en-US" sz="2200" dirty="0"/>
              <a:t>An honest go of it. Borne wasn’t a patchwork creature, but his syntax always would be. I’d taken something away from Borne and not replaced it with anything useful. Now he was trying to fill that empty space (220).</a:t>
            </a:r>
          </a:p>
        </p:txBody>
      </p:sp>
      <p:sp>
        <p:nvSpPr>
          <p:cNvPr id="5" name="TextBox 4">
            <a:extLst>
              <a:ext uri="{FF2B5EF4-FFF2-40B4-BE49-F238E27FC236}">
                <a16:creationId xmlns:a16="http://schemas.microsoft.com/office/drawing/2014/main" id="{7EF3DAC9-3B1D-0B42-98D1-BC3242D0716F}"/>
              </a:ext>
            </a:extLst>
          </p:cNvPr>
          <p:cNvSpPr txBox="1"/>
          <p:nvPr/>
        </p:nvSpPr>
        <p:spPr>
          <a:xfrm>
            <a:off x="5285678" y="596951"/>
            <a:ext cx="6612202"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In last night’s segment, we learn that Borne is, indeed, a weapon: that he has the capacity to absorb all sorts of life. We can say, then, that Rachel “salvages” Borne—diverts him from his original purpose. Thinking back on the reading, how, what do you think Rachel does to salvage Borne?</a:t>
            </a:r>
          </a:p>
        </p:txBody>
      </p:sp>
      <p:sp>
        <p:nvSpPr>
          <p:cNvPr id="8" name="Rectangle 7">
            <a:extLst>
              <a:ext uri="{FF2B5EF4-FFF2-40B4-BE49-F238E27FC236}">
                <a16:creationId xmlns:a16="http://schemas.microsoft.com/office/drawing/2014/main" id="{B066F444-6160-CF40-B71A-5E3DFA5563CF}"/>
              </a:ext>
            </a:extLst>
          </p:cNvPr>
          <p:cNvSpPr/>
          <p:nvPr/>
        </p:nvSpPr>
        <p:spPr>
          <a:xfrm>
            <a:off x="5543779" y="5198714"/>
            <a:ext cx="6096000" cy="147732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kern="0" dirty="0">
                <a:latin typeface="Palatino Linotype" panose="02040502050505030304" pitchFamily="18" charset="0"/>
                <a:ea typeface="Times New Roman" panose="02020603050405020304" pitchFamily="18" charset="0"/>
                <a:cs typeface="Times New Roman" panose="02020603050405020304" pitchFamily="18" charset="0"/>
              </a:rPr>
              <a:t>Robertson: ”in having borne Borne, in having raised him, Rachel gave his life purpose and meaning, and thus corrupted what would have allowed him to survive in this world: his monstrosity, his “</a:t>
            </a:r>
            <a:r>
              <a:rPr lang="en-US" kern="0" dirty="0" err="1">
                <a:latin typeface="Palatino Linotype" panose="02040502050505030304" pitchFamily="18" charset="0"/>
                <a:ea typeface="Times New Roman" panose="02020603050405020304" pitchFamily="18" charset="0"/>
                <a:cs typeface="Times New Roman" panose="02020603050405020304" pitchFamily="18" charset="0"/>
              </a:rPr>
              <a:t>itness</a:t>
            </a:r>
            <a:r>
              <a:rPr lang="en-US" kern="0" dirty="0">
                <a:latin typeface="Palatino Linotype" panose="02040502050505030304" pitchFamily="18" charset="0"/>
                <a:ea typeface="Times New Roman" panose="02020603050405020304" pitchFamily="18" charset="0"/>
                <a:cs typeface="Times New Roman" panose="02020603050405020304" pitchFamily="18" charset="0"/>
              </a:rPr>
              <a:t>,” his “being weapon.” </a:t>
            </a:r>
            <a:endParaRPr lang="en-US" dirty="0"/>
          </a:p>
        </p:txBody>
      </p:sp>
    </p:spTree>
    <p:extLst>
      <p:ext uri="{BB962C8B-B14F-4D97-AF65-F5344CB8AC3E}">
        <p14:creationId xmlns:p14="http://schemas.microsoft.com/office/powerpoint/2010/main" val="4256494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972</Words>
  <Application>Microsoft Macintosh PowerPoint</Application>
  <PresentationFormat>Widescreen</PresentationFormat>
  <Paragraphs>32</Paragraphs>
  <Slides>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Palatino Linotype</vt:lpstr>
      <vt:lpstr>Office Theme</vt:lpstr>
      <vt:lpstr>Today</vt:lpstr>
      <vt:lpstr>Why do you think Rachel looks at the dollhouse for so long?</vt:lpstr>
      <vt:lpstr>Maintaining sanctuary</vt:lpstr>
      <vt:lpstr>Look at the long passage describing the children, on pages 211-219</vt:lpstr>
      <vt:lpstr>Biotech. How would you describe the biotech creatures in Borne?</vt:lpstr>
      <vt:lpstr>VanderMeer describes Borne as a story about “life in the broken places.” How does this passage depict such life?</vt:lpstr>
      <vt:lpstr>Now, let’s look at Rachel’s scavenging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Strombeck, Andrew</dc:creator>
  <cp:lastModifiedBy>Strombeck, Andrew</cp:lastModifiedBy>
  <cp:revision>8</cp:revision>
  <dcterms:created xsi:type="dcterms:W3CDTF">2019-04-03T20:17:53Z</dcterms:created>
  <dcterms:modified xsi:type="dcterms:W3CDTF">2019-04-03T20:23:08Z</dcterms:modified>
</cp:coreProperties>
</file>