
<file path=[Content_Types].xml><?xml version="1.0" encoding="utf-8"?>
<Types xmlns="http://schemas.openxmlformats.org/package/2006/content-types">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66" r:id="rId2"/>
    <p:sldId id="280" r:id="rId3"/>
    <p:sldId id="274" r:id="rId4"/>
    <p:sldId id="275" r:id="rId5"/>
    <p:sldId id="277" r:id="rId6"/>
    <p:sldId id="278" r:id="rId7"/>
    <p:sldId id="279" r:id="rId8"/>
    <p:sldId id="281" r:id="rId9"/>
    <p:sldId id="276" r:id="rId10"/>
    <p:sldId id="26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235"/>
    <p:restoredTop sz="86226"/>
  </p:normalViewPr>
  <p:slideViewPr>
    <p:cSldViewPr snapToGrid="0" snapToObjects="1">
      <p:cViewPr varScale="1">
        <p:scale>
          <a:sx n="63" d="100"/>
          <a:sy n="63" d="100"/>
        </p:scale>
        <p:origin x="666" y="72"/>
      </p:cViewPr>
      <p:guideLst/>
    </p:cSldViewPr>
  </p:slideViewPr>
  <p:outlineViewPr>
    <p:cViewPr>
      <p:scale>
        <a:sx n="33" d="100"/>
        <a:sy n="33" d="100"/>
      </p:scale>
      <p:origin x="0" y="-75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34A484-7484-B646-BB92-E6B44387B137}" type="datetimeFigureOut">
              <a:rPr lang="en-US" smtClean="0"/>
              <a:t>4/8/2019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1B393C-952F-A542-A063-819F277E8D80}" type="slidenum">
              <a:rPr lang="en-US" smtClean="0"/>
              <a:t>‹#›</a:t>
            </a:fld>
            <a:endParaRPr lang="en-US"/>
          </a:p>
        </p:txBody>
      </p:sp>
    </p:spTree>
    <p:extLst>
      <p:ext uri="{BB962C8B-B14F-4D97-AF65-F5344CB8AC3E}">
        <p14:creationId xmlns:p14="http://schemas.microsoft.com/office/powerpoint/2010/main" val="1899289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01B393C-952F-A542-A063-819F277E8D80}" type="slidenum">
              <a:rPr lang="en-US" smtClean="0"/>
              <a:t>1</a:t>
            </a:fld>
            <a:endParaRPr lang="en-US"/>
          </a:p>
        </p:txBody>
      </p:sp>
    </p:spTree>
    <p:extLst>
      <p:ext uri="{BB962C8B-B14F-4D97-AF65-F5344CB8AC3E}">
        <p14:creationId xmlns:p14="http://schemas.microsoft.com/office/powerpoint/2010/main" val="1305134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27830-B5ED-2A45-A9FD-A2507ABE55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C7CE55-93F4-4D4F-9A62-68332CA41F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CF8B23-1634-624C-B894-EFD66527EF13}"/>
              </a:ext>
            </a:extLst>
          </p:cNvPr>
          <p:cNvSpPr>
            <a:spLocks noGrp="1"/>
          </p:cNvSpPr>
          <p:nvPr>
            <p:ph type="dt" sz="half" idx="10"/>
          </p:nvPr>
        </p:nvSpPr>
        <p:spPr/>
        <p:txBody>
          <a:bodyPr/>
          <a:lstStyle/>
          <a:p>
            <a:fld id="{85FC12B8-6542-0D45-9DC4-37F8D70B23EB}" type="datetimeFigureOut">
              <a:rPr lang="en-US" smtClean="0"/>
              <a:t>4/8/2019</a:t>
            </a:fld>
            <a:endParaRPr lang="en-US"/>
          </a:p>
        </p:txBody>
      </p:sp>
      <p:sp>
        <p:nvSpPr>
          <p:cNvPr id="5" name="Footer Placeholder 4">
            <a:extLst>
              <a:ext uri="{FF2B5EF4-FFF2-40B4-BE49-F238E27FC236}">
                <a16:creationId xmlns:a16="http://schemas.microsoft.com/office/drawing/2014/main" id="{3FCD0671-D0A3-1041-B2C5-B115B31CDC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149A9D-B63B-404A-A131-AF6A000211CC}"/>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2210339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804BA-0EE4-5B46-8281-57C0389986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477BA0-9B1C-964D-A848-149E691A69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2EFAD5-CF58-9C49-9CF9-EE2E71C37473}"/>
              </a:ext>
            </a:extLst>
          </p:cNvPr>
          <p:cNvSpPr>
            <a:spLocks noGrp="1"/>
          </p:cNvSpPr>
          <p:nvPr>
            <p:ph type="dt" sz="half" idx="10"/>
          </p:nvPr>
        </p:nvSpPr>
        <p:spPr/>
        <p:txBody>
          <a:bodyPr/>
          <a:lstStyle/>
          <a:p>
            <a:fld id="{85FC12B8-6542-0D45-9DC4-37F8D70B23EB}" type="datetimeFigureOut">
              <a:rPr lang="en-US" smtClean="0"/>
              <a:t>4/8/2019</a:t>
            </a:fld>
            <a:endParaRPr lang="en-US"/>
          </a:p>
        </p:txBody>
      </p:sp>
      <p:sp>
        <p:nvSpPr>
          <p:cNvPr id="5" name="Footer Placeholder 4">
            <a:extLst>
              <a:ext uri="{FF2B5EF4-FFF2-40B4-BE49-F238E27FC236}">
                <a16:creationId xmlns:a16="http://schemas.microsoft.com/office/drawing/2014/main" id="{054D8DC7-253E-7141-9A01-D81AD3B8AD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C3CB8-EA32-4947-A786-90E3232DA1F9}"/>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1806201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BA212-5F8D-6C40-8D24-0808CE30F9A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1D3917-87C2-DF4D-A28E-1A044C5855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DEE6BD-FD7C-3047-BA47-7423F87701F2}"/>
              </a:ext>
            </a:extLst>
          </p:cNvPr>
          <p:cNvSpPr>
            <a:spLocks noGrp="1"/>
          </p:cNvSpPr>
          <p:nvPr>
            <p:ph type="dt" sz="half" idx="10"/>
          </p:nvPr>
        </p:nvSpPr>
        <p:spPr/>
        <p:txBody>
          <a:bodyPr/>
          <a:lstStyle/>
          <a:p>
            <a:fld id="{85FC12B8-6542-0D45-9DC4-37F8D70B23EB}" type="datetimeFigureOut">
              <a:rPr lang="en-US" smtClean="0"/>
              <a:t>4/8/2019</a:t>
            </a:fld>
            <a:endParaRPr lang="en-US"/>
          </a:p>
        </p:txBody>
      </p:sp>
      <p:sp>
        <p:nvSpPr>
          <p:cNvPr id="5" name="Footer Placeholder 4">
            <a:extLst>
              <a:ext uri="{FF2B5EF4-FFF2-40B4-BE49-F238E27FC236}">
                <a16:creationId xmlns:a16="http://schemas.microsoft.com/office/drawing/2014/main" id="{FE6584E1-E5EB-B94C-B758-6FED355A9D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97514F-E6C8-1749-91A6-549A9570EC2B}"/>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3105073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ED83-FAD7-274F-B08F-D07DA63C2F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66FCF6-3B6F-8C47-91AE-65C22FE0950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6CBCF9-B131-9D45-9C72-F63B2688F1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1302354-CF58-4841-ACB8-734B3ABF9A08}"/>
              </a:ext>
            </a:extLst>
          </p:cNvPr>
          <p:cNvSpPr>
            <a:spLocks noGrp="1"/>
          </p:cNvSpPr>
          <p:nvPr>
            <p:ph type="dt" sz="half" idx="10"/>
          </p:nvPr>
        </p:nvSpPr>
        <p:spPr/>
        <p:txBody>
          <a:bodyPr/>
          <a:lstStyle/>
          <a:p>
            <a:fld id="{85FC12B8-6542-0D45-9DC4-37F8D70B23EB}" type="datetimeFigureOut">
              <a:rPr lang="en-US" smtClean="0"/>
              <a:t>4/8/2019</a:t>
            </a:fld>
            <a:endParaRPr lang="en-US"/>
          </a:p>
        </p:txBody>
      </p:sp>
      <p:sp>
        <p:nvSpPr>
          <p:cNvPr id="6" name="Footer Placeholder 5">
            <a:extLst>
              <a:ext uri="{FF2B5EF4-FFF2-40B4-BE49-F238E27FC236}">
                <a16:creationId xmlns:a16="http://schemas.microsoft.com/office/drawing/2014/main" id="{4C88DD3A-367A-CA4A-9379-1B4EE25616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1EC814-3EE0-B844-B566-32DF5032A3D3}"/>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3146634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12F1E-86DE-2243-BB8D-29B5C98865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282420-994D-534E-90FE-FFFD114B43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A9605A-A455-7D47-B7F9-E3B80FF5D1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DCC2B4-A001-354B-A6DB-CE7CDE7423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CB930C-0007-0E44-BFA0-193AF1C3C9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289734-D30E-2841-BCB8-CB4FE0EE5A13}"/>
              </a:ext>
            </a:extLst>
          </p:cNvPr>
          <p:cNvSpPr>
            <a:spLocks noGrp="1"/>
          </p:cNvSpPr>
          <p:nvPr>
            <p:ph type="dt" sz="half" idx="10"/>
          </p:nvPr>
        </p:nvSpPr>
        <p:spPr/>
        <p:txBody>
          <a:bodyPr/>
          <a:lstStyle/>
          <a:p>
            <a:fld id="{85FC12B8-6542-0D45-9DC4-37F8D70B23EB}" type="datetimeFigureOut">
              <a:rPr lang="en-US" smtClean="0"/>
              <a:t>4/8/2019</a:t>
            </a:fld>
            <a:endParaRPr lang="en-US"/>
          </a:p>
        </p:txBody>
      </p:sp>
      <p:sp>
        <p:nvSpPr>
          <p:cNvPr id="8" name="Footer Placeholder 7">
            <a:extLst>
              <a:ext uri="{FF2B5EF4-FFF2-40B4-BE49-F238E27FC236}">
                <a16:creationId xmlns:a16="http://schemas.microsoft.com/office/drawing/2014/main" id="{81381536-DCA3-874C-8DAA-CF55813BCF5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59496D0-6C96-D745-AB37-768BDB2B3B98}"/>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912477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1270D-830A-EB44-B2F2-79A0C64D4CE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71D1FE-2E55-3044-AAD8-B6AADBC7E4AC}"/>
              </a:ext>
            </a:extLst>
          </p:cNvPr>
          <p:cNvSpPr>
            <a:spLocks noGrp="1"/>
          </p:cNvSpPr>
          <p:nvPr>
            <p:ph type="dt" sz="half" idx="10"/>
          </p:nvPr>
        </p:nvSpPr>
        <p:spPr/>
        <p:txBody>
          <a:bodyPr/>
          <a:lstStyle/>
          <a:p>
            <a:fld id="{85FC12B8-6542-0D45-9DC4-37F8D70B23EB}" type="datetimeFigureOut">
              <a:rPr lang="en-US" smtClean="0"/>
              <a:t>4/8/2019</a:t>
            </a:fld>
            <a:endParaRPr lang="en-US"/>
          </a:p>
        </p:txBody>
      </p:sp>
      <p:sp>
        <p:nvSpPr>
          <p:cNvPr id="4" name="Footer Placeholder 3">
            <a:extLst>
              <a:ext uri="{FF2B5EF4-FFF2-40B4-BE49-F238E27FC236}">
                <a16:creationId xmlns:a16="http://schemas.microsoft.com/office/drawing/2014/main" id="{55415A11-316C-3241-A732-C082D971AB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73274C-60D6-9C4D-B0EA-C7EDD2B85F06}"/>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2984026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6D025A-8B90-E442-B31E-557C86366B5B}"/>
              </a:ext>
            </a:extLst>
          </p:cNvPr>
          <p:cNvSpPr>
            <a:spLocks noGrp="1"/>
          </p:cNvSpPr>
          <p:nvPr>
            <p:ph type="dt" sz="half" idx="10"/>
          </p:nvPr>
        </p:nvSpPr>
        <p:spPr/>
        <p:txBody>
          <a:bodyPr/>
          <a:lstStyle/>
          <a:p>
            <a:fld id="{85FC12B8-6542-0D45-9DC4-37F8D70B23EB}" type="datetimeFigureOut">
              <a:rPr lang="en-US" smtClean="0"/>
              <a:t>4/8/2019</a:t>
            </a:fld>
            <a:endParaRPr lang="en-US"/>
          </a:p>
        </p:txBody>
      </p:sp>
      <p:sp>
        <p:nvSpPr>
          <p:cNvPr id="3" name="Footer Placeholder 2">
            <a:extLst>
              <a:ext uri="{FF2B5EF4-FFF2-40B4-BE49-F238E27FC236}">
                <a16:creationId xmlns:a16="http://schemas.microsoft.com/office/drawing/2014/main" id="{61003E27-29EB-714B-B0AD-FF23DBC7DF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F508D7-5B18-3541-B2B5-E56D19AF7F6A}"/>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1089193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8287-6BC2-7545-AF4E-1C3575A5AF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A7D5E5D-3C08-674C-AC01-598A0C7DD3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825434-693A-3648-8F1E-A377866520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B4675C-7544-B943-82D8-A53482A8042D}"/>
              </a:ext>
            </a:extLst>
          </p:cNvPr>
          <p:cNvSpPr>
            <a:spLocks noGrp="1"/>
          </p:cNvSpPr>
          <p:nvPr>
            <p:ph type="dt" sz="half" idx="10"/>
          </p:nvPr>
        </p:nvSpPr>
        <p:spPr/>
        <p:txBody>
          <a:bodyPr/>
          <a:lstStyle/>
          <a:p>
            <a:fld id="{85FC12B8-6542-0D45-9DC4-37F8D70B23EB}" type="datetimeFigureOut">
              <a:rPr lang="en-US" smtClean="0"/>
              <a:t>4/8/2019</a:t>
            </a:fld>
            <a:endParaRPr lang="en-US"/>
          </a:p>
        </p:txBody>
      </p:sp>
      <p:sp>
        <p:nvSpPr>
          <p:cNvPr id="6" name="Footer Placeholder 5">
            <a:extLst>
              <a:ext uri="{FF2B5EF4-FFF2-40B4-BE49-F238E27FC236}">
                <a16:creationId xmlns:a16="http://schemas.microsoft.com/office/drawing/2014/main" id="{606C3819-AB58-1148-B819-C87E12A429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0D7A23-2F0C-0A44-B50D-711679C9232E}"/>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423186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5544D-6D4F-0843-B42E-E3AE8E390D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5C099C-4E81-7C49-9739-60C9397170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730CE57-2FE3-9F4B-952B-DF7567981E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4841DB-3A5F-BA47-844E-4E7376555777}"/>
              </a:ext>
            </a:extLst>
          </p:cNvPr>
          <p:cNvSpPr>
            <a:spLocks noGrp="1"/>
          </p:cNvSpPr>
          <p:nvPr>
            <p:ph type="dt" sz="half" idx="10"/>
          </p:nvPr>
        </p:nvSpPr>
        <p:spPr/>
        <p:txBody>
          <a:bodyPr/>
          <a:lstStyle/>
          <a:p>
            <a:fld id="{85FC12B8-6542-0D45-9DC4-37F8D70B23EB}" type="datetimeFigureOut">
              <a:rPr lang="en-US" smtClean="0"/>
              <a:t>4/8/2019</a:t>
            </a:fld>
            <a:endParaRPr lang="en-US"/>
          </a:p>
        </p:txBody>
      </p:sp>
      <p:sp>
        <p:nvSpPr>
          <p:cNvPr id="6" name="Footer Placeholder 5">
            <a:extLst>
              <a:ext uri="{FF2B5EF4-FFF2-40B4-BE49-F238E27FC236}">
                <a16:creationId xmlns:a16="http://schemas.microsoft.com/office/drawing/2014/main" id="{B65D8B50-E909-BE4B-B065-9767E53383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B0C014-6862-B744-9539-EDF2C881FBF4}"/>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995740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77C8E-945F-9542-B5E7-EAEBD7A4A2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0F405C-D6B5-FC4A-93E3-4A2D18B8E49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B23ABC-EF7C-7944-BFD8-C2AAB6DD4F47}"/>
              </a:ext>
            </a:extLst>
          </p:cNvPr>
          <p:cNvSpPr>
            <a:spLocks noGrp="1"/>
          </p:cNvSpPr>
          <p:nvPr>
            <p:ph type="dt" sz="half" idx="10"/>
          </p:nvPr>
        </p:nvSpPr>
        <p:spPr/>
        <p:txBody>
          <a:bodyPr/>
          <a:lstStyle/>
          <a:p>
            <a:fld id="{85FC12B8-6542-0D45-9DC4-37F8D70B23EB}" type="datetimeFigureOut">
              <a:rPr lang="en-US" smtClean="0"/>
              <a:t>4/8/2019</a:t>
            </a:fld>
            <a:endParaRPr lang="en-US"/>
          </a:p>
        </p:txBody>
      </p:sp>
      <p:sp>
        <p:nvSpPr>
          <p:cNvPr id="5" name="Footer Placeholder 4">
            <a:extLst>
              <a:ext uri="{FF2B5EF4-FFF2-40B4-BE49-F238E27FC236}">
                <a16:creationId xmlns:a16="http://schemas.microsoft.com/office/drawing/2014/main" id="{663DEFBA-240D-8947-8945-2296AF54C1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2E97EB-0C32-7F4B-A8A0-3CF51A283E5E}"/>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534856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BC1516-0807-7A4E-822A-C7830CE5E40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35F468-4AB1-1747-A8EE-E6A72763E7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E53C96-9538-214C-96B0-079AE559B8AB}"/>
              </a:ext>
            </a:extLst>
          </p:cNvPr>
          <p:cNvSpPr>
            <a:spLocks noGrp="1"/>
          </p:cNvSpPr>
          <p:nvPr>
            <p:ph type="dt" sz="half" idx="10"/>
          </p:nvPr>
        </p:nvSpPr>
        <p:spPr/>
        <p:txBody>
          <a:bodyPr/>
          <a:lstStyle/>
          <a:p>
            <a:fld id="{85FC12B8-6542-0D45-9DC4-37F8D70B23EB}" type="datetimeFigureOut">
              <a:rPr lang="en-US" smtClean="0"/>
              <a:t>4/8/2019</a:t>
            </a:fld>
            <a:endParaRPr lang="en-US"/>
          </a:p>
        </p:txBody>
      </p:sp>
      <p:sp>
        <p:nvSpPr>
          <p:cNvPr id="5" name="Footer Placeholder 4">
            <a:extLst>
              <a:ext uri="{FF2B5EF4-FFF2-40B4-BE49-F238E27FC236}">
                <a16:creationId xmlns:a16="http://schemas.microsoft.com/office/drawing/2014/main" id="{046E72A1-AFE4-074B-BD90-3E29E3F22B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E55C78-33E3-884B-94C5-30AD64EEDFF6}"/>
              </a:ext>
            </a:extLst>
          </p:cNvPr>
          <p:cNvSpPr>
            <a:spLocks noGrp="1"/>
          </p:cNvSpPr>
          <p:nvPr>
            <p:ph type="sldNum" sz="quarter" idx="12"/>
          </p:nvPr>
        </p:nvSpPr>
        <p:spPr/>
        <p:txBody>
          <a:bodyPr/>
          <a:lstStyle/>
          <a:p>
            <a:fld id="{A1911F11-B111-C74D-9F77-B3FE52F67A9D}" type="slidenum">
              <a:rPr lang="en-US" smtClean="0"/>
              <a:t>‹#›</a:t>
            </a:fld>
            <a:endParaRPr lang="en-US"/>
          </a:p>
        </p:txBody>
      </p:sp>
    </p:spTree>
    <p:extLst>
      <p:ext uri="{BB962C8B-B14F-4D97-AF65-F5344CB8AC3E}">
        <p14:creationId xmlns:p14="http://schemas.microsoft.com/office/powerpoint/2010/main" val="4053057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606195-2843-4447-8F68-E56934C6C5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A4E3F8-CEF4-3048-BBFD-4E4C2CC189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3813F8-6704-3A45-9BA5-1998FBF680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FC12B8-6542-0D45-9DC4-37F8D70B23EB}" type="datetimeFigureOut">
              <a:rPr lang="en-US" smtClean="0"/>
              <a:t>4/8/2019</a:t>
            </a:fld>
            <a:endParaRPr lang="en-US"/>
          </a:p>
        </p:txBody>
      </p:sp>
      <p:sp>
        <p:nvSpPr>
          <p:cNvPr id="5" name="Footer Placeholder 4">
            <a:extLst>
              <a:ext uri="{FF2B5EF4-FFF2-40B4-BE49-F238E27FC236}">
                <a16:creationId xmlns:a16="http://schemas.microsoft.com/office/drawing/2014/main" id="{68630E67-B048-7A42-A248-6B95CB1D14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F100731-96C3-3C43-AA16-2C8D5977F1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911F11-B111-C74D-9F77-B3FE52F67A9D}" type="slidenum">
              <a:rPr lang="en-US" smtClean="0"/>
              <a:t>‹#›</a:t>
            </a:fld>
            <a:endParaRPr lang="en-US"/>
          </a:p>
        </p:txBody>
      </p:sp>
    </p:spTree>
    <p:extLst>
      <p:ext uri="{BB962C8B-B14F-4D97-AF65-F5344CB8AC3E}">
        <p14:creationId xmlns:p14="http://schemas.microsoft.com/office/powerpoint/2010/main" val="2185991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A1445-11B0-4C4A-B581-26322EA95622}"/>
              </a:ext>
            </a:extLst>
          </p:cNvPr>
          <p:cNvSpPr>
            <a:spLocks noGrp="1"/>
          </p:cNvSpPr>
          <p:nvPr>
            <p:ph type="title"/>
          </p:nvPr>
        </p:nvSpPr>
        <p:spPr/>
        <p:txBody>
          <a:bodyPr/>
          <a:lstStyle/>
          <a:p>
            <a:r>
              <a:rPr lang="en-US" dirty="0"/>
              <a:t>Today</a:t>
            </a:r>
          </a:p>
        </p:txBody>
      </p:sp>
      <p:sp>
        <p:nvSpPr>
          <p:cNvPr id="3" name="Content Placeholder 2">
            <a:extLst>
              <a:ext uri="{FF2B5EF4-FFF2-40B4-BE49-F238E27FC236}">
                <a16:creationId xmlns:a16="http://schemas.microsoft.com/office/drawing/2014/main" id="{F753A7CF-4955-6148-AECA-59DEE33709D2}"/>
              </a:ext>
            </a:extLst>
          </p:cNvPr>
          <p:cNvSpPr>
            <a:spLocks noGrp="1"/>
          </p:cNvSpPr>
          <p:nvPr>
            <p:ph idx="1"/>
          </p:nvPr>
        </p:nvSpPr>
        <p:spPr/>
        <p:txBody>
          <a:bodyPr/>
          <a:lstStyle/>
          <a:p>
            <a:r>
              <a:rPr lang="en-US" dirty="0" smtClean="0"/>
              <a:t>Why </a:t>
            </a:r>
            <a:r>
              <a:rPr lang="en-US" dirty="0"/>
              <a:t>we salvage?</a:t>
            </a:r>
          </a:p>
          <a:p>
            <a:r>
              <a:rPr lang="en-US" dirty="0"/>
              <a:t>Inhuman tragedy of the Company</a:t>
            </a:r>
          </a:p>
          <a:p>
            <a:r>
              <a:rPr lang="en-US" dirty="0"/>
              <a:t>Salvage and </a:t>
            </a:r>
            <a:r>
              <a:rPr lang="en-US" dirty="0" smtClean="0"/>
              <a:t>memory</a:t>
            </a:r>
          </a:p>
          <a:p>
            <a:r>
              <a:rPr lang="en-US" dirty="0"/>
              <a:t>Assessing </a:t>
            </a:r>
            <a:r>
              <a:rPr lang="en-US" i="1" dirty="0" smtClean="0"/>
              <a:t>Borne</a:t>
            </a:r>
            <a:endParaRPr lang="en-US" dirty="0"/>
          </a:p>
          <a:p>
            <a:r>
              <a:rPr lang="en-US" dirty="0" smtClean="0"/>
              <a:t>Foxes </a:t>
            </a:r>
            <a:r>
              <a:rPr lang="en-US" dirty="0"/>
              <a:t>&amp; other “intelligent strangers”</a:t>
            </a:r>
          </a:p>
          <a:p>
            <a:r>
              <a:rPr lang="en-US" dirty="0" smtClean="0"/>
              <a:t>Salvage </a:t>
            </a:r>
            <a:r>
              <a:rPr lang="en-US" dirty="0"/>
              <a:t>categories in </a:t>
            </a:r>
            <a:r>
              <a:rPr lang="en-US" i="1" dirty="0"/>
              <a:t>Borne</a:t>
            </a:r>
            <a:endParaRPr lang="en-US" dirty="0"/>
          </a:p>
          <a:p>
            <a:endParaRPr lang="en-US" dirty="0"/>
          </a:p>
        </p:txBody>
      </p:sp>
    </p:spTree>
    <p:extLst>
      <p:ext uri="{BB962C8B-B14F-4D97-AF65-F5344CB8AC3E}">
        <p14:creationId xmlns:p14="http://schemas.microsoft.com/office/powerpoint/2010/main" val="6397998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0DCB7-D852-5F4A-8B39-23AA0146104F}"/>
              </a:ext>
            </a:extLst>
          </p:cNvPr>
          <p:cNvSpPr>
            <a:spLocks noGrp="1"/>
          </p:cNvSpPr>
          <p:nvPr>
            <p:ph type="title"/>
          </p:nvPr>
        </p:nvSpPr>
        <p:spPr>
          <a:xfrm>
            <a:off x="4965430" y="629267"/>
            <a:ext cx="6586491" cy="464428"/>
          </a:xfrm>
        </p:spPr>
        <p:txBody>
          <a:bodyPr>
            <a:normAutofit fontScale="90000"/>
          </a:bodyPr>
          <a:lstStyle/>
          <a:p>
            <a:r>
              <a:rPr lang="en-US" dirty="0"/>
              <a:t>Walter Benjamin </a:t>
            </a:r>
            <a:br>
              <a:rPr lang="en-US" dirty="0"/>
            </a:br>
            <a:r>
              <a:rPr lang="en-US" dirty="0"/>
              <a:t>“Unpacking My Library”</a:t>
            </a:r>
          </a:p>
        </p:txBody>
      </p:sp>
      <p:pic>
        <p:nvPicPr>
          <p:cNvPr id="4" name="Picture 3">
            <a:extLst>
              <a:ext uri="{FF2B5EF4-FFF2-40B4-BE49-F238E27FC236}">
                <a16:creationId xmlns:a16="http://schemas.microsoft.com/office/drawing/2014/main" id="{E20CDC91-5F31-9E4E-BA72-43C59DE0BBFD}"/>
              </a:ext>
            </a:extLst>
          </p:cNvPr>
          <p:cNvPicPr>
            <a:picLocks noChangeAspect="1"/>
          </p:cNvPicPr>
          <p:nvPr/>
        </p:nvPicPr>
        <p:blipFill rotWithShape="1">
          <a:blip r:embed="rId2"/>
          <a:srcRect t="610" r="2" b="4708"/>
          <a:stretch/>
        </p:blipFill>
        <p:spPr>
          <a:xfrm>
            <a:off x="20" y="10"/>
            <a:ext cx="4635571" cy="6857990"/>
          </a:xfrm>
          <a:prstGeom prst="rect">
            <a:avLst/>
          </a:prstGeom>
          <a:effectLst/>
        </p:spPr>
      </p:pic>
      <p:sp>
        <p:nvSpPr>
          <p:cNvPr id="3" name="Content Placeholder 2">
            <a:extLst>
              <a:ext uri="{FF2B5EF4-FFF2-40B4-BE49-F238E27FC236}">
                <a16:creationId xmlns:a16="http://schemas.microsoft.com/office/drawing/2014/main" id="{C3647973-1352-AF45-8A5A-C31A6DA83D93}"/>
              </a:ext>
            </a:extLst>
          </p:cNvPr>
          <p:cNvSpPr>
            <a:spLocks noGrp="1"/>
          </p:cNvSpPr>
          <p:nvPr>
            <p:ph idx="1"/>
          </p:nvPr>
        </p:nvSpPr>
        <p:spPr>
          <a:xfrm>
            <a:off x="179294" y="1903146"/>
            <a:ext cx="11829826" cy="4744188"/>
          </a:xfrm>
        </p:spPr>
        <p:style>
          <a:lnRef idx="2">
            <a:schemeClr val="accent2"/>
          </a:lnRef>
          <a:fillRef idx="1">
            <a:schemeClr val="lt1"/>
          </a:fillRef>
          <a:effectRef idx="0">
            <a:schemeClr val="accent2"/>
          </a:effectRef>
          <a:fontRef idx="minor">
            <a:schemeClr val="dk1"/>
          </a:fontRef>
        </p:style>
        <p:txBody>
          <a:bodyPr>
            <a:normAutofit/>
          </a:bodyPr>
          <a:lstStyle/>
          <a:p>
            <a:pPr marL="0" indent="0">
              <a:buNone/>
            </a:pPr>
            <a:r>
              <a:rPr lang="en-US" sz="2000" dirty="0"/>
              <a:t>“Thus there is in the life of the collector a dialectical tension between the poles of disorder and order. Naturally, his existence is tied to many other things as well: to a very mysterious relationship to ownership […] also a relationship to objects which does not emphasize their functional utilitarian value—that is, their usefulness—but studies and loves them as the scene, the stage, of their fate. The most profound enchantment of the collector is the locking of the individual items within a magic circle in which they are fixed as the final thrill, the thrill of acquisition, passes over them. Everything remembered and thought, everything conscious, becomes the pedestal, the frame, the base, the lock of his property. The period, the region, the craftsmanship, the former ownership—for a true collector the whole background of an item adds up to a magic encyclopedia whose quintessence is the fate of his object” (60).</a:t>
            </a:r>
          </a:p>
          <a:p>
            <a:pPr marL="0" indent="0">
              <a:buNone/>
            </a:pPr>
            <a:endParaRPr lang="en-US" sz="2000" dirty="0"/>
          </a:p>
          <a:p>
            <a:pPr marL="0" indent="0">
              <a:buNone/>
            </a:pPr>
            <a:r>
              <a:rPr lang="en-US" sz="2000" dirty="0"/>
              <a:t>“Among children, collecting is only one process of renewal; other processes are the painting of objects, the cutting out of figures, the application of decals–the whole range of childlike modes of acquisition, from touching things to giving them names. To renew the old world–that is the collector’s deepest desire when he is driven to acquire new things, and that is why a collector of old books is closer to the wellsprings of collecting than the acquirer of luxury editions” (61)</a:t>
            </a:r>
          </a:p>
        </p:txBody>
      </p:sp>
      <p:sp>
        <p:nvSpPr>
          <p:cNvPr id="6" name="TextBox 5">
            <a:extLst>
              <a:ext uri="{FF2B5EF4-FFF2-40B4-BE49-F238E27FC236}">
                <a16:creationId xmlns:a16="http://schemas.microsoft.com/office/drawing/2014/main" id="{8E03FEC0-5FB7-A248-8918-9F97AE5C00E3}"/>
              </a:ext>
            </a:extLst>
          </p:cNvPr>
          <p:cNvSpPr txBox="1"/>
          <p:nvPr/>
        </p:nvSpPr>
        <p:spPr>
          <a:xfrm>
            <a:off x="179294" y="215153"/>
            <a:ext cx="4249271" cy="147732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What kind of salvage is this?</a:t>
            </a:r>
          </a:p>
          <a:p>
            <a:r>
              <a:rPr lang="en-US" dirty="0"/>
              <a:t>Where do we see this kind of behavior in </a:t>
            </a:r>
            <a:r>
              <a:rPr lang="en-US" i="1" dirty="0"/>
              <a:t>Borne</a:t>
            </a:r>
            <a:r>
              <a:rPr lang="en-US" dirty="0"/>
              <a:t> or elsewhere in the course</a:t>
            </a:r>
            <a:r>
              <a:rPr lang="en-US" dirty="0" smtClean="0"/>
              <a:t>?</a:t>
            </a:r>
          </a:p>
          <a:p>
            <a:r>
              <a:rPr lang="en-US" dirty="0" smtClean="0"/>
              <a:t>Spend 1-2 minutes and jot down whatever comes to mind.</a:t>
            </a:r>
            <a:endParaRPr lang="en-US" dirty="0"/>
          </a:p>
        </p:txBody>
      </p:sp>
    </p:spTree>
    <p:extLst>
      <p:ext uri="{BB962C8B-B14F-4D97-AF65-F5344CB8AC3E}">
        <p14:creationId xmlns:p14="http://schemas.microsoft.com/office/powerpoint/2010/main" val="4397379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E4E4E-F82B-3E4B-863F-FAB60CBF7B13}"/>
              </a:ext>
            </a:extLst>
          </p:cNvPr>
          <p:cNvSpPr>
            <a:spLocks noGrp="1"/>
          </p:cNvSpPr>
          <p:nvPr>
            <p:ph type="title"/>
          </p:nvPr>
        </p:nvSpPr>
        <p:spPr/>
        <p:txBody>
          <a:bodyPr/>
          <a:lstStyle/>
          <a:p>
            <a:r>
              <a:rPr lang="en-US" dirty="0" smtClean="0"/>
              <a:t>Read this passage: what does it make you think of in terms of salvage?</a:t>
            </a:r>
            <a:endParaRPr lang="en-US" dirty="0"/>
          </a:p>
        </p:txBody>
      </p:sp>
      <p:sp>
        <p:nvSpPr>
          <p:cNvPr id="3" name="Content Placeholder 2">
            <a:extLst>
              <a:ext uri="{FF2B5EF4-FFF2-40B4-BE49-F238E27FC236}">
                <a16:creationId xmlns:a16="http://schemas.microsoft.com/office/drawing/2014/main" id="{AFE782A0-CD01-C54D-95C3-4EDE1F621014}"/>
              </a:ext>
            </a:extLst>
          </p:cNvPr>
          <p:cNvSpPr>
            <a:spLocks noGrp="1"/>
          </p:cNvSpPr>
          <p:nvPr>
            <p:ph idx="1"/>
          </p:nvPr>
        </p:nvSpPr>
        <p:spPr/>
        <p:txBody>
          <a:bodyPr>
            <a:normAutofit fontScale="70000" lnSpcReduction="20000"/>
          </a:bodyPr>
          <a:lstStyle/>
          <a:p>
            <a:pPr marL="0" indent="0">
              <a:buNone/>
            </a:pPr>
            <a:r>
              <a:rPr lang="en-US" dirty="0" smtClean="0"/>
              <a:t>Saving </a:t>
            </a:r>
            <a:r>
              <a:rPr lang="en-US" dirty="0"/>
              <a:t>our lives became about passing through a series of large holes Borne had punched in the walls of the homes of those long dead. The holes were big enough for a hunched-over person to crab-walk through, or to crawl through on all fours. Many were consecutive, so you could look down through a row of irregular holes in rooms and have time to wonder what waited in ambush. Others I’d hidden, to confuse any intruder. So sometimes we had to move a table or broken-down dresser out of the way first. To find the mousehole to the next place, which might double back or surge forward only to double back. A convoluted path because I had determined to only use areas of the Balcony Cliffs that were not part of Wick’s diagram. </a:t>
            </a:r>
            <a:br>
              <a:rPr lang="en-US" dirty="0"/>
            </a:br>
            <a:r>
              <a:rPr lang="en-US" dirty="0"/>
              <a:t/>
            </a:r>
            <a:br>
              <a:rPr lang="en-US" dirty="0"/>
            </a:br>
            <a:r>
              <a:rPr lang="en-US" dirty="0"/>
              <a:t>The consecutive holes—their gaping emptiness, the frisson of unease—meant a commitment to scuttling through, putting our heads into a number of ragged guillotines and submitting to whatever evil might want to take us. </a:t>
            </a:r>
            <a:br>
              <a:rPr lang="en-US" dirty="0"/>
            </a:br>
            <a:r>
              <a:rPr lang="en-US" dirty="0"/>
              <a:t/>
            </a:r>
            <a:br>
              <a:rPr lang="en-US" dirty="0"/>
            </a:br>
            <a:r>
              <a:rPr lang="en-US" dirty="0"/>
              <a:t>But the other rooms made us stop and realize what we were losing, what we were leaving, all under the weight of so much personal history, the remnants of so many old, dead lives. I had been in these rooms—despite their number, I still remembered what they held that I hadn’t scavenged. I was prepared to some extent. But it took a greater toll on Wick, to keep appearing in these rooms, to have to remain there, unable to escape other people’s memories as we patiently prepared our escape to the next room, and the next and the next (231)</a:t>
            </a:r>
          </a:p>
        </p:txBody>
      </p:sp>
    </p:spTree>
    <p:extLst>
      <p:ext uri="{BB962C8B-B14F-4D97-AF65-F5344CB8AC3E}">
        <p14:creationId xmlns:p14="http://schemas.microsoft.com/office/powerpoint/2010/main" val="34566115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64FEF5-4EA5-1B47-B47C-4213D68E4FD9}"/>
              </a:ext>
            </a:extLst>
          </p:cNvPr>
          <p:cNvPicPr>
            <a:picLocks noChangeAspect="1"/>
          </p:cNvPicPr>
          <p:nvPr/>
        </p:nvPicPr>
        <p:blipFill rotWithShape="1">
          <a:blip r:embed="rId2">
            <a:alphaModFix amt="35000"/>
            <a:extLst/>
          </a:blip>
          <a:srcRect t="11417"/>
          <a:stretch/>
        </p:blipFill>
        <p:spPr>
          <a:xfrm>
            <a:off x="20" y="1"/>
            <a:ext cx="12191980" cy="6857999"/>
          </a:xfrm>
          <a:prstGeom prst="rect">
            <a:avLst/>
          </a:prstGeom>
        </p:spPr>
      </p:pic>
      <p:sp>
        <p:nvSpPr>
          <p:cNvPr id="2" name="Title 1">
            <a:extLst>
              <a:ext uri="{FF2B5EF4-FFF2-40B4-BE49-F238E27FC236}">
                <a16:creationId xmlns:a16="http://schemas.microsoft.com/office/drawing/2014/main" id="{31337E01-5EF1-4141-9D21-86EDAC657217}"/>
              </a:ext>
            </a:extLst>
          </p:cNvPr>
          <p:cNvSpPr>
            <a:spLocks noGrp="1"/>
          </p:cNvSpPr>
          <p:nvPr>
            <p:ph type="title"/>
          </p:nvPr>
        </p:nvSpPr>
        <p:spPr>
          <a:xfrm>
            <a:off x="838201" y="1065862"/>
            <a:ext cx="3313164" cy="4726276"/>
          </a:xfrm>
        </p:spPr>
        <p:txBody>
          <a:bodyPr>
            <a:normAutofit fontScale="90000"/>
          </a:bodyPr>
          <a:lstStyle/>
          <a:p>
            <a:pPr algn="r"/>
            <a:r>
              <a:rPr lang="en-US" sz="4000" dirty="0"/>
              <a:t>The company: inhuman tragedy</a:t>
            </a:r>
            <a:br>
              <a:rPr lang="en-US" sz="4000" dirty="0"/>
            </a:br>
            <a:r>
              <a:rPr lang="en-US" sz="4000" dirty="0"/>
              <a:t/>
            </a:r>
            <a:br>
              <a:rPr lang="en-US" sz="4000" dirty="0"/>
            </a:br>
            <a:r>
              <a:rPr lang="en-US" sz="4000" dirty="0" smtClean="0"/>
              <a:t>For your pages: what </a:t>
            </a:r>
            <a:r>
              <a:rPr lang="en-US" sz="4000" dirty="0"/>
              <a:t>do we learn about the Company in these passages?</a:t>
            </a:r>
            <a:br>
              <a:rPr lang="en-US" sz="4000" dirty="0"/>
            </a:br>
            <a:r>
              <a:rPr lang="en-US" sz="4000" dirty="0"/>
              <a:t/>
            </a:r>
            <a:br>
              <a:rPr lang="en-US" sz="4000" dirty="0"/>
            </a:br>
            <a:r>
              <a:rPr lang="en-US" sz="4000" dirty="0"/>
              <a:t>What values do you think the Company represents?</a:t>
            </a:r>
          </a:p>
        </p:txBody>
      </p:sp>
      <p:sp>
        <p:nvSpPr>
          <p:cNvPr id="3" name="Content Placeholder 2">
            <a:extLst>
              <a:ext uri="{FF2B5EF4-FFF2-40B4-BE49-F238E27FC236}">
                <a16:creationId xmlns:a16="http://schemas.microsoft.com/office/drawing/2014/main" id="{4D885AB2-C527-0B48-B023-0A41C2F6348D}"/>
              </a:ext>
            </a:extLst>
          </p:cNvPr>
          <p:cNvSpPr>
            <a:spLocks noGrp="1"/>
          </p:cNvSpPr>
          <p:nvPr>
            <p:ph idx="1"/>
          </p:nvPr>
        </p:nvSpPr>
        <p:spPr>
          <a:xfrm>
            <a:off x="5155379" y="3506138"/>
            <a:ext cx="5744685" cy="2286000"/>
          </a:xfrm>
        </p:spPr>
        <p:txBody>
          <a:bodyPr anchor="ctr">
            <a:normAutofit/>
          </a:bodyPr>
          <a:lstStyle/>
          <a:p>
            <a:r>
              <a:rPr lang="en-US" sz="3200" dirty="0"/>
              <a:t>Origin of </a:t>
            </a:r>
            <a:r>
              <a:rPr lang="en-US" sz="3200" dirty="0" err="1" smtClean="0"/>
              <a:t>Mord</a:t>
            </a:r>
            <a:r>
              <a:rPr lang="en-US" sz="3200" dirty="0" smtClean="0"/>
              <a:t> </a:t>
            </a:r>
            <a:r>
              <a:rPr lang="en-US" sz="3200" dirty="0"/>
              <a:t>(249-250)</a:t>
            </a:r>
          </a:p>
          <a:p>
            <a:r>
              <a:rPr lang="en-US" sz="3200" dirty="0"/>
              <a:t>Holding ponds (264-265)</a:t>
            </a:r>
          </a:p>
          <a:p>
            <a:r>
              <a:rPr lang="en-US" sz="3200" dirty="0"/>
              <a:t>Mirror (293-6)</a:t>
            </a:r>
          </a:p>
        </p:txBody>
      </p:sp>
      <p:sp>
        <p:nvSpPr>
          <p:cNvPr id="5" name="Rectangle 4">
            <a:extLst>
              <a:ext uri="{FF2B5EF4-FFF2-40B4-BE49-F238E27FC236}">
                <a16:creationId xmlns:a16="http://schemas.microsoft.com/office/drawing/2014/main" id="{807FCBA3-F3E4-4A4C-AE6F-6AAC1DC9087D}"/>
              </a:ext>
            </a:extLst>
          </p:cNvPr>
          <p:cNvSpPr/>
          <p:nvPr/>
        </p:nvSpPr>
        <p:spPr>
          <a:xfrm>
            <a:off x="6096000" y="164104"/>
            <a:ext cx="6096000" cy="2585323"/>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r>
              <a:rPr lang="en-US" dirty="0"/>
              <a:t>All I would ever know of the heart of them was this fading, injustice of a place. Was it somehow the future exploiting the past, or the past exploiting the future? Was that mirror scene from some other, thriving part of the world? Was it another version of Earth? I don’t know. All I know, or believe, is that it was a door to elsewhere—that the Company had come from some other place and been formed and deformed by it, and yet would always be embedded in our deepest history, against our will (296).</a:t>
            </a:r>
          </a:p>
        </p:txBody>
      </p:sp>
    </p:spTree>
    <p:extLst>
      <p:ext uri="{BB962C8B-B14F-4D97-AF65-F5344CB8AC3E}">
        <p14:creationId xmlns:p14="http://schemas.microsoft.com/office/powerpoint/2010/main" val="12442644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C41AD-F673-644F-BBE4-65A3411E777C}"/>
              </a:ext>
            </a:extLst>
          </p:cNvPr>
          <p:cNvSpPr>
            <a:spLocks noGrp="1"/>
          </p:cNvSpPr>
          <p:nvPr>
            <p:ph type="title"/>
          </p:nvPr>
        </p:nvSpPr>
        <p:spPr/>
        <p:txBody>
          <a:bodyPr/>
          <a:lstStyle/>
          <a:p>
            <a:r>
              <a:rPr lang="en-US" dirty="0"/>
              <a:t>What do we learn from Wick’s letter?</a:t>
            </a:r>
          </a:p>
        </p:txBody>
      </p:sp>
      <p:sp>
        <p:nvSpPr>
          <p:cNvPr id="3" name="Content Placeholder 2">
            <a:extLst>
              <a:ext uri="{FF2B5EF4-FFF2-40B4-BE49-F238E27FC236}">
                <a16:creationId xmlns:a16="http://schemas.microsoft.com/office/drawing/2014/main" id="{C057C325-6771-5A4A-9AD6-C3C57962BD06}"/>
              </a:ext>
            </a:extLst>
          </p:cNvPr>
          <p:cNvSpPr>
            <a:spLocks noGrp="1"/>
          </p:cNvSpPr>
          <p:nvPr>
            <p:ph idx="1"/>
          </p:nvPr>
        </p:nvSpPr>
        <p:spPr/>
        <p:txBody>
          <a:bodyPr/>
          <a:lstStyle/>
          <a:p>
            <a:r>
              <a:rPr lang="en-US" dirty="0"/>
              <a:t>299-306</a:t>
            </a:r>
          </a:p>
          <a:p>
            <a:r>
              <a:rPr lang="en-US" dirty="0"/>
              <a:t>Write down one important fact from Wick’s letter.</a:t>
            </a:r>
          </a:p>
        </p:txBody>
      </p:sp>
    </p:spTree>
    <p:extLst>
      <p:ext uri="{BB962C8B-B14F-4D97-AF65-F5344CB8AC3E}">
        <p14:creationId xmlns:p14="http://schemas.microsoft.com/office/powerpoint/2010/main" val="6867435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00A0-87A2-BD4D-837C-88CBA2F9B5E0}"/>
              </a:ext>
            </a:extLst>
          </p:cNvPr>
          <p:cNvSpPr>
            <a:spLocks noGrp="1"/>
          </p:cNvSpPr>
          <p:nvPr>
            <p:ph type="title"/>
          </p:nvPr>
        </p:nvSpPr>
        <p:spPr/>
        <p:txBody>
          <a:bodyPr/>
          <a:lstStyle/>
          <a:p>
            <a:r>
              <a:rPr lang="en-US" dirty="0"/>
              <a:t>What does it mean to salvage people?</a:t>
            </a:r>
          </a:p>
        </p:txBody>
      </p:sp>
      <p:sp>
        <p:nvSpPr>
          <p:cNvPr id="3" name="Content Placeholder 2">
            <a:extLst>
              <a:ext uri="{FF2B5EF4-FFF2-40B4-BE49-F238E27FC236}">
                <a16:creationId xmlns:a16="http://schemas.microsoft.com/office/drawing/2014/main" id="{556B2085-32FA-424B-AA19-6BB0939857C6}"/>
              </a:ext>
            </a:extLst>
          </p:cNvPr>
          <p:cNvSpPr>
            <a:spLocks noGrp="1"/>
          </p:cNvSpPr>
          <p:nvPr>
            <p:ph idx="1"/>
          </p:nvPr>
        </p:nvSpPr>
        <p:spPr>
          <a:xfrm>
            <a:off x="838200" y="1825625"/>
            <a:ext cx="5811982" cy="4351338"/>
          </a:xfrm>
        </p:spPr>
        <p:txBody>
          <a:bodyPr>
            <a:normAutofit fontScale="92500" lnSpcReduction="10000"/>
          </a:bodyPr>
          <a:lstStyle/>
          <a:p>
            <a:pPr marL="0" indent="0">
              <a:buNone/>
            </a:pPr>
            <a:r>
              <a:rPr lang="en-US" dirty="0"/>
              <a:t>Reading </a:t>
            </a:r>
            <a:r>
              <a:rPr lang="en-US" dirty="0" err="1"/>
              <a:t>Borne’s</a:t>
            </a:r>
            <a:r>
              <a:rPr lang="en-US" dirty="0"/>
              <a:t> journal is “salvage of a particular type” (189).</a:t>
            </a:r>
          </a:p>
          <a:p>
            <a:pPr marL="0" indent="0">
              <a:buNone/>
            </a:pPr>
            <a:r>
              <a:rPr lang="en-US" dirty="0"/>
              <a:t>Wick, in letter: “You must understand: I did not really care about you when I first saw you. I did not care about you except as salvage. I did not care about anyone. Caring came later” (305).</a:t>
            </a:r>
          </a:p>
          <a:p>
            <a:pPr marL="0" indent="0">
              <a:buNone/>
            </a:pPr>
            <a:r>
              <a:rPr lang="en-US" dirty="0"/>
              <a:t>“You’re too valuable as salvage to leave behind,” I told Wick (309).</a:t>
            </a:r>
          </a:p>
          <a:p>
            <a:pPr marL="0" indent="0">
              <a:buNone/>
            </a:pPr>
            <a:r>
              <a:rPr lang="en-US" dirty="0"/>
              <a:t>“I gathered Borne up as good salvage, and I took him back to the Balcony Cliffs” (322).</a:t>
            </a:r>
          </a:p>
        </p:txBody>
      </p:sp>
      <p:sp>
        <p:nvSpPr>
          <p:cNvPr id="4" name="TextBox 3">
            <a:extLst>
              <a:ext uri="{FF2B5EF4-FFF2-40B4-BE49-F238E27FC236}">
                <a16:creationId xmlns:a16="http://schemas.microsoft.com/office/drawing/2014/main" id="{92BB3CF5-311E-3840-AB00-4A9A067A200D}"/>
              </a:ext>
            </a:extLst>
          </p:cNvPr>
          <p:cNvSpPr txBox="1"/>
          <p:nvPr/>
        </p:nvSpPr>
        <p:spPr>
          <a:xfrm>
            <a:off x="6982690" y="1690687"/>
            <a:ext cx="4371109" cy="452431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400" dirty="0"/>
              <a:t>Are humans just like anything else that can be picked up and reused?</a:t>
            </a:r>
          </a:p>
          <a:p>
            <a:r>
              <a:rPr lang="en-US" sz="2400" dirty="0"/>
              <a:t>Is this what we meant by “sentimental salvage”?</a:t>
            </a:r>
          </a:p>
          <a:p>
            <a:r>
              <a:rPr lang="en-US" sz="2400" dirty="0"/>
              <a:t>Salvage does not mean “use value” or “exchange value” here. It doesn’t even seem to mean “aesthetic value.”</a:t>
            </a:r>
          </a:p>
          <a:p>
            <a:endParaRPr lang="en-US" sz="2400" dirty="0"/>
          </a:p>
          <a:p>
            <a:r>
              <a:rPr lang="en-US" sz="2400" dirty="0"/>
              <a:t>Why do you think VanderMeer uses the term “salvage” here?</a:t>
            </a:r>
          </a:p>
        </p:txBody>
      </p:sp>
    </p:spTree>
    <p:extLst>
      <p:ext uri="{BB962C8B-B14F-4D97-AF65-F5344CB8AC3E}">
        <p14:creationId xmlns:p14="http://schemas.microsoft.com/office/powerpoint/2010/main" val="5103022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3A123-53D4-2440-AAA8-8F2E12F3FDFF}"/>
              </a:ext>
            </a:extLst>
          </p:cNvPr>
          <p:cNvSpPr>
            <a:spLocks noGrp="1"/>
          </p:cNvSpPr>
          <p:nvPr>
            <p:ph type="title"/>
          </p:nvPr>
        </p:nvSpPr>
        <p:spPr/>
        <p:txBody>
          <a:bodyPr/>
          <a:lstStyle/>
          <a:p>
            <a:r>
              <a:rPr lang="en-US" dirty="0"/>
              <a:t>Salvage and memory—a recurring theme</a:t>
            </a:r>
          </a:p>
        </p:txBody>
      </p:sp>
      <p:sp>
        <p:nvSpPr>
          <p:cNvPr id="3" name="Content Placeholder 2">
            <a:extLst>
              <a:ext uri="{FF2B5EF4-FFF2-40B4-BE49-F238E27FC236}">
                <a16:creationId xmlns:a16="http://schemas.microsoft.com/office/drawing/2014/main" id="{BC4D450B-CF6D-1846-8D79-3FE139C18ACF}"/>
              </a:ext>
            </a:extLst>
          </p:cNvPr>
          <p:cNvSpPr>
            <a:spLocks noGrp="1"/>
          </p:cNvSpPr>
          <p:nvPr>
            <p:ph idx="1"/>
          </p:nvPr>
        </p:nvSpPr>
        <p:spPr/>
        <p:txBody>
          <a:bodyPr>
            <a:normAutofit fontScale="77500" lnSpcReduction="20000"/>
          </a:bodyPr>
          <a:lstStyle/>
          <a:p>
            <a:pPr marL="0" indent="0">
              <a:buNone/>
            </a:pPr>
            <a:r>
              <a:rPr lang="en-US" dirty="0"/>
              <a:t>We always have a choice, even if the choice is amnesia or your own death. But now, too, I finally understood the extent of the weight on Wick. That this was a secret that could kill him in a different way than his sickness. Something that would make many in the city hate him, even want to kill him. Or, among the </a:t>
            </a:r>
            <a:r>
              <a:rPr lang="en-US" dirty="0" err="1"/>
              <a:t>Mord</a:t>
            </a:r>
            <a:r>
              <a:rPr lang="en-US" dirty="0"/>
              <a:t> worshippers, lift him up in a way that would kill him just as surely. </a:t>
            </a:r>
            <a:br>
              <a:rPr lang="en-US" dirty="0"/>
            </a:br>
            <a:r>
              <a:rPr lang="en-US" dirty="0"/>
              <a:t/>
            </a:r>
            <a:br>
              <a:rPr lang="en-US" dirty="0"/>
            </a:br>
            <a:r>
              <a:rPr lang="en-US" dirty="0"/>
              <a:t>Now I knew why Wick kept trying, forgave so much. Because he felt he had so much to be forgiven for. </a:t>
            </a:r>
            <a:br>
              <a:rPr lang="en-US" dirty="0"/>
            </a:br>
            <a:r>
              <a:rPr lang="en-US" dirty="0"/>
              <a:t/>
            </a:r>
            <a:br>
              <a:rPr lang="en-US" dirty="0"/>
            </a:br>
            <a:r>
              <a:rPr lang="en-US" dirty="0"/>
              <a:t>But in the end, what it came down to was this: I did not want to remember. I did not need to remember. No one was less dead or more alive after Wick’s letter. Whatever muddle had lived in my head that Wick hadn’t taken away contained at least that knowledge. I had spent years not searching for them but mourning them, keeping their memory alive in my head. I did not want to remember more. You forgive if you can forgive yourself, or live with what you’ve done. If you cannot live with what you have done, you cannot live with what others have done, either (307).</a:t>
            </a:r>
          </a:p>
        </p:txBody>
      </p:sp>
    </p:spTree>
    <p:extLst>
      <p:ext uri="{BB962C8B-B14F-4D97-AF65-F5344CB8AC3E}">
        <p14:creationId xmlns:p14="http://schemas.microsoft.com/office/powerpoint/2010/main" val="30237442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2697B8-C047-A749-A80A-34E8216E459C}"/>
              </a:ext>
            </a:extLst>
          </p:cNvPr>
          <p:cNvSpPr>
            <a:spLocks noGrp="1"/>
          </p:cNvSpPr>
          <p:nvPr>
            <p:ph idx="1"/>
          </p:nvPr>
        </p:nvSpPr>
        <p:spPr>
          <a:xfrm>
            <a:off x="838200" y="322729"/>
            <a:ext cx="10515600" cy="5854234"/>
          </a:xfrm>
        </p:spPr>
        <p:txBody>
          <a:bodyPr>
            <a:normAutofit fontScale="92500" lnSpcReduction="20000"/>
          </a:bodyPr>
          <a:lstStyle/>
          <a:p>
            <a:pPr marL="0" indent="0">
              <a:buNone/>
            </a:pPr>
            <a:r>
              <a:rPr lang="en-US" dirty="0"/>
              <a:t>Laura Miller </a:t>
            </a:r>
            <a:r>
              <a:rPr lang="en-US" i="1" dirty="0"/>
              <a:t>The New Yorker </a:t>
            </a:r>
          </a:p>
          <a:p>
            <a:pPr marL="0" indent="0">
              <a:buNone/>
            </a:pPr>
            <a:r>
              <a:rPr lang="en-US" dirty="0"/>
              <a:t>“At its most regressive, the [</a:t>
            </a:r>
            <a:r>
              <a:rPr lang="en-US" dirty="0" err="1"/>
              <a:t>postapocalyptic</a:t>
            </a:r>
            <a:r>
              <a:rPr lang="en-US" dirty="0"/>
              <a:t>] genre believes that we can truly become ourselves only when we are released from the constraints of a complex, denaturing society, when we're allowed to live as we imagine our ancestors once did, and when we're free to be who we really are underneath our overcivilized veneer. But in </a:t>
            </a:r>
            <a:r>
              <a:rPr lang="en-US" i="1" dirty="0"/>
              <a:t>Borne</a:t>
            </a:r>
            <a:r>
              <a:rPr lang="en-US" dirty="0"/>
              <a:t> the lawlessness of the city doesn't provide survivors with a stage that has been cleared for heroic exploits. It's merely Hobbesian: exhausting and degrading. The novel insists that to live in an age of gods and sorcerers is to know that you, a mere person, might be crushed by indifferent forces at a moment's notice, then quickly forgotten. And that the best thing about human nature might just be its unwillingness to surrender to the worst side of itself.”</a:t>
            </a:r>
          </a:p>
          <a:p>
            <a:pPr marL="0" indent="0">
              <a:buNone/>
            </a:pPr>
            <a:r>
              <a:rPr lang="en-US" dirty="0"/>
              <a:t>Sam Gormley, </a:t>
            </a:r>
            <a:r>
              <a:rPr lang="en-US" i="1" dirty="0"/>
              <a:t>Configurations</a:t>
            </a:r>
            <a:r>
              <a:rPr lang="en-US" dirty="0"/>
              <a:t>: </a:t>
            </a:r>
          </a:p>
          <a:p>
            <a:pPr marL="0" indent="0">
              <a:buNone/>
            </a:pPr>
            <a:r>
              <a:rPr lang="en-US" dirty="0"/>
              <a:t>“And yet [in </a:t>
            </a:r>
            <a:r>
              <a:rPr lang="en-US" i="1" dirty="0"/>
              <a:t>Borne</a:t>
            </a:r>
            <a:r>
              <a:rPr lang="en-US" dirty="0"/>
              <a:t>], there is a human remainder in these works that, far from asserting the tenacity of the ‘human spirit,’ tentatively lays the foundations for coexistence with the cognitive other. Distinct from traditional dystopian or post-apocalyptic fiction, VanderMeer chooses a path of survival, without narcissistic triumphalism, toward a world teeming with intelligent strangers.”</a:t>
            </a:r>
          </a:p>
          <a:p>
            <a:pPr marL="0" indent="0">
              <a:buNone/>
            </a:pPr>
            <a:endParaRPr lang="en-US" dirty="0"/>
          </a:p>
        </p:txBody>
      </p:sp>
    </p:spTree>
    <p:extLst>
      <p:ext uri="{BB962C8B-B14F-4D97-AF65-F5344CB8AC3E}">
        <p14:creationId xmlns:p14="http://schemas.microsoft.com/office/powerpoint/2010/main" val="33867214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2B7FD1D-BD20-2C45-B060-1FEF93B89DAF}"/>
              </a:ext>
            </a:extLst>
          </p:cNvPr>
          <p:cNvPicPr>
            <a:picLocks noChangeAspect="1"/>
          </p:cNvPicPr>
          <p:nvPr/>
        </p:nvPicPr>
        <p:blipFill rotWithShape="1">
          <a:blip r:embed="rId2">
            <a:alphaModFix amt="35000"/>
            <a:extLst/>
          </a:blip>
          <a:srcRect t="11870" b="3543"/>
          <a:stretch/>
        </p:blipFill>
        <p:spPr>
          <a:xfrm>
            <a:off x="20" y="0"/>
            <a:ext cx="12191980" cy="6857999"/>
          </a:xfrm>
          <a:prstGeom prst="rect">
            <a:avLst/>
          </a:prstGeom>
        </p:spPr>
      </p:pic>
      <p:sp>
        <p:nvSpPr>
          <p:cNvPr id="2" name="Title 1">
            <a:extLst>
              <a:ext uri="{FF2B5EF4-FFF2-40B4-BE49-F238E27FC236}">
                <a16:creationId xmlns:a16="http://schemas.microsoft.com/office/drawing/2014/main" id="{2F340EB7-819B-3E4E-A234-4AB2B4481EE3}"/>
              </a:ext>
            </a:extLst>
          </p:cNvPr>
          <p:cNvSpPr>
            <a:spLocks noGrp="1"/>
          </p:cNvSpPr>
          <p:nvPr>
            <p:ph type="title"/>
          </p:nvPr>
        </p:nvSpPr>
        <p:spPr>
          <a:xfrm>
            <a:off x="838201" y="1065862"/>
            <a:ext cx="3313164" cy="1838703"/>
          </a:xfrm>
        </p:spPr>
        <p:txBody>
          <a:bodyPr>
            <a:noAutofit/>
          </a:bodyPr>
          <a:lstStyle/>
          <a:p>
            <a:pPr algn="r"/>
            <a:r>
              <a:rPr lang="en-US" sz="2800" dirty="0">
                <a:solidFill>
                  <a:srgbClr val="FFFFFF"/>
                </a:solidFill>
              </a:rPr>
              <a:t>Foxes— “intelligent strangers</a:t>
            </a:r>
            <a:r>
              <a:rPr lang="en-US" sz="2800" dirty="0" smtClean="0">
                <a:solidFill>
                  <a:srgbClr val="FFFFFF"/>
                </a:solidFill>
              </a:rPr>
              <a:t>”?</a:t>
            </a:r>
            <a:br>
              <a:rPr lang="en-US" sz="2800" dirty="0" smtClean="0">
                <a:solidFill>
                  <a:srgbClr val="FFFFFF"/>
                </a:solidFill>
              </a:rPr>
            </a:br>
            <a:r>
              <a:rPr lang="en-US" sz="2800" dirty="0">
                <a:solidFill>
                  <a:srgbClr val="FFFFFF"/>
                </a:solidFill>
              </a:rPr>
              <a:t/>
            </a:r>
            <a:br>
              <a:rPr lang="en-US" sz="2800" dirty="0">
                <a:solidFill>
                  <a:srgbClr val="FFFFFF"/>
                </a:solidFill>
              </a:rPr>
            </a:br>
            <a:r>
              <a:rPr lang="en-US" sz="2800" dirty="0" smtClean="0">
                <a:solidFill>
                  <a:srgbClr val="FFFFFF"/>
                </a:solidFill>
              </a:rPr>
              <a:t>1) What do we know about the foxes?</a:t>
            </a:r>
            <a:br>
              <a:rPr lang="en-US" sz="2800" dirty="0" smtClean="0">
                <a:solidFill>
                  <a:srgbClr val="FFFFFF"/>
                </a:solidFill>
              </a:rPr>
            </a:br>
            <a:r>
              <a:rPr lang="en-US" sz="2800" dirty="0">
                <a:solidFill>
                  <a:srgbClr val="FFFFFF"/>
                </a:solidFill>
              </a:rPr>
              <a:t/>
            </a:r>
            <a:br>
              <a:rPr lang="en-US" sz="2800" dirty="0">
                <a:solidFill>
                  <a:srgbClr val="FFFFFF"/>
                </a:solidFill>
              </a:rPr>
            </a:br>
            <a:r>
              <a:rPr lang="en-US" sz="2800" dirty="0" smtClean="0">
                <a:solidFill>
                  <a:srgbClr val="FFFFFF"/>
                </a:solidFill>
              </a:rPr>
              <a:t>2) why do you think they’re here?</a:t>
            </a:r>
            <a:endParaRPr lang="en-US" sz="2800" dirty="0">
              <a:solidFill>
                <a:srgbClr val="FFFFFF"/>
              </a:solidFill>
            </a:endParaRPr>
          </a:p>
        </p:txBody>
      </p:sp>
      <p:cxnSp>
        <p:nvCxnSpPr>
          <p:cNvPr id="12" name="Straight Connector 11">
            <a:extLst>
              <a:ext uri="{FF2B5EF4-FFF2-40B4-BE49-F238E27FC236}">
                <a16:creationId xmlns:a16="http://schemas.microsoft.com/office/drawing/2014/main" id="{67182200-4859-4C8D-BCBB-55B245C28B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0EB6598-04B1-1D44-8CDD-2691C4C21260}"/>
              </a:ext>
            </a:extLst>
          </p:cNvPr>
          <p:cNvSpPr>
            <a:spLocks noGrp="1"/>
          </p:cNvSpPr>
          <p:nvPr>
            <p:ph idx="1"/>
          </p:nvPr>
        </p:nvSpPr>
        <p:spPr>
          <a:xfrm>
            <a:off x="5155379" y="427726"/>
            <a:ext cx="5744685" cy="3140228"/>
          </a:xfrm>
        </p:spPr>
        <p:txBody>
          <a:bodyPr anchor="ctr">
            <a:normAutofit/>
          </a:bodyPr>
          <a:lstStyle/>
          <a:p>
            <a:r>
              <a:rPr lang="en-US" sz="2000" dirty="0">
                <a:solidFill>
                  <a:srgbClr val="FFFFFF"/>
                </a:solidFill>
              </a:rPr>
              <a:t>287</a:t>
            </a:r>
          </a:p>
          <a:p>
            <a:r>
              <a:rPr lang="en-US" sz="2000" dirty="0">
                <a:solidFill>
                  <a:srgbClr val="FFFFFF"/>
                </a:solidFill>
              </a:rPr>
              <a:t>291</a:t>
            </a:r>
          </a:p>
          <a:p>
            <a:r>
              <a:rPr lang="en-US" sz="2000" dirty="0">
                <a:solidFill>
                  <a:srgbClr val="FFFFFF"/>
                </a:solidFill>
              </a:rPr>
              <a:t>293-4</a:t>
            </a:r>
          </a:p>
          <a:p>
            <a:r>
              <a:rPr lang="en-US" sz="2000" dirty="0">
                <a:solidFill>
                  <a:srgbClr val="FFFFFF"/>
                </a:solidFill>
              </a:rPr>
              <a:t>299</a:t>
            </a:r>
          </a:p>
          <a:p>
            <a:r>
              <a:rPr lang="en-US" sz="2000" dirty="0">
                <a:solidFill>
                  <a:srgbClr val="FFFFFF"/>
                </a:solidFill>
              </a:rPr>
              <a:t>307</a:t>
            </a:r>
          </a:p>
          <a:p>
            <a:r>
              <a:rPr lang="en-US" sz="2000" dirty="0">
                <a:solidFill>
                  <a:srgbClr val="FFFFFF"/>
                </a:solidFill>
              </a:rPr>
              <a:t>318</a:t>
            </a:r>
          </a:p>
          <a:p>
            <a:r>
              <a:rPr lang="en-US" sz="2000" dirty="0">
                <a:solidFill>
                  <a:srgbClr val="FFFFFF"/>
                </a:solidFill>
              </a:rPr>
              <a:t>338-340</a:t>
            </a:r>
          </a:p>
          <a:p>
            <a:endParaRPr lang="en-US" sz="2000" dirty="0">
              <a:solidFill>
                <a:srgbClr val="FFFFFF"/>
              </a:solidFill>
            </a:endParaRPr>
          </a:p>
        </p:txBody>
      </p:sp>
      <p:sp>
        <p:nvSpPr>
          <p:cNvPr id="8" name="Rectangle 7">
            <a:extLst>
              <a:ext uri="{FF2B5EF4-FFF2-40B4-BE49-F238E27FC236}">
                <a16:creationId xmlns:a16="http://schemas.microsoft.com/office/drawing/2014/main" id="{ACD6C23B-2703-5642-8BB3-3A050C3FEC4A}"/>
              </a:ext>
            </a:extLst>
          </p:cNvPr>
          <p:cNvSpPr/>
          <p:nvPr/>
        </p:nvSpPr>
        <p:spPr>
          <a:xfrm>
            <a:off x="5374686" y="3567953"/>
            <a:ext cx="6096000" cy="2862322"/>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r>
              <a:rPr lang="en-US" dirty="0">
                <a:solidFill>
                  <a:srgbClr val="222222"/>
                </a:solidFill>
                <a:latin typeface="Arial" panose="020B0604020202020204" pitchFamily="34" charset="0"/>
              </a:rPr>
              <a:t>The strange, forgotten animals abandoned by the Company live among us, along with their insatiable curiosity, like </a:t>
            </a:r>
            <a:r>
              <a:rPr lang="en-US" dirty="0" err="1">
                <a:solidFill>
                  <a:srgbClr val="222222"/>
                </a:solidFill>
                <a:latin typeface="Arial" panose="020B0604020202020204" pitchFamily="34" charset="0"/>
              </a:rPr>
              <a:t>Bornes</a:t>
            </a:r>
            <a:r>
              <a:rPr lang="en-US" dirty="0">
                <a:solidFill>
                  <a:srgbClr val="222222"/>
                </a:solidFill>
                <a:latin typeface="Arial" panose="020B0604020202020204" pitchFamily="34" charset="0"/>
              </a:rPr>
              <a:t> that want nothing from the old world. They need nothing from it. They are their own captains and lead their own lives, although there are still human beings who see them as food, as expendable. In their fearlessness, I find a kind of solace. In how they pursue their own plans, their own destiny, I find relief. They will outstrip all of us in time, and the story of the city will soon be their story, not ours. </a:t>
            </a:r>
            <a:endParaRPr lang="en-US" dirty="0"/>
          </a:p>
        </p:txBody>
      </p:sp>
    </p:spTree>
    <p:extLst>
      <p:ext uri="{BB962C8B-B14F-4D97-AF65-F5344CB8AC3E}">
        <p14:creationId xmlns:p14="http://schemas.microsoft.com/office/powerpoint/2010/main" val="415017314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C356A-3BD3-5148-8889-8F6BAF21DA04}"/>
              </a:ext>
            </a:extLst>
          </p:cNvPr>
          <p:cNvSpPr>
            <a:spLocks noGrp="1"/>
          </p:cNvSpPr>
          <p:nvPr>
            <p:ph type="title"/>
          </p:nvPr>
        </p:nvSpPr>
        <p:spPr/>
        <p:txBody>
          <a:bodyPr/>
          <a:lstStyle/>
          <a:p>
            <a:r>
              <a:rPr lang="en-US" dirty="0"/>
              <a:t>Salvage Categories in Borne</a:t>
            </a:r>
          </a:p>
        </p:txBody>
      </p:sp>
      <p:sp>
        <p:nvSpPr>
          <p:cNvPr id="3" name="Content Placeholder 2">
            <a:extLst>
              <a:ext uri="{FF2B5EF4-FFF2-40B4-BE49-F238E27FC236}">
                <a16:creationId xmlns:a16="http://schemas.microsoft.com/office/drawing/2014/main" id="{34083263-C488-4148-BA42-9E7BEB792241}"/>
              </a:ext>
            </a:extLst>
          </p:cNvPr>
          <p:cNvSpPr>
            <a:spLocks noGrp="1"/>
          </p:cNvSpPr>
          <p:nvPr>
            <p:ph idx="1"/>
          </p:nvPr>
        </p:nvSpPr>
        <p:spPr/>
        <p:txBody>
          <a:bodyPr>
            <a:normAutofit fontScale="85000" lnSpcReduction="20000"/>
          </a:bodyPr>
          <a:lstStyle/>
          <a:p>
            <a:pPr lvl="0"/>
            <a:r>
              <a:rPr lang="en-US" dirty="0"/>
              <a:t>Salvage often involves broken things—things that seem worthless or beyond repair</a:t>
            </a:r>
          </a:p>
          <a:p>
            <a:pPr lvl="0"/>
            <a:r>
              <a:rPr lang="en-US" dirty="0"/>
              <a:t>Salvage requires a shift in context.</a:t>
            </a:r>
          </a:p>
          <a:p>
            <a:pPr lvl="0"/>
            <a:r>
              <a:rPr lang="en-US" dirty="0"/>
              <a:t>Salvage involves submerged violence.</a:t>
            </a:r>
          </a:p>
          <a:p>
            <a:pPr lvl="0"/>
            <a:r>
              <a:rPr lang="en-US" dirty="0"/>
              <a:t>Salvage as capitalist accumulation/greed</a:t>
            </a:r>
          </a:p>
          <a:p>
            <a:pPr lvl="0"/>
            <a:r>
              <a:rPr lang="en-US" dirty="0"/>
              <a:t>Salvage as bound up in survival—or “necessary salvage”</a:t>
            </a:r>
          </a:p>
          <a:p>
            <a:pPr lvl="0"/>
            <a:r>
              <a:rPr lang="en-US" dirty="0"/>
              <a:t>Salvage involves recovering </a:t>
            </a:r>
            <a:r>
              <a:rPr lang="en-US"/>
              <a:t>value—or </a:t>
            </a:r>
            <a:r>
              <a:rPr lang="en-US" smtClean="0"/>
              <a:t>“practical </a:t>
            </a:r>
            <a:r>
              <a:rPr lang="en-US" dirty="0"/>
              <a:t>salvage”</a:t>
            </a:r>
          </a:p>
          <a:p>
            <a:pPr lvl="0"/>
            <a:r>
              <a:rPr lang="en-US" dirty="0"/>
              <a:t>Salvage has inherent limits, depending on the affordances of the object being salvaged</a:t>
            </a:r>
          </a:p>
          <a:p>
            <a:pPr lvl="0"/>
            <a:r>
              <a:rPr lang="en-US" dirty="0"/>
              <a:t>Salvage is labor (literally, in Tsing’s sense)</a:t>
            </a:r>
          </a:p>
          <a:p>
            <a:pPr lvl="0"/>
            <a:r>
              <a:rPr lang="en-US" dirty="0"/>
              <a:t>“Sentimental salvage”</a:t>
            </a:r>
          </a:p>
          <a:p>
            <a:pPr lvl="0"/>
            <a:r>
              <a:rPr lang="en-US" dirty="0"/>
              <a:t>“Salvage as style” or salvage/savage as attitude</a:t>
            </a:r>
          </a:p>
          <a:p>
            <a:endParaRPr lang="en-US" dirty="0"/>
          </a:p>
        </p:txBody>
      </p:sp>
    </p:spTree>
    <p:extLst>
      <p:ext uri="{BB962C8B-B14F-4D97-AF65-F5344CB8AC3E}">
        <p14:creationId xmlns:p14="http://schemas.microsoft.com/office/powerpoint/2010/main" val="40723272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TotalTime>
  <Words>1334</Words>
  <Application>Microsoft Office PowerPoint</Application>
  <PresentationFormat>Widescreen</PresentationFormat>
  <Paragraphs>61</Paragraphs>
  <Slides>10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Today</vt:lpstr>
      <vt:lpstr>Walter Benjamin  “Unpacking My Library”</vt:lpstr>
      <vt:lpstr>Read this passage: what does it make you think of in terms of salvage?</vt:lpstr>
      <vt:lpstr>The company: inhuman tragedy  For your pages: what do we learn about the Company in these passages?  What values do you think the Company represents?</vt:lpstr>
      <vt:lpstr>What do we learn from Wick’s letter?</vt:lpstr>
      <vt:lpstr>What does it mean to salvage people?</vt:lpstr>
      <vt:lpstr>Salvage and memory—a recurring theme</vt:lpstr>
      <vt:lpstr>PowerPoint Presentation</vt:lpstr>
      <vt:lpstr>Foxes— “intelligent strangers”?  1) What do we know about the foxes?  2) why do you think they’re here?</vt:lpstr>
      <vt:lpstr>Salvage Categories in Borne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Today</dc:title>
  <dc:creator>Strombeck, Andrew</dc:creator>
  <cp:lastModifiedBy>Windows User</cp:lastModifiedBy>
  <cp:revision>5</cp:revision>
  <dcterms:created xsi:type="dcterms:W3CDTF">2019-04-08T20:16:30Z</dcterms:created>
  <dcterms:modified xsi:type="dcterms:W3CDTF">2019-04-08T21:47:44Z</dcterms:modified>
</cp:coreProperties>
</file>