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81" r:id="rId2"/>
    <p:sldId id="305" r:id="rId3"/>
    <p:sldId id="299" r:id="rId4"/>
    <p:sldId id="306" r:id="rId5"/>
    <p:sldId id="303" r:id="rId6"/>
    <p:sldId id="310" r:id="rId7"/>
    <p:sldId id="313" r:id="rId8"/>
    <p:sldId id="312" r:id="rId9"/>
    <p:sldId id="309" r:id="rId10"/>
    <p:sldId id="311" r:id="rId11"/>
    <p:sldId id="302" r:id="rId12"/>
    <p:sldId id="304" r:id="rId13"/>
    <p:sldId id="300" r:id="rId14"/>
    <p:sldId id="308" r:id="rId15"/>
    <p:sldId id="314" r:id="rId16"/>
    <p:sldId id="315" r:id="rId17"/>
    <p:sldId id="31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25" autoAdjust="0"/>
    <p:restoredTop sz="86523" autoAdjust="0"/>
  </p:normalViewPr>
  <p:slideViewPr>
    <p:cSldViewPr snapToGrid="0">
      <p:cViewPr varScale="1">
        <p:scale>
          <a:sx n="74" d="100"/>
          <a:sy n="74" d="100"/>
        </p:scale>
        <p:origin x="2072" y="176"/>
      </p:cViewPr>
      <p:guideLst>
        <p:guide orient="horz"/>
        <p:guide/>
      </p:guideLst>
    </p:cSldViewPr>
  </p:slideViewPr>
  <p:outlineViewPr>
    <p:cViewPr>
      <p:scale>
        <a:sx n="33" d="100"/>
        <a:sy n="33" d="100"/>
      </p:scale>
      <p:origin x="48" y="2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1614A8A4-8B2F-424F-BC2F-20D64A4476C7}"/>
    <pc:docChg chg="modSld sldOrd">
      <pc:chgData name="" userId="" providerId="" clId="Web-{1614A8A4-8B2F-424F-BC2F-20D64A4476C7}" dt="2019-03-13T20:41:05.600" v="239" actId="20577"/>
      <pc:docMkLst>
        <pc:docMk/>
      </pc:docMkLst>
      <pc:sldChg chg="modSp">
        <pc:chgData name="" userId="" providerId="" clId="Web-{1614A8A4-8B2F-424F-BC2F-20D64A4476C7}" dt="2019-03-13T20:41:05.600" v="238" actId="20577"/>
        <pc:sldMkLst>
          <pc:docMk/>
          <pc:sldMk cId="0" sldId="281"/>
        </pc:sldMkLst>
        <pc:spChg chg="mod">
          <ac:chgData name="" userId="" providerId="" clId="Web-{1614A8A4-8B2F-424F-BC2F-20D64A4476C7}" dt="2019-03-13T20:41:05.600" v="238" actId="20577"/>
          <ac:spMkLst>
            <pc:docMk/>
            <pc:sldMk cId="0" sldId="281"/>
            <ac:spMk id="3" creationId="{00000000-0000-0000-0000-000000000000}"/>
          </ac:spMkLst>
        </pc:spChg>
      </pc:sldChg>
      <pc:sldChg chg="modSp">
        <pc:chgData name="" userId="" providerId="" clId="Web-{1614A8A4-8B2F-424F-BC2F-20D64A4476C7}" dt="2019-03-13T20:38:35.779" v="115" actId="20577"/>
        <pc:sldMkLst>
          <pc:docMk/>
          <pc:sldMk cId="0" sldId="299"/>
        </pc:sldMkLst>
        <pc:spChg chg="mod">
          <ac:chgData name="" userId="" providerId="" clId="Web-{1614A8A4-8B2F-424F-BC2F-20D64A4476C7}" dt="2019-03-13T20:38:35.779" v="115" actId="20577"/>
          <ac:spMkLst>
            <pc:docMk/>
            <pc:sldMk cId="0" sldId="299"/>
            <ac:spMk id="3" creationId="{00000000-0000-0000-0000-000000000000}"/>
          </ac:spMkLst>
        </pc:spChg>
      </pc:sldChg>
      <pc:sldChg chg="addSp delSp">
        <pc:chgData name="" userId="" providerId="" clId="Web-{1614A8A4-8B2F-424F-BC2F-20D64A4476C7}" dt="2019-03-13T20:38:16.246" v="106"/>
        <pc:sldMkLst>
          <pc:docMk/>
          <pc:sldMk cId="0" sldId="305"/>
        </pc:sldMkLst>
        <pc:spChg chg="del">
          <ac:chgData name="" userId="" providerId="" clId="Web-{1614A8A4-8B2F-424F-BC2F-20D64A4476C7}" dt="2019-03-13T20:38:16.246" v="106"/>
          <ac:spMkLst>
            <pc:docMk/>
            <pc:sldMk cId="0" sldId="305"/>
            <ac:spMk id="3" creationId="{00000000-0000-0000-0000-000000000000}"/>
          </ac:spMkLst>
        </pc:spChg>
        <pc:graphicFrameChg chg="add">
          <ac:chgData name="" userId="" providerId="" clId="Web-{1614A8A4-8B2F-424F-BC2F-20D64A4476C7}" dt="2019-03-13T20:38:16.246" v="106"/>
          <ac:graphicFrameMkLst>
            <pc:docMk/>
            <pc:sldMk cId="0" sldId="305"/>
            <ac:graphicFrameMk id="4" creationId="{42D44245-BF2B-4068-B687-9CB79F748710}"/>
          </ac:graphicFrameMkLst>
        </pc:graphicFrameChg>
      </pc:sldChg>
      <pc:sldChg chg="modSp">
        <pc:chgData name="" userId="" providerId="" clId="Web-{1614A8A4-8B2F-424F-BC2F-20D64A4476C7}" dt="2019-03-13T20:39:03.468" v="149" actId="20577"/>
        <pc:sldMkLst>
          <pc:docMk/>
          <pc:sldMk cId="553938814" sldId="306"/>
        </pc:sldMkLst>
        <pc:spChg chg="mod">
          <ac:chgData name="" userId="" providerId="" clId="Web-{1614A8A4-8B2F-424F-BC2F-20D64A4476C7}" dt="2019-03-13T20:39:03.468" v="149" actId="20577"/>
          <ac:spMkLst>
            <pc:docMk/>
            <pc:sldMk cId="553938814" sldId="306"/>
            <ac:spMk id="2" creationId="{34C1DF09-1E53-5F46-8400-6313995EFD48}"/>
          </ac:spMkLst>
        </pc:spChg>
      </pc:sldChg>
      <pc:sldChg chg="ord">
        <pc:chgData name="" userId="" providerId="" clId="Web-{1614A8A4-8B2F-424F-BC2F-20D64A4476C7}" dt="2019-03-13T20:40:23.614" v="214"/>
        <pc:sldMkLst>
          <pc:docMk/>
          <pc:sldMk cId="579022282" sldId="308"/>
        </pc:sldMkLst>
      </pc:sldChg>
      <pc:sldChg chg="modSp">
        <pc:chgData name="" userId="" providerId="" clId="Web-{1614A8A4-8B2F-424F-BC2F-20D64A4476C7}" dt="2019-03-13T20:40:01.972" v="209" actId="20577"/>
        <pc:sldMkLst>
          <pc:docMk/>
          <pc:sldMk cId="1924199107" sldId="313"/>
        </pc:sldMkLst>
        <pc:spChg chg="mod">
          <ac:chgData name="" userId="" providerId="" clId="Web-{1614A8A4-8B2F-424F-BC2F-20D64A4476C7}" dt="2019-03-13T20:40:01.972" v="209" actId="20577"/>
          <ac:spMkLst>
            <pc:docMk/>
            <pc:sldMk cId="1924199107" sldId="313"/>
            <ac:spMk id="2" creationId="{C36B3ADB-318D-564C-834A-8D4546D5A5FD}"/>
          </ac:spMkLst>
        </pc:spChg>
        <pc:spChg chg="mod">
          <ac:chgData name="" userId="" providerId="" clId="Web-{1614A8A4-8B2F-424F-BC2F-20D64A4476C7}" dt="2019-03-13T20:39:47.518" v="193" actId="20577"/>
          <ac:spMkLst>
            <pc:docMk/>
            <pc:sldMk cId="1924199107" sldId="313"/>
            <ac:spMk id="3" creationId="{3A06E511-45F2-BA4D-A056-6F2C23F9F27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8784CC-7234-4D3A-BCB8-0BA7A50C9C1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6101968-6E8D-4C7B-A279-9A6F07067E84}">
      <dgm:prSet/>
      <dgm:spPr/>
      <dgm:t>
        <a:bodyPr/>
        <a:lstStyle/>
        <a:p>
          <a:r>
            <a:rPr lang="en-US"/>
            <a:t>Wide range of contemporary “serious” writers take up genre fiction</a:t>
          </a:r>
        </a:p>
      </dgm:t>
    </dgm:pt>
    <dgm:pt modelId="{DE55AEA5-631D-4C46-85B0-E6EB37C09CBB}" type="parTrans" cxnId="{97CE60C5-BF52-470D-9C4B-EC8279A40220}">
      <dgm:prSet/>
      <dgm:spPr/>
      <dgm:t>
        <a:bodyPr/>
        <a:lstStyle/>
        <a:p>
          <a:endParaRPr lang="en-US"/>
        </a:p>
      </dgm:t>
    </dgm:pt>
    <dgm:pt modelId="{F5D463E7-1C8C-49FC-B213-DEF749F730ED}" type="sibTrans" cxnId="{97CE60C5-BF52-470D-9C4B-EC8279A40220}">
      <dgm:prSet/>
      <dgm:spPr/>
      <dgm:t>
        <a:bodyPr/>
        <a:lstStyle/>
        <a:p>
          <a:endParaRPr lang="en-US"/>
        </a:p>
      </dgm:t>
    </dgm:pt>
    <dgm:pt modelId="{86B35A92-A516-4E13-BB6A-242770AC12E6}">
      <dgm:prSet/>
      <dgm:spPr/>
      <dgm:t>
        <a:bodyPr/>
        <a:lstStyle/>
        <a:p>
          <a:r>
            <a:rPr lang="en-US"/>
            <a:t>Jonathen Lethem </a:t>
          </a:r>
          <a:r>
            <a:rPr lang="en-US" i="1"/>
            <a:t>Fortress of Solitude</a:t>
          </a:r>
          <a:endParaRPr lang="en-US"/>
        </a:p>
      </dgm:t>
    </dgm:pt>
    <dgm:pt modelId="{ABA5FE96-AFEE-44FA-86D6-0FA8F18EBFF9}" type="parTrans" cxnId="{4287F0E0-43D8-45B5-8724-EDD6FC390BDF}">
      <dgm:prSet/>
      <dgm:spPr/>
      <dgm:t>
        <a:bodyPr/>
        <a:lstStyle/>
        <a:p>
          <a:endParaRPr lang="en-US"/>
        </a:p>
      </dgm:t>
    </dgm:pt>
    <dgm:pt modelId="{1DB03D41-9A62-432F-B88A-4EC9354A83E1}" type="sibTrans" cxnId="{4287F0E0-43D8-45B5-8724-EDD6FC390BDF}">
      <dgm:prSet/>
      <dgm:spPr/>
      <dgm:t>
        <a:bodyPr/>
        <a:lstStyle/>
        <a:p>
          <a:endParaRPr lang="en-US"/>
        </a:p>
      </dgm:t>
    </dgm:pt>
    <dgm:pt modelId="{0D424D6C-1799-4174-9DD2-CD358C780022}">
      <dgm:prSet/>
      <dgm:spPr/>
      <dgm:t>
        <a:bodyPr/>
        <a:lstStyle/>
        <a:p>
          <a:r>
            <a:rPr lang="en-US"/>
            <a:t>Michael Chabon, </a:t>
          </a:r>
          <a:r>
            <a:rPr lang="en-US" i="1"/>
            <a:t>The Amazing Adventures of Kavalier &amp; Clay</a:t>
          </a:r>
          <a:endParaRPr lang="en-US"/>
        </a:p>
      </dgm:t>
    </dgm:pt>
    <dgm:pt modelId="{1B045780-CA99-4C9C-A95F-D8067A5B0218}" type="parTrans" cxnId="{9B2B208F-1979-4598-8F16-4DA349667F92}">
      <dgm:prSet/>
      <dgm:spPr/>
      <dgm:t>
        <a:bodyPr/>
        <a:lstStyle/>
        <a:p>
          <a:endParaRPr lang="en-US"/>
        </a:p>
      </dgm:t>
    </dgm:pt>
    <dgm:pt modelId="{4892BE5D-8166-4B9A-8D69-078BA8AE69C7}" type="sibTrans" cxnId="{9B2B208F-1979-4598-8F16-4DA349667F92}">
      <dgm:prSet/>
      <dgm:spPr/>
      <dgm:t>
        <a:bodyPr/>
        <a:lstStyle/>
        <a:p>
          <a:endParaRPr lang="en-US"/>
        </a:p>
      </dgm:t>
    </dgm:pt>
    <dgm:pt modelId="{6E92930A-5580-4C18-9A3E-6CEA2C163620}">
      <dgm:prSet/>
      <dgm:spPr/>
      <dgm:t>
        <a:bodyPr/>
        <a:lstStyle/>
        <a:p>
          <a:r>
            <a:rPr lang="en-US"/>
            <a:t>Junot Diaz </a:t>
          </a:r>
          <a:r>
            <a:rPr lang="en-US" i="1"/>
            <a:t>The Brief Wondrous Life Oscar Wao</a:t>
          </a:r>
          <a:endParaRPr lang="en-US"/>
        </a:p>
      </dgm:t>
    </dgm:pt>
    <dgm:pt modelId="{FD444E0B-94EA-44A3-8555-8094A88F0113}" type="parTrans" cxnId="{20DFDFBD-E1A7-40F2-AC8C-7392E2717E24}">
      <dgm:prSet/>
      <dgm:spPr/>
      <dgm:t>
        <a:bodyPr/>
        <a:lstStyle/>
        <a:p>
          <a:endParaRPr lang="en-US"/>
        </a:p>
      </dgm:t>
    </dgm:pt>
    <dgm:pt modelId="{04FEAB6C-95E6-4846-839F-A5E7CBBE0403}" type="sibTrans" cxnId="{20DFDFBD-E1A7-40F2-AC8C-7392E2717E24}">
      <dgm:prSet/>
      <dgm:spPr/>
      <dgm:t>
        <a:bodyPr/>
        <a:lstStyle/>
        <a:p>
          <a:endParaRPr lang="en-US"/>
        </a:p>
      </dgm:t>
    </dgm:pt>
    <dgm:pt modelId="{C79ED123-BB3E-4630-A007-F021172570A1}">
      <dgm:prSet/>
      <dgm:spPr/>
      <dgm:t>
        <a:bodyPr/>
        <a:lstStyle/>
        <a:p>
          <a:r>
            <a:rPr lang="en-US"/>
            <a:t>Jennifer Egan </a:t>
          </a:r>
          <a:r>
            <a:rPr lang="en-US" i="1"/>
            <a:t>A Visit from the Goon Squad</a:t>
          </a:r>
          <a:endParaRPr lang="en-US"/>
        </a:p>
      </dgm:t>
    </dgm:pt>
    <dgm:pt modelId="{B29D7A67-AF37-4E70-847C-1635D3DE7D7B}" type="parTrans" cxnId="{8EABB7D7-EE7E-4BDD-94A1-8CB7A41FFFCB}">
      <dgm:prSet/>
      <dgm:spPr/>
      <dgm:t>
        <a:bodyPr/>
        <a:lstStyle/>
        <a:p>
          <a:endParaRPr lang="en-US"/>
        </a:p>
      </dgm:t>
    </dgm:pt>
    <dgm:pt modelId="{44B944CF-1A17-4DD9-9F97-A656A84124C6}" type="sibTrans" cxnId="{8EABB7D7-EE7E-4BDD-94A1-8CB7A41FFFCB}">
      <dgm:prSet/>
      <dgm:spPr/>
      <dgm:t>
        <a:bodyPr/>
        <a:lstStyle/>
        <a:p>
          <a:endParaRPr lang="en-US"/>
        </a:p>
      </dgm:t>
    </dgm:pt>
    <dgm:pt modelId="{F19BB774-4094-42C0-80EB-B462C29BE218}">
      <dgm:prSet/>
      <dgm:spPr/>
      <dgm:t>
        <a:bodyPr/>
        <a:lstStyle/>
        <a:p>
          <a:r>
            <a:rPr lang="en-US"/>
            <a:t>Writers who grew up with comics, B movies on videocassette, widely available popular music.</a:t>
          </a:r>
        </a:p>
      </dgm:t>
    </dgm:pt>
    <dgm:pt modelId="{D22F95FF-10AD-4CB8-BA6C-93DEB8313ABC}" type="parTrans" cxnId="{4B809313-D497-49EF-AAE8-7B18776F4EA3}">
      <dgm:prSet/>
      <dgm:spPr/>
      <dgm:t>
        <a:bodyPr/>
        <a:lstStyle/>
        <a:p>
          <a:endParaRPr lang="en-US"/>
        </a:p>
      </dgm:t>
    </dgm:pt>
    <dgm:pt modelId="{D0444586-5CCE-4A52-BC45-B3B82C79A72B}" type="sibTrans" cxnId="{4B809313-D497-49EF-AAE8-7B18776F4EA3}">
      <dgm:prSet/>
      <dgm:spPr/>
      <dgm:t>
        <a:bodyPr/>
        <a:lstStyle/>
        <a:p>
          <a:endParaRPr lang="en-US"/>
        </a:p>
      </dgm:t>
    </dgm:pt>
    <dgm:pt modelId="{73E424EA-76FE-4EE8-AA55-B20B2B57FF87}">
      <dgm:prSet/>
      <dgm:spPr/>
      <dgm:t>
        <a:bodyPr/>
        <a:lstStyle/>
        <a:p>
          <a:r>
            <a:rPr lang="en-US"/>
            <a:t>We’ll talk more about how Whitehead “salvages” the zombie genre, but it’s worth knowing that Whitehead is part of a trend.</a:t>
          </a:r>
        </a:p>
      </dgm:t>
    </dgm:pt>
    <dgm:pt modelId="{4B8F2B89-599D-47E4-ADB9-8E1CB7DE3E91}" type="parTrans" cxnId="{CE21F567-D3CC-4FC2-A6C8-51FFD8EAECD6}">
      <dgm:prSet/>
      <dgm:spPr/>
      <dgm:t>
        <a:bodyPr/>
        <a:lstStyle/>
        <a:p>
          <a:endParaRPr lang="en-US"/>
        </a:p>
      </dgm:t>
    </dgm:pt>
    <dgm:pt modelId="{64E622F8-FFCE-4AC0-9B3F-F2E8B2D2F5B8}" type="sibTrans" cxnId="{CE21F567-D3CC-4FC2-A6C8-51FFD8EAECD6}">
      <dgm:prSet/>
      <dgm:spPr/>
      <dgm:t>
        <a:bodyPr/>
        <a:lstStyle/>
        <a:p>
          <a:endParaRPr lang="en-US"/>
        </a:p>
      </dgm:t>
    </dgm:pt>
    <dgm:pt modelId="{7B3B2B4C-5860-42DF-B163-44FCB53306E8}" type="pres">
      <dgm:prSet presAssocID="{448784CC-7234-4D3A-BCB8-0BA7A50C9C13}" presName="linear" presStyleCnt="0">
        <dgm:presLayoutVars>
          <dgm:animLvl val="lvl"/>
          <dgm:resizeHandles val="exact"/>
        </dgm:presLayoutVars>
      </dgm:prSet>
      <dgm:spPr/>
    </dgm:pt>
    <dgm:pt modelId="{9A2BEE81-5C68-4539-9052-6F948DFDB6E2}" type="pres">
      <dgm:prSet presAssocID="{B6101968-6E8D-4C7B-A279-9A6F07067E84}" presName="parentText" presStyleLbl="node1" presStyleIdx="0" presStyleCnt="3">
        <dgm:presLayoutVars>
          <dgm:chMax val="0"/>
          <dgm:bulletEnabled val="1"/>
        </dgm:presLayoutVars>
      </dgm:prSet>
      <dgm:spPr/>
    </dgm:pt>
    <dgm:pt modelId="{DFE7A104-B031-4140-A0FB-B5EA1BBA8FAA}" type="pres">
      <dgm:prSet presAssocID="{B6101968-6E8D-4C7B-A279-9A6F07067E84}" presName="childText" presStyleLbl="revTx" presStyleIdx="0" presStyleCnt="1">
        <dgm:presLayoutVars>
          <dgm:bulletEnabled val="1"/>
        </dgm:presLayoutVars>
      </dgm:prSet>
      <dgm:spPr/>
    </dgm:pt>
    <dgm:pt modelId="{BF52B3D8-138D-4D8A-8E70-3B9654461EB5}" type="pres">
      <dgm:prSet presAssocID="{F19BB774-4094-42C0-80EB-B462C29BE218}" presName="parentText" presStyleLbl="node1" presStyleIdx="1" presStyleCnt="3">
        <dgm:presLayoutVars>
          <dgm:chMax val="0"/>
          <dgm:bulletEnabled val="1"/>
        </dgm:presLayoutVars>
      </dgm:prSet>
      <dgm:spPr/>
    </dgm:pt>
    <dgm:pt modelId="{DF9D5D04-0134-4E4C-BB5E-EE35CFD99F39}" type="pres">
      <dgm:prSet presAssocID="{D0444586-5CCE-4A52-BC45-B3B82C79A72B}" presName="spacer" presStyleCnt="0"/>
      <dgm:spPr/>
    </dgm:pt>
    <dgm:pt modelId="{E996907F-FC5D-4CE5-8DE5-F70C580C6D49}" type="pres">
      <dgm:prSet presAssocID="{73E424EA-76FE-4EE8-AA55-B20B2B57FF87}" presName="parentText" presStyleLbl="node1" presStyleIdx="2" presStyleCnt="3">
        <dgm:presLayoutVars>
          <dgm:chMax val="0"/>
          <dgm:bulletEnabled val="1"/>
        </dgm:presLayoutVars>
      </dgm:prSet>
      <dgm:spPr/>
    </dgm:pt>
  </dgm:ptLst>
  <dgm:cxnLst>
    <dgm:cxn modelId="{4B809313-D497-49EF-AAE8-7B18776F4EA3}" srcId="{448784CC-7234-4D3A-BCB8-0BA7A50C9C13}" destId="{F19BB774-4094-42C0-80EB-B462C29BE218}" srcOrd="1" destOrd="0" parTransId="{D22F95FF-10AD-4CB8-BA6C-93DEB8313ABC}" sibTransId="{D0444586-5CCE-4A52-BC45-B3B82C79A72B}"/>
    <dgm:cxn modelId="{0096F73C-2397-4D4B-8290-4EA7256A4D9C}" type="presOf" srcId="{B6101968-6E8D-4C7B-A279-9A6F07067E84}" destId="{9A2BEE81-5C68-4539-9052-6F948DFDB6E2}" srcOrd="0" destOrd="0" presId="urn:microsoft.com/office/officeart/2005/8/layout/vList2"/>
    <dgm:cxn modelId="{38AB7F4B-848C-48B9-95FB-3814FE885F07}" type="presOf" srcId="{86B35A92-A516-4E13-BB6A-242770AC12E6}" destId="{DFE7A104-B031-4140-A0FB-B5EA1BBA8FAA}" srcOrd="0" destOrd="0" presId="urn:microsoft.com/office/officeart/2005/8/layout/vList2"/>
    <dgm:cxn modelId="{CE21F567-D3CC-4FC2-A6C8-51FFD8EAECD6}" srcId="{448784CC-7234-4D3A-BCB8-0BA7A50C9C13}" destId="{73E424EA-76FE-4EE8-AA55-B20B2B57FF87}" srcOrd="2" destOrd="0" parTransId="{4B8F2B89-599D-47E4-ADB9-8E1CB7DE3E91}" sibTransId="{64E622F8-FFCE-4AC0-9B3F-F2E8B2D2F5B8}"/>
    <dgm:cxn modelId="{D04BBF6F-12C4-4518-815F-4CA75A66A6D6}" type="presOf" srcId="{F19BB774-4094-42C0-80EB-B462C29BE218}" destId="{BF52B3D8-138D-4D8A-8E70-3B9654461EB5}" srcOrd="0" destOrd="0" presId="urn:microsoft.com/office/officeart/2005/8/layout/vList2"/>
    <dgm:cxn modelId="{7CCE097E-4287-4AA9-88B7-00D749092866}" type="presOf" srcId="{C79ED123-BB3E-4630-A007-F021172570A1}" destId="{DFE7A104-B031-4140-A0FB-B5EA1BBA8FAA}" srcOrd="0" destOrd="3" presId="urn:microsoft.com/office/officeart/2005/8/layout/vList2"/>
    <dgm:cxn modelId="{9B2B208F-1979-4598-8F16-4DA349667F92}" srcId="{B6101968-6E8D-4C7B-A279-9A6F07067E84}" destId="{0D424D6C-1799-4174-9DD2-CD358C780022}" srcOrd="1" destOrd="0" parTransId="{1B045780-CA99-4C9C-A95F-D8067A5B0218}" sibTransId="{4892BE5D-8166-4B9A-8D69-078BA8AE69C7}"/>
    <dgm:cxn modelId="{0EEB4B97-48FA-4950-B74D-473CE9C6C20F}" type="presOf" srcId="{0D424D6C-1799-4174-9DD2-CD358C780022}" destId="{DFE7A104-B031-4140-A0FB-B5EA1BBA8FAA}" srcOrd="0" destOrd="1" presId="urn:microsoft.com/office/officeart/2005/8/layout/vList2"/>
    <dgm:cxn modelId="{20DFDFBD-E1A7-40F2-AC8C-7392E2717E24}" srcId="{B6101968-6E8D-4C7B-A279-9A6F07067E84}" destId="{6E92930A-5580-4C18-9A3E-6CEA2C163620}" srcOrd="2" destOrd="0" parTransId="{FD444E0B-94EA-44A3-8555-8094A88F0113}" sibTransId="{04FEAB6C-95E6-4846-839F-A5E7CBBE0403}"/>
    <dgm:cxn modelId="{97CE60C5-BF52-470D-9C4B-EC8279A40220}" srcId="{448784CC-7234-4D3A-BCB8-0BA7A50C9C13}" destId="{B6101968-6E8D-4C7B-A279-9A6F07067E84}" srcOrd="0" destOrd="0" parTransId="{DE55AEA5-631D-4C46-85B0-E6EB37C09CBB}" sibTransId="{F5D463E7-1C8C-49FC-B213-DEF749F730ED}"/>
    <dgm:cxn modelId="{686D44C7-402D-4631-B94D-DF13DD495623}" type="presOf" srcId="{6E92930A-5580-4C18-9A3E-6CEA2C163620}" destId="{DFE7A104-B031-4140-A0FB-B5EA1BBA8FAA}" srcOrd="0" destOrd="2" presId="urn:microsoft.com/office/officeart/2005/8/layout/vList2"/>
    <dgm:cxn modelId="{8EABB7D7-EE7E-4BDD-94A1-8CB7A41FFFCB}" srcId="{B6101968-6E8D-4C7B-A279-9A6F07067E84}" destId="{C79ED123-BB3E-4630-A007-F021172570A1}" srcOrd="3" destOrd="0" parTransId="{B29D7A67-AF37-4E70-847C-1635D3DE7D7B}" sibTransId="{44B944CF-1A17-4DD9-9F97-A656A84124C6}"/>
    <dgm:cxn modelId="{337336DC-3785-4EE8-AFED-20B9ADD85EEC}" type="presOf" srcId="{448784CC-7234-4D3A-BCB8-0BA7A50C9C13}" destId="{7B3B2B4C-5860-42DF-B163-44FCB53306E8}" srcOrd="0" destOrd="0" presId="urn:microsoft.com/office/officeart/2005/8/layout/vList2"/>
    <dgm:cxn modelId="{4287F0E0-43D8-45B5-8724-EDD6FC390BDF}" srcId="{B6101968-6E8D-4C7B-A279-9A6F07067E84}" destId="{86B35A92-A516-4E13-BB6A-242770AC12E6}" srcOrd="0" destOrd="0" parTransId="{ABA5FE96-AFEE-44FA-86D6-0FA8F18EBFF9}" sibTransId="{1DB03D41-9A62-432F-B88A-4EC9354A83E1}"/>
    <dgm:cxn modelId="{5BBCD1FA-5372-444C-A3AE-6D0D8C3405E8}" type="presOf" srcId="{73E424EA-76FE-4EE8-AA55-B20B2B57FF87}" destId="{E996907F-FC5D-4CE5-8DE5-F70C580C6D49}" srcOrd="0" destOrd="0" presId="urn:microsoft.com/office/officeart/2005/8/layout/vList2"/>
    <dgm:cxn modelId="{B318C827-6AF7-46FB-B1A9-253318CF861E}" type="presParOf" srcId="{7B3B2B4C-5860-42DF-B163-44FCB53306E8}" destId="{9A2BEE81-5C68-4539-9052-6F948DFDB6E2}" srcOrd="0" destOrd="0" presId="urn:microsoft.com/office/officeart/2005/8/layout/vList2"/>
    <dgm:cxn modelId="{5D5BB067-3A57-45C3-9E66-09A84A3C019E}" type="presParOf" srcId="{7B3B2B4C-5860-42DF-B163-44FCB53306E8}" destId="{DFE7A104-B031-4140-A0FB-B5EA1BBA8FAA}" srcOrd="1" destOrd="0" presId="urn:microsoft.com/office/officeart/2005/8/layout/vList2"/>
    <dgm:cxn modelId="{FD897B04-8238-4E6A-B7AB-E557EEC5934B}" type="presParOf" srcId="{7B3B2B4C-5860-42DF-B163-44FCB53306E8}" destId="{BF52B3D8-138D-4D8A-8E70-3B9654461EB5}" srcOrd="2" destOrd="0" presId="urn:microsoft.com/office/officeart/2005/8/layout/vList2"/>
    <dgm:cxn modelId="{D5CD4969-AF29-41A7-8FA3-EFE33DDFE607}" type="presParOf" srcId="{7B3B2B4C-5860-42DF-B163-44FCB53306E8}" destId="{DF9D5D04-0134-4E4C-BB5E-EE35CFD99F39}" srcOrd="3" destOrd="0" presId="urn:microsoft.com/office/officeart/2005/8/layout/vList2"/>
    <dgm:cxn modelId="{0BADCE50-18C7-48AA-AA84-672254F9C321}" type="presParOf" srcId="{7B3B2B4C-5860-42DF-B163-44FCB53306E8}" destId="{E996907F-FC5D-4CE5-8DE5-F70C580C6D4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BEE81-5C68-4539-9052-6F948DFDB6E2}">
      <dsp:nvSpPr>
        <dsp:cNvPr id="0" name=""/>
        <dsp:cNvSpPr/>
      </dsp:nvSpPr>
      <dsp:spPr>
        <a:xfrm>
          <a:off x="0" y="151208"/>
          <a:ext cx="7886700" cy="9149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Wide range of contemporary “serious” writers take up genre fiction</a:t>
          </a:r>
        </a:p>
      </dsp:txBody>
      <dsp:txXfrm>
        <a:off x="44664" y="195872"/>
        <a:ext cx="7797372" cy="825612"/>
      </dsp:txXfrm>
    </dsp:sp>
    <dsp:sp modelId="{DFE7A104-B031-4140-A0FB-B5EA1BBA8FAA}">
      <dsp:nvSpPr>
        <dsp:cNvPr id="0" name=""/>
        <dsp:cNvSpPr/>
      </dsp:nvSpPr>
      <dsp:spPr>
        <a:xfrm>
          <a:off x="0" y="1066149"/>
          <a:ext cx="7886700" cy="1237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Jonathen Lethem </a:t>
          </a:r>
          <a:r>
            <a:rPr lang="en-US" sz="1800" i="1" kern="1200"/>
            <a:t>Fortress of Solitude</a:t>
          </a:r>
          <a:endParaRPr lang="en-US" sz="1800" kern="1200"/>
        </a:p>
        <a:p>
          <a:pPr marL="171450" lvl="1" indent="-171450" algn="l" defTabSz="800100">
            <a:lnSpc>
              <a:spcPct val="90000"/>
            </a:lnSpc>
            <a:spcBef>
              <a:spcPct val="0"/>
            </a:spcBef>
            <a:spcAft>
              <a:spcPct val="20000"/>
            </a:spcAft>
            <a:buChar char="•"/>
          </a:pPr>
          <a:r>
            <a:rPr lang="en-US" sz="1800" kern="1200"/>
            <a:t>Michael Chabon, </a:t>
          </a:r>
          <a:r>
            <a:rPr lang="en-US" sz="1800" i="1" kern="1200"/>
            <a:t>The Amazing Adventures of Kavalier &amp; Clay</a:t>
          </a:r>
          <a:endParaRPr lang="en-US" sz="1800" kern="1200"/>
        </a:p>
        <a:p>
          <a:pPr marL="171450" lvl="1" indent="-171450" algn="l" defTabSz="800100">
            <a:lnSpc>
              <a:spcPct val="90000"/>
            </a:lnSpc>
            <a:spcBef>
              <a:spcPct val="0"/>
            </a:spcBef>
            <a:spcAft>
              <a:spcPct val="20000"/>
            </a:spcAft>
            <a:buChar char="•"/>
          </a:pPr>
          <a:r>
            <a:rPr lang="en-US" sz="1800" kern="1200"/>
            <a:t>Junot Diaz </a:t>
          </a:r>
          <a:r>
            <a:rPr lang="en-US" sz="1800" i="1" kern="1200"/>
            <a:t>The Brief Wondrous Life Oscar Wao</a:t>
          </a:r>
          <a:endParaRPr lang="en-US" sz="1800" kern="1200"/>
        </a:p>
        <a:p>
          <a:pPr marL="171450" lvl="1" indent="-171450" algn="l" defTabSz="800100">
            <a:lnSpc>
              <a:spcPct val="90000"/>
            </a:lnSpc>
            <a:spcBef>
              <a:spcPct val="0"/>
            </a:spcBef>
            <a:spcAft>
              <a:spcPct val="20000"/>
            </a:spcAft>
            <a:buChar char="•"/>
          </a:pPr>
          <a:r>
            <a:rPr lang="en-US" sz="1800" kern="1200"/>
            <a:t>Jennifer Egan </a:t>
          </a:r>
          <a:r>
            <a:rPr lang="en-US" sz="1800" i="1" kern="1200"/>
            <a:t>A Visit from the Goon Squad</a:t>
          </a:r>
          <a:endParaRPr lang="en-US" sz="1800" kern="1200"/>
        </a:p>
      </dsp:txBody>
      <dsp:txXfrm>
        <a:off x="0" y="1066149"/>
        <a:ext cx="7886700" cy="1237860"/>
      </dsp:txXfrm>
    </dsp:sp>
    <dsp:sp modelId="{BF52B3D8-138D-4D8A-8E70-3B9654461EB5}">
      <dsp:nvSpPr>
        <dsp:cNvPr id="0" name=""/>
        <dsp:cNvSpPr/>
      </dsp:nvSpPr>
      <dsp:spPr>
        <a:xfrm>
          <a:off x="0" y="2304008"/>
          <a:ext cx="7886700" cy="9149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Writers who grew up with comics, B movies on videocassette, widely available popular music.</a:t>
          </a:r>
        </a:p>
      </dsp:txBody>
      <dsp:txXfrm>
        <a:off x="44664" y="2348672"/>
        <a:ext cx="7797372" cy="825612"/>
      </dsp:txXfrm>
    </dsp:sp>
    <dsp:sp modelId="{E996907F-FC5D-4CE5-8DE5-F70C580C6D49}">
      <dsp:nvSpPr>
        <dsp:cNvPr id="0" name=""/>
        <dsp:cNvSpPr/>
      </dsp:nvSpPr>
      <dsp:spPr>
        <a:xfrm>
          <a:off x="0" y="3285189"/>
          <a:ext cx="7886700" cy="9149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We’ll talk more about how Whitehead “salvages” the zombie genre, but it’s worth knowing that Whitehead is part of a trend.</a:t>
          </a:r>
        </a:p>
      </dsp:txBody>
      <dsp:txXfrm>
        <a:off x="44664" y="3329853"/>
        <a:ext cx="7797372" cy="8256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n-US"/>
          </a:p>
        </p:txBody>
      </p:sp>
      <p:sp>
        <p:nvSpPr>
          <p:cNvPr id="15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US"/>
          </a:p>
        </p:txBody>
      </p:sp>
      <p:sp>
        <p:nvSpPr>
          <p:cNvPr id="15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n-US"/>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64A46B74-71EF-4FC4-88BB-D633E32F48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n-US"/>
          </a:p>
        </p:txBody>
      </p:sp>
      <p:sp>
        <p:nvSpPr>
          <p:cNvPr id="23555"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US"/>
          </a:p>
        </p:txBody>
      </p:sp>
      <p:sp>
        <p:nvSpPr>
          <p:cNvPr id="18436"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3557"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3558"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n-US"/>
          </a:p>
        </p:txBody>
      </p:sp>
      <p:sp>
        <p:nvSpPr>
          <p:cNvPr id="23559"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20BD8FB9-01FC-4D7A-AD3A-7E1E3BF37F6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0BD8FB9-01FC-4D7A-AD3A-7E1E3BF37F6E}" type="slidenum">
              <a:rPr lang="en-US" smtClean="0"/>
              <a:pPr>
                <a:defRPr/>
              </a:pPr>
              <a:t>16</a:t>
            </a:fld>
            <a:endParaRPr lang="en-US"/>
          </a:p>
        </p:txBody>
      </p:sp>
    </p:spTree>
    <p:extLst>
      <p:ext uri="{BB962C8B-B14F-4D97-AF65-F5344CB8AC3E}">
        <p14:creationId xmlns:p14="http://schemas.microsoft.com/office/powerpoint/2010/main" val="413316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5FA6E-B655-7042-A190-ADB97730E5D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6E9CC5A-DAD2-4143-936B-C0B6E187592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7A1E522-DFB2-4A4F-B43D-BF867BB492CC}"/>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816018B5-67CF-654D-8F16-EC0C2C4B3A3B}"/>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A8793A52-3E89-774B-92FF-FF81ACA9D11A}"/>
              </a:ext>
            </a:extLst>
          </p:cNvPr>
          <p:cNvSpPr>
            <a:spLocks noGrp="1"/>
          </p:cNvSpPr>
          <p:nvPr>
            <p:ph type="sldNum" sz="quarter" idx="12"/>
          </p:nvPr>
        </p:nvSpPr>
        <p:spPr/>
        <p:txBody>
          <a:bodyPr/>
          <a:lstStyle/>
          <a:p>
            <a:pPr>
              <a:defRPr/>
            </a:pPr>
            <a:fld id="{832729AD-CC2E-43BF-A6DB-6A3382828F48}" type="slidenum">
              <a:rPr lang="en-US" smtClean="0"/>
              <a:pPr>
                <a:defRPr/>
              </a:pPr>
              <a:t>‹#›</a:t>
            </a:fld>
            <a:endParaRPr lang="en-US"/>
          </a:p>
        </p:txBody>
      </p:sp>
    </p:spTree>
    <p:extLst>
      <p:ext uri="{BB962C8B-B14F-4D97-AF65-F5344CB8AC3E}">
        <p14:creationId xmlns:p14="http://schemas.microsoft.com/office/powerpoint/2010/main" val="154243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BD612-CDCD-9E4D-898B-50AEA7F11D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23010B-E341-7B49-9B09-CD221B0F69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2D11C0-615C-0743-BEE4-7CA890EE3F40}"/>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E3FE2D08-57F6-064F-A27E-CF0E6A0147D4}"/>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2D69DFA7-7F3F-E94B-BCF8-CA339145E313}"/>
              </a:ext>
            </a:extLst>
          </p:cNvPr>
          <p:cNvSpPr>
            <a:spLocks noGrp="1"/>
          </p:cNvSpPr>
          <p:nvPr>
            <p:ph type="sldNum" sz="quarter" idx="12"/>
          </p:nvPr>
        </p:nvSpPr>
        <p:spPr/>
        <p:txBody>
          <a:bodyPr/>
          <a:lstStyle/>
          <a:p>
            <a:pPr>
              <a:defRPr/>
            </a:pPr>
            <a:fld id="{1B818500-390F-4A4B-8410-577723DC3105}" type="slidenum">
              <a:rPr lang="en-US" smtClean="0"/>
              <a:pPr>
                <a:defRPr/>
              </a:pPr>
              <a:t>‹#›</a:t>
            </a:fld>
            <a:endParaRPr lang="en-US"/>
          </a:p>
        </p:txBody>
      </p:sp>
    </p:spTree>
    <p:extLst>
      <p:ext uri="{BB962C8B-B14F-4D97-AF65-F5344CB8AC3E}">
        <p14:creationId xmlns:p14="http://schemas.microsoft.com/office/powerpoint/2010/main" val="2587766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633C1-5783-B94B-8D74-C01B2D2D7B3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F3F9D2D-5FFA-564F-A97C-E6C87F11573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E32D43-7CA5-B249-9EFA-0B42521E6264}"/>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D9B5A8D3-4036-2D4A-BA16-324ACE7D8F0F}"/>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1B033555-FFCE-2540-BB78-C2E77E02C5C5}"/>
              </a:ext>
            </a:extLst>
          </p:cNvPr>
          <p:cNvSpPr>
            <a:spLocks noGrp="1"/>
          </p:cNvSpPr>
          <p:nvPr>
            <p:ph type="sldNum" sz="quarter" idx="12"/>
          </p:nvPr>
        </p:nvSpPr>
        <p:spPr/>
        <p:txBody>
          <a:bodyPr/>
          <a:lstStyle/>
          <a:p>
            <a:pPr>
              <a:defRPr/>
            </a:pPr>
            <a:fld id="{FC716562-AF41-4B9F-BB6D-17BA388013FE}" type="slidenum">
              <a:rPr lang="en-US" smtClean="0"/>
              <a:pPr>
                <a:defRPr/>
              </a:pPr>
              <a:t>‹#›</a:t>
            </a:fld>
            <a:endParaRPr lang="en-US"/>
          </a:p>
        </p:txBody>
      </p:sp>
    </p:spTree>
    <p:extLst>
      <p:ext uri="{BB962C8B-B14F-4D97-AF65-F5344CB8AC3E}">
        <p14:creationId xmlns:p14="http://schemas.microsoft.com/office/powerpoint/2010/main" val="2037871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51ED9-6450-A841-874B-A6FC5CB317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378846-7754-C242-9B4A-95970F5B32FF}"/>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7996BC-2282-6A43-8864-B832CB2B2898}"/>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86638F-3469-DA4A-BB52-5BFBC70FFE73}"/>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7FBDFE9C-3CAD-7441-A11C-F2EA82F83774}"/>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CF632533-AA13-364F-A2F4-BB0AE575F330}"/>
              </a:ext>
            </a:extLst>
          </p:cNvPr>
          <p:cNvSpPr>
            <a:spLocks noGrp="1"/>
          </p:cNvSpPr>
          <p:nvPr>
            <p:ph type="sldNum" sz="quarter" idx="12"/>
          </p:nvPr>
        </p:nvSpPr>
        <p:spPr/>
        <p:txBody>
          <a:bodyPr/>
          <a:lstStyle/>
          <a:p>
            <a:pPr>
              <a:defRPr/>
            </a:pPr>
            <a:fld id="{27ED7B75-33C5-4092-870B-ADB975F34F08}" type="slidenum">
              <a:rPr lang="en-US" smtClean="0"/>
              <a:pPr>
                <a:defRPr/>
              </a:pPr>
              <a:t>‹#›</a:t>
            </a:fld>
            <a:endParaRPr lang="en-US"/>
          </a:p>
        </p:txBody>
      </p:sp>
    </p:spTree>
    <p:extLst>
      <p:ext uri="{BB962C8B-B14F-4D97-AF65-F5344CB8AC3E}">
        <p14:creationId xmlns:p14="http://schemas.microsoft.com/office/powerpoint/2010/main" val="749160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AD24E-FB49-2540-847C-6931F8660CAB}"/>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E797C4C-135D-DA48-91E4-292EAA1ACB5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0614BDF-3D55-7141-AE41-0B0F02054F2C}"/>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FC2F05-C2DB-084E-B148-27DD857FD95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581A702-CF2D-7640-AFA5-8BEDBAC3D162}"/>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D0C786-9296-8346-BA7B-7D63245632BE}"/>
              </a:ext>
            </a:extLst>
          </p:cNvPr>
          <p:cNvSpPr>
            <a:spLocks noGrp="1"/>
          </p:cNvSpPr>
          <p:nvPr>
            <p:ph type="dt" sz="half" idx="10"/>
          </p:nvPr>
        </p:nvSpPr>
        <p:spPr/>
        <p:txBody>
          <a:bodyPr/>
          <a:lstStyle/>
          <a:p>
            <a:pPr>
              <a:defRPr/>
            </a:pPr>
            <a:endParaRPr lang="en-US"/>
          </a:p>
        </p:txBody>
      </p:sp>
      <p:sp>
        <p:nvSpPr>
          <p:cNvPr id="8" name="Footer Placeholder 7">
            <a:extLst>
              <a:ext uri="{FF2B5EF4-FFF2-40B4-BE49-F238E27FC236}">
                <a16:creationId xmlns:a16="http://schemas.microsoft.com/office/drawing/2014/main" id="{C143BD09-2209-9D48-9844-9F681CC9EBA0}"/>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0CA9FB2A-AB85-C94B-98D7-7CE2E069C0F9}"/>
              </a:ext>
            </a:extLst>
          </p:cNvPr>
          <p:cNvSpPr>
            <a:spLocks noGrp="1"/>
          </p:cNvSpPr>
          <p:nvPr>
            <p:ph type="sldNum" sz="quarter" idx="12"/>
          </p:nvPr>
        </p:nvSpPr>
        <p:spPr/>
        <p:txBody>
          <a:bodyPr/>
          <a:lstStyle/>
          <a:p>
            <a:pPr>
              <a:defRPr/>
            </a:pPr>
            <a:fld id="{C733A1BB-4C3E-4DBC-AB79-679D5E0C1D76}" type="slidenum">
              <a:rPr lang="en-US" smtClean="0"/>
              <a:pPr>
                <a:defRPr/>
              </a:pPr>
              <a:t>‹#›</a:t>
            </a:fld>
            <a:endParaRPr lang="en-US"/>
          </a:p>
        </p:txBody>
      </p:sp>
    </p:spTree>
    <p:extLst>
      <p:ext uri="{BB962C8B-B14F-4D97-AF65-F5344CB8AC3E}">
        <p14:creationId xmlns:p14="http://schemas.microsoft.com/office/powerpoint/2010/main" val="2134537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16F26-E5D1-2B48-9C3D-BE71126D89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706B8D0-04EC-7C45-A2E7-98F22A5253CF}"/>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434357EF-8FE8-094A-9494-ACCC9B0BEFBA}"/>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3913B855-A17D-794A-9DA2-C6B72B7ABCC3}"/>
              </a:ext>
            </a:extLst>
          </p:cNvPr>
          <p:cNvSpPr>
            <a:spLocks noGrp="1"/>
          </p:cNvSpPr>
          <p:nvPr>
            <p:ph type="sldNum" sz="quarter" idx="12"/>
          </p:nvPr>
        </p:nvSpPr>
        <p:spPr/>
        <p:txBody>
          <a:bodyPr/>
          <a:lstStyle/>
          <a:p>
            <a:pPr>
              <a:defRPr/>
            </a:pPr>
            <a:fld id="{45228267-F410-47CD-A494-BB8211A75831}" type="slidenum">
              <a:rPr lang="en-US" smtClean="0"/>
              <a:pPr>
                <a:defRPr/>
              </a:pPr>
              <a:t>‹#›</a:t>
            </a:fld>
            <a:endParaRPr lang="en-US"/>
          </a:p>
        </p:txBody>
      </p:sp>
    </p:spTree>
    <p:extLst>
      <p:ext uri="{BB962C8B-B14F-4D97-AF65-F5344CB8AC3E}">
        <p14:creationId xmlns:p14="http://schemas.microsoft.com/office/powerpoint/2010/main" val="768318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CC0A3A-84A3-0043-8FA1-74B47F69F333}"/>
              </a:ext>
            </a:extLst>
          </p:cNvPr>
          <p:cNvSpPr>
            <a:spLocks noGrp="1"/>
          </p:cNvSpPr>
          <p:nvPr>
            <p:ph type="dt" sz="half" idx="10"/>
          </p:nvPr>
        </p:nvSpPr>
        <p:spPr/>
        <p:txBody>
          <a:bodyPr/>
          <a:lstStyle/>
          <a:p>
            <a:pPr>
              <a:defRPr/>
            </a:pPr>
            <a:endParaRPr lang="en-US"/>
          </a:p>
        </p:txBody>
      </p:sp>
      <p:sp>
        <p:nvSpPr>
          <p:cNvPr id="3" name="Footer Placeholder 2">
            <a:extLst>
              <a:ext uri="{FF2B5EF4-FFF2-40B4-BE49-F238E27FC236}">
                <a16:creationId xmlns:a16="http://schemas.microsoft.com/office/drawing/2014/main" id="{14682EEC-D164-8A44-8DCD-BD9F62841057}"/>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AF1E2602-8110-DC4D-A0FB-936B27BEFE06}"/>
              </a:ext>
            </a:extLst>
          </p:cNvPr>
          <p:cNvSpPr>
            <a:spLocks noGrp="1"/>
          </p:cNvSpPr>
          <p:nvPr>
            <p:ph type="sldNum" sz="quarter" idx="12"/>
          </p:nvPr>
        </p:nvSpPr>
        <p:spPr/>
        <p:txBody>
          <a:bodyPr/>
          <a:lstStyle/>
          <a:p>
            <a:pPr>
              <a:defRPr/>
            </a:pPr>
            <a:fld id="{A357EF7A-23CF-4B8B-B9F2-1BB6333546F9}" type="slidenum">
              <a:rPr lang="en-US" smtClean="0"/>
              <a:pPr>
                <a:defRPr/>
              </a:pPr>
              <a:t>‹#›</a:t>
            </a:fld>
            <a:endParaRPr lang="en-US"/>
          </a:p>
        </p:txBody>
      </p:sp>
    </p:spTree>
    <p:extLst>
      <p:ext uri="{BB962C8B-B14F-4D97-AF65-F5344CB8AC3E}">
        <p14:creationId xmlns:p14="http://schemas.microsoft.com/office/powerpoint/2010/main" val="2600233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F5507-745F-4D48-8EBB-2B73E9DA55B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EE350C4-58CB-8D40-B32A-159C76519F5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3170F7-72BE-D14A-8D7D-185C843C493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A620135-91F1-5145-BD0D-04941C373B19}"/>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E50DBD34-2CF7-3041-8B59-9EA9B05E0CE6}"/>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03EA6042-889A-2642-AF6B-17BAB2E39BC3}"/>
              </a:ext>
            </a:extLst>
          </p:cNvPr>
          <p:cNvSpPr>
            <a:spLocks noGrp="1"/>
          </p:cNvSpPr>
          <p:nvPr>
            <p:ph type="sldNum" sz="quarter" idx="12"/>
          </p:nvPr>
        </p:nvSpPr>
        <p:spPr/>
        <p:txBody>
          <a:bodyPr/>
          <a:lstStyle/>
          <a:p>
            <a:pPr>
              <a:defRPr/>
            </a:pPr>
            <a:fld id="{FA53690C-1DB6-400D-9F45-4C4F9D7B6465}" type="slidenum">
              <a:rPr lang="en-US" smtClean="0"/>
              <a:pPr>
                <a:defRPr/>
              </a:pPr>
              <a:t>‹#›</a:t>
            </a:fld>
            <a:endParaRPr lang="en-US"/>
          </a:p>
        </p:txBody>
      </p:sp>
    </p:spTree>
    <p:extLst>
      <p:ext uri="{BB962C8B-B14F-4D97-AF65-F5344CB8AC3E}">
        <p14:creationId xmlns:p14="http://schemas.microsoft.com/office/powerpoint/2010/main" val="2119205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47C7B-6A77-C844-A2F8-7C0D673EDA1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CB4EEB9-A505-6146-9030-DA93582E11E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A4AC6F7-30B0-CF45-90B0-17880AD01B3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C239148-46C0-694A-8D96-F2E98DA919E5}"/>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A30EC3B4-B396-D64C-922D-2839A539B71A}"/>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F68F750B-D738-2841-9B41-072796381A9A}"/>
              </a:ext>
            </a:extLst>
          </p:cNvPr>
          <p:cNvSpPr>
            <a:spLocks noGrp="1"/>
          </p:cNvSpPr>
          <p:nvPr>
            <p:ph type="sldNum" sz="quarter" idx="12"/>
          </p:nvPr>
        </p:nvSpPr>
        <p:spPr/>
        <p:txBody>
          <a:bodyPr/>
          <a:lstStyle/>
          <a:p>
            <a:pPr>
              <a:defRPr/>
            </a:pPr>
            <a:fld id="{2CE90B14-4684-4FB5-94E1-E24BDD88E9CE}" type="slidenum">
              <a:rPr lang="en-US" smtClean="0"/>
              <a:pPr>
                <a:defRPr/>
              </a:pPr>
              <a:t>‹#›</a:t>
            </a:fld>
            <a:endParaRPr lang="en-US"/>
          </a:p>
        </p:txBody>
      </p:sp>
    </p:spTree>
    <p:extLst>
      <p:ext uri="{BB962C8B-B14F-4D97-AF65-F5344CB8AC3E}">
        <p14:creationId xmlns:p14="http://schemas.microsoft.com/office/powerpoint/2010/main" val="3840861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7C092-214A-D942-A515-982075C251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2F59C6-6A23-6343-A39E-4DBEBF33D9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4F5A3-8A4D-EC4C-85A6-4A9F024304AB}"/>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B4BEFE82-ABDB-2F43-8D37-276D23779BED}"/>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8616B736-1B44-2848-B638-BF1A94EC3E93}"/>
              </a:ext>
            </a:extLst>
          </p:cNvPr>
          <p:cNvSpPr>
            <a:spLocks noGrp="1"/>
          </p:cNvSpPr>
          <p:nvPr>
            <p:ph type="sldNum" sz="quarter" idx="12"/>
          </p:nvPr>
        </p:nvSpPr>
        <p:spPr/>
        <p:txBody>
          <a:bodyPr/>
          <a:lstStyle/>
          <a:p>
            <a:pPr>
              <a:defRPr/>
            </a:pPr>
            <a:fld id="{F4333D79-C60B-499A-ADA8-CF2130255AC7}" type="slidenum">
              <a:rPr lang="en-US" smtClean="0"/>
              <a:pPr>
                <a:defRPr/>
              </a:pPr>
              <a:t>‹#›</a:t>
            </a:fld>
            <a:endParaRPr lang="en-US"/>
          </a:p>
        </p:txBody>
      </p:sp>
    </p:spTree>
    <p:extLst>
      <p:ext uri="{BB962C8B-B14F-4D97-AF65-F5344CB8AC3E}">
        <p14:creationId xmlns:p14="http://schemas.microsoft.com/office/powerpoint/2010/main" val="3910876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DDCA78-B655-954E-857F-0908F8E41C76}"/>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0C3C35-B500-FD49-A361-D7117A576B61}"/>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2DB8B1-5EFD-C446-8746-51F9A5B336C3}"/>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5D8EEFDF-F2A6-FE4E-9982-9A437D3C514A}"/>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C7BFB730-F9E7-0D42-8CA6-4D9270F36524}"/>
              </a:ext>
            </a:extLst>
          </p:cNvPr>
          <p:cNvSpPr>
            <a:spLocks noGrp="1"/>
          </p:cNvSpPr>
          <p:nvPr>
            <p:ph type="sldNum" sz="quarter" idx="12"/>
          </p:nvPr>
        </p:nvSpPr>
        <p:spPr/>
        <p:txBody>
          <a:bodyPr/>
          <a:lstStyle/>
          <a:p>
            <a:pPr>
              <a:defRPr/>
            </a:pPr>
            <a:fld id="{07FF325E-B668-45E2-83DB-C66394C0E002}" type="slidenum">
              <a:rPr lang="en-US" smtClean="0"/>
              <a:pPr>
                <a:defRPr/>
              </a:pPr>
              <a:t>‹#›</a:t>
            </a:fld>
            <a:endParaRPr lang="en-US"/>
          </a:p>
        </p:txBody>
      </p:sp>
    </p:spTree>
    <p:extLst>
      <p:ext uri="{BB962C8B-B14F-4D97-AF65-F5344CB8AC3E}">
        <p14:creationId xmlns:p14="http://schemas.microsoft.com/office/powerpoint/2010/main" val="97694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FA729C-6549-8045-89CC-11269225590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1583B1-580F-E04A-9543-CECE36903A4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CDBEA7-0BCA-8F48-A962-F7DC5359ACE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5" name="Footer Placeholder 4">
            <a:extLst>
              <a:ext uri="{FF2B5EF4-FFF2-40B4-BE49-F238E27FC236}">
                <a16:creationId xmlns:a16="http://schemas.microsoft.com/office/drawing/2014/main" id="{EC13B8A9-AFB0-2740-A894-0BAED35C919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B1BC9F24-682F-504B-83FA-29D8FD8B62D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59967996-8FAD-478E-B3F9-0AD77B0105C0}" type="slidenum">
              <a:rPr lang="en-US" smtClean="0"/>
              <a:pPr>
                <a:defRPr/>
              </a:pPr>
              <a:t>‹#›</a:t>
            </a:fld>
            <a:endParaRPr lang="en-US"/>
          </a:p>
        </p:txBody>
      </p:sp>
    </p:spTree>
    <p:extLst>
      <p:ext uri="{BB962C8B-B14F-4D97-AF65-F5344CB8AC3E}">
        <p14:creationId xmlns:p14="http://schemas.microsoft.com/office/powerpoint/2010/main" val="13157539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a:t>
            </a:r>
          </a:p>
        </p:txBody>
      </p:sp>
      <p:sp>
        <p:nvSpPr>
          <p:cNvPr id="3" name="Content Placeholder 2"/>
          <p:cNvSpPr>
            <a:spLocks noGrp="1"/>
          </p:cNvSpPr>
          <p:nvPr>
            <p:ph idx="1"/>
          </p:nvPr>
        </p:nvSpPr>
        <p:spPr/>
        <p:txBody>
          <a:bodyPr vert="horz" lIns="91440" tIns="45720" rIns="91440" bIns="45720" rtlCol="0" anchor="t">
            <a:normAutofit/>
          </a:bodyPr>
          <a:lstStyle/>
          <a:p>
            <a:pPr marL="0" indent="0" fontAlgn="base">
              <a:buNone/>
            </a:pPr>
            <a:r>
              <a:rPr lang="en-US" dirty="0"/>
              <a:t>Novel’s gambit, that pre-plague life is little different than post-plague life</a:t>
            </a:r>
            <a:endParaRPr lang="en-US" dirty="0">
              <a:cs typeface="Calibri"/>
            </a:endParaRPr>
          </a:p>
          <a:p>
            <a:pPr lvl="1" fontAlgn="base"/>
            <a:r>
              <a:rPr lang="en-US" dirty="0"/>
              <a:t>Mark Spitz mediocrity</a:t>
            </a:r>
            <a:endParaRPr lang="en-US" dirty="0">
              <a:cs typeface="Calibri"/>
            </a:endParaRPr>
          </a:p>
          <a:p>
            <a:pPr lvl="1" fontAlgn="base"/>
            <a:r>
              <a:rPr lang="en-US" dirty="0"/>
              <a:t>Straggler</a:t>
            </a:r>
            <a:endParaRPr lang="en-US" dirty="0">
              <a:cs typeface="Calibri"/>
            </a:endParaRPr>
          </a:p>
          <a:p>
            <a:pPr lvl="2" fontAlgn="base"/>
            <a:r>
              <a:rPr lang="en-US" dirty="0"/>
              <a:t>Whitehead innovation</a:t>
            </a:r>
            <a:endParaRPr lang="en-US" dirty="0">
              <a:cs typeface="Calibri"/>
            </a:endParaRPr>
          </a:p>
          <a:p>
            <a:pPr lvl="2" fontAlgn="base"/>
            <a:r>
              <a:rPr lang="en-US" dirty="0"/>
              <a:t>Small stories of city—Whitehead seems attracted to these—linked to Spitz seeing humanity in the </a:t>
            </a:r>
            <a:r>
              <a:rPr lang="en-US" dirty="0" err="1"/>
              <a:t>skels</a:t>
            </a:r>
            <a:endParaRPr lang="en-US" dirty="0">
              <a:cs typeface="Calibri"/>
            </a:endParaRPr>
          </a:p>
          <a:p>
            <a:pPr marL="0" indent="0" fontAlgn="base">
              <a:buNone/>
            </a:pPr>
            <a:r>
              <a:rPr lang="en-US" dirty="0"/>
              <a:t>Other gambit: regulations, boredom (and later, racism) are what comes back first after the plague.</a:t>
            </a:r>
            <a:endParaRPr lang="en-US" dirty="0">
              <a:cs typeface="Calibri"/>
            </a:endParaRPr>
          </a:p>
          <a:p>
            <a:pPr lvl="1" fontAlgn="base"/>
            <a:r>
              <a:rPr lang="en-US" dirty="0"/>
              <a:t>Systematic salvage sought by Buffalo—reclaiming New York</a:t>
            </a:r>
            <a:endParaRPr lang="en-US" dirty="0">
              <a:cs typeface="Calibri"/>
            </a:endParaRPr>
          </a:p>
          <a:p>
            <a:pPr lvl="1" fontAlgn="base"/>
            <a:r>
              <a:rPr lang="en-US" dirty="0"/>
              <a:t>Regulations/order</a:t>
            </a:r>
            <a:endParaRPr lang="en-US" dirty="0">
              <a:cs typeface="Calibri"/>
            </a:endParaRPr>
          </a:p>
          <a:p>
            <a:pPr indent="0">
              <a:buNone/>
            </a:pPr>
            <a:r>
              <a:rPr lang="en-US" dirty="0">
                <a:cs typeface="Calibri"/>
              </a:rPr>
              <a:t>Briefly</a:t>
            </a:r>
          </a:p>
          <a:p>
            <a:endParaRPr lang="en-US" dirty="0"/>
          </a:p>
          <a:p>
            <a:endParaRPr lang="en-US" dirty="0"/>
          </a:p>
          <a:p>
            <a:endParaRPr lang="en-US" dirty="0"/>
          </a:p>
          <a:p>
            <a:endParaRPr lang="en-US" dirty="0">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Whitehead and “genre” fiction	</a:t>
            </a:r>
          </a:p>
        </p:txBody>
      </p:sp>
      <p:graphicFrame>
        <p:nvGraphicFramePr>
          <p:cNvPr id="4" name="Diagram 3">
            <a:extLst>
              <a:ext uri="{FF2B5EF4-FFF2-40B4-BE49-F238E27FC236}">
                <a16:creationId xmlns:a16="http://schemas.microsoft.com/office/drawing/2014/main" id="{42D44245-BF2B-4068-B687-9CB79F748710}"/>
              </a:ext>
            </a:extLst>
          </p:cNvPr>
          <p:cNvGraphicFramePr/>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 Line between pre- and post- apocalyptic</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1800" dirty="0"/>
              <a:t>Whitehead on novel:</a:t>
            </a:r>
            <a:endParaRPr lang="en-US"/>
          </a:p>
          <a:p>
            <a:r>
              <a:rPr lang="en-US" sz="1800" dirty="0"/>
              <a:t>“[E]</a:t>
            </a:r>
            <a:r>
              <a:rPr lang="en-US" sz="1800" dirty="0" err="1"/>
              <a:t>arly</a:t>
            </a:r>
            <a:r>
              <a:rPr lang="en-US" sz="1800" dirty="0"/>
              <a:t> on I decided that living in the end times in a ruined world is pretty much like living before, it’s just that 95% of the population is dead and people are more bummed out.  When the characters in the book try to reestablish society they are still stuck in their old grooves.  And I think the worst parts of contemporary society will come back quickly.  So for me that is marketing, our need for fresh organic greens.  It’s corporate branding, a need for catchy slogans” (Interview in </a:t>
            </a:r>
            <a:r>
              <a:rPr lang="en-US" sz="1800" i="1" dirty="0"/>
              <a:t>Tin House</a:t>
            </a:r>
            <a:r>
              <a:rPr lang="en-US" sz="1800" dirty="0"/>
              <a:t>)</a:t>
            </a:r>
          </a:p>
          <a:p>
            <a:pPr marL="0" indent="0">
              <a:buNone/>
            </a:pPr>
            <a:r>
              <a:rPr lang="en-US" sz="1800" dirty="0"/>
              <a:t>Critic </a:t>
            </a:r>
            <a:r>
              <a:rPr lang="en-US" sz="1800" dirty="0" err="1"/>
              <a:t>Mitchum</a:t>
            </a:r>
            <a:r>
              <a:rPr lang="en-US" sz="1800" dirty="0"/>
              <a:t> </a:t>
            </a:r>
            <a:r>
              <a:rPr lang="en-US" sz="1800" dirty="0" err="1"/>
              <a:t>Huehls</a:t>
            </a:r>
            <a:r>
              <a:rPr lang="en-US" sz="1800" dirty="0"/>
              <a:t>:</a:t>
            </a:r>
            <a:endParaRPr lang="en-US" sz="1800" dirty="0">
              <a:cs typeface="Calibri"/>
            </a:endParaRPr>
          </a:p>
          <a:p>
            <a:r>
              <a:rPr lang="en-US" dirty="0"/>
              <a:t>"Whitehead makes it pretty clear that the zombie plague represents, or even allegorizes, the brain-dead homogenization wrought by contemporary capital: turns out we were always already zombies before the plague even began."</a:t>
            </a:r>
            <a:endParaRPr lang="en-US" dirty="0">
              <a:cs typeface="Calibri"/>
            </a:endParaRPr>
          </a:p>
          <a:p>
            <a:endParaRPr lang="en-US" sz="1800" dirty="0"/>
          </a:p>
          <a:p>
            <a:pPr lvl="1"/>
            <a:endParaRPr lang="en-US" sz="1800" dirty="0"/>
          </a:p>
          <a:p>
            <a:pPr lvl="1"/>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1DF09-1E53-5F46-8400-6313995EFD48}"/>
              </a:ext>
            </a:extLst>
          </p:cNvPr>
          <p:cNvSpPr>
            <a:spLocks noGrp="1"/>
          </p:cNvSpPr>
          <p:nvPr>
            <p:ph type="title"/>
          </p:nvPr>
        </p:nvSpPr>
        <p:spPr/>
        <p:txBody>
          <a:bodyPr>
            <a:normAutofit fontScale="90000"/>
          </a:bodyPr>
          <a:lstStyle/>
          <a:p>
            <a:r>
              <a:rPr lang="en-US" sz="2400" dirty="0"/>
              <a:t>Thin Line between pre- and post- apocalyptic:</a:t>
            </a:r>
            <a:br>
              <a:rPr lang="en-US" sz="2400" dirty="0"/>
            </a:br>
            <a:r>
              <a:rPr lang="en-US" sz="2400" dirty="0"/>
              <a:t>In what ways does this passage about the past (pre-plague) use language applicable to the novel’s zombie-filled present?</a:t>
            </a:r>
            <a:br>
              <a:rPr lang="en-US" sz="2400" dirty="0"/>
            </a:br>
            <a:r>
              <a:rPr lang="en-US" sz="2400" dirty="0">
                <a:cs typeface="Calibri Light"/>
              </a:rPr>
              <a:t>Take 1-2 minutes and jot down whatever comes to mind.</a:t>
            </a:r>
          </a:p>
        </p:txBody>
      </p:sp>
      <p:sp>
        <p:nvSpPr>
          <p:cNvPr id="3" name="Content Placeholder 2">
            <a:extLst>
              <a:ext uri="{FF2B5EF4-FFF2-40B4-BE49-F238E27FC236}">
                <a16:creationId xmlns:a16="http://schemas.microsoft.com/office/drawing/2014/main" id="{ED9EDB1F-D923-8F46-B7DE-8EA0E5D0AE86}"/>
              </a:ext>
            </a:extLst>
          </p:cNvPr>
          <p:cNvSpPr>
            <a:spLocks noGrp="1"/>
          </p:cNvSpPr>
          <p:nvPr>
            <p:ph idx="1"/>
          </p:nvPr>
        </p:nvSpPr>
        <p:spPr>
          <a:xfrm>
            <a:off x="345057" y="2173857"/>
            <a:ext cx="8419381" cy="4175184"/>
          </a:xfrm>
        </p:spPr>
        <p:txBody>
          <a:bodyPr>
            <a:normAutofit fontScale="92500"/>
          </a:bodyPr>
          <a:lstStyle/>
          <a:p>
            <a:pPr marL="0" indent="0">
              <a:buNone/>
            </a:pPr>
            <a:r>
              <a:rPr lang="en-US" dirty="0"/>
              <a:t>He liked to watch monster movies and the city churning below. He fixed on odd details. The ancient water towers lurking atop obstinate old </a:t>
            </a:r>
            <a:r>
              <a:rPr lang="en-US" dirty="0" err="1"/>
              <a:t>prewars</a:t>
            </a:r>
            <a:r>
              <a:rPr lang="en-US" dirty="0"/>
              <a:t> and, higher up, the massive central-air units that hunkered and coiled on the striving high-rises, glistening like extruded guts. The tar-paper pates of tenements. He spotted the occasional out-of-season beach chair jackknifed on gravel, seemingly gusted up from the street below. Who was its owner? This person staked out corners of the city and made a domain. He squinted at the slogans cantering along stairwell entrances, the Day-Glo threats and pidgin manifestos, </a:t>
            </a:r>
            <a:r>
              <a:rPr lang="en-US" dirty="0" err="1"/>
              <a:t>a.k.a.'s</a:t>
            </a:r>
            <a:r>
              <a:rPr lang="en-US" dirty="0"/>
              <a:t> of impotent revolutionaries. Blinds and curtains were open, half open, shut, voids in a punch card decipherable only by defunct mainframes lodged in the crust of unmarked landfills. Pieces of citizens were on display in the windows, arranged by a curator with a taste for non sequitur: the splayed pinstriped legs of an urban golfer putting into a colander; half a lady's torso, wrapped in a turquoise blazer, as glimpsed through a trapezoid; a fist trembling on a titanium desk. A shadow bobbed behind a bathroom's bumpy glass, steam slithering through the slit (5).</a:t>
            </a:r>
          </a:p>
        </p:txBody>
      </p:sp>
    </p:spTree>
    <p:extLst>
      <p:ext uri="{BB962C8B-B14F-4D97-AF65-F5344CB8AC3E}">
        <p14:creationId xmlns:p14="http://schemas.microsoft.com/office/powerpoint/2010/main" val="553938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51047" y="353219"/>
            <a:ext cx="4983685" cy="552968"/>
          </a:xfrm>
        </p:spPr>
        <p:txBody>
          <a:bodyPr anchor="b">
            <a:normAutofit/>
          </a:bodyPr>
          <a:lstStyle/>
          <a:p>
            <a:r>
              <a:rPr lang="en-US" sz="3100" dirty="0"/>
              <a:t>World before the plague</a:t>
            </a:r>
          </a:p>
        </p:txBody>
      </p:sp>
      <p:sp>
        <p:nvSpPr>
          <p:cNvPr id="9" name="Down Arrow 7">
            <a:extLst>
              <a:ext uri="{FF2B5EF4-FFF2-40B4-BE49-F238E27FC236}">
                <a16:creationId xmlns:a16="http://schemas.microsoft.com/office/drawing/2014/main" id="{87644325-3D7C-433E-8A80-DF37920331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chemeClr val="tx1">
              <a:alpha val="80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072AA95-E5C2-8245-AE86-5A67FB25A7D5}"/>
              </a:ext>
            </a:extLst>
          </p:cNvPr>
          <p:cNvSpPr txBox="1"/>
          <p:nvPr/>
        </p:nvSpPr>
        <p:spPr>
          <a:xfrm>
            <a:off x="779366" y="1895752"/>
            <a:ext cx="1943362" cy="2690284"/>
          </a:xfrm>
          <a:prstGeom prst="rect">
            <a:avLst/>
          </a:prstGeom>
          <a:noFill/>
        </p:spPr>
        <p:txBody>
          <a:bodyPr wrap="square" rtlCol="0" anchor="ctr">
            <a:normAutofit fontScale="92500" lnSpcReduction="20000"/>
          </a:bodyPr>
          <a:lstStyle/>
          <a:p>
            <a:pPr>
              <a:spcAft>
                <a:spcPts val="600"/>
              </a:spcAft>
            </a:pPr>
            <a:r>
              <a:rPr lang="en-US" sz="2000" dirty="0">
                <a:solidFill>
                  <a:schemeClr val="bg1"/>
                </a:solidFill>
              </a:rPr>
              <a:t>For your passage: what adjectives would you use to describe life as depicted here? (such as “routine,” “mechanized,” “repetitive,” and so on)</a:t>
            </a:r>
          </a:p>
        </p:txBody>
      </p:sp>
      <p:sp>
        <p:nvSpPr>
          <p:cNvPr id="3" name="Content Placeholder 2"/>
          <p:cNvSpPr>
            <a:spLocks noGrp="1"/>
          </p:cNvSpPr>
          <p:nvPr>
            <p:ph idx="1"/>
          </p:nvPr>
        </p:nvSpPr>
        <p:spPr>
          <a:xfrm>
            <a:off x="3449532" y="1574020"/>
            <a:ext cx="5065817" cy="4377793"/>
          </a:xfrm>
        </p:spPr>
        <p:txBody>
          <a:bodyPr>
            <a:normAutofit fontScale="92500" lnSpcReduction="10000"/>
          </a:bodyPr>
          <a:lstStyle/>
          <a:p>
            <a:r>
              <a:rPr lang="en-US" sz="2000" dirty="0"/>
              <a:t>First two rows, right half of room: “The only downer was the ogre-head of Human Resources […] everything escaped (20-21)</a:t>
            </a:r>
          </a:p>
          <a:p>
            <a:r>
              <a:rPr lang="en-US" sz="2000" dirty="0"/>
              <a:t>Second two rows, left half of room: “When using the word “dead,” most survivors signaled to the listener[…] extinguished world that they were doomed in this new one” (31).</a:t>
            </a:r>
          </a:p>
          <a:p>
            <a:r>
              <a:rPr lang="en-US" sz="2000" dirty="0"/>
              <a:t>First two rows, left half of room: “After four flights, Mark Spitz had the complex’s blueprints in his pocket,. […] an identical distance from the flat-screen television. They had been a community” (71).</a:t>
            </a:r>
          </a:p>
          <a:p>
            <a:r>
              <a:rPr lang="en-US" sz="2000" dirty="0"/>
              <a:t>Second two rows, left half of room: “One of those seekers powerless […] At least that part of the program was true to life, he thought (72-73).</a:t>
            </a:r>
          </a:p>
        </p:txBody>
      </p:sp>
    </p:spTree>
    <p:extLst>
      <p:ext uri="{BB962C8B-B14F-4D97-AF65-F5344CB8AC3E}">
        <p14:creationId xmlns:p14="http://schemas.microsoft.com/office/powerpoint/2010/main" val="643893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1F2B4-832D-9542-A49F-2F1A49F3FFAF}"/>
              </a:ext>
            </a:extLst>
          </p:cNvPr>
          <p:cNvSpPr>
            <a:spLocks noGrp="1"/>
          </p:cNvSpPr>
          <p:nvPr>
            <p:ph type="title"/>
          </p:nvPr>
        </p:nvSpPr>
        <p:spPr/>
        <p:txBody>
          <a:bodyPr>
            <a:normAutofit fontScale="90000"/>
          </a:bodyPr>
          <a:lstStyle/>
          <a:p>
            <a:r>
              <a:rPr lang="en-US" dirty="0"/>
              <a:t>Where do you see parallels between the list of adjectives on the board and this passage about </a:t>
            </a:r>
            <a:r>
              <a:rPr lang="en-US" dirty="0" err="1"/>
              <a:t>skels</a:t>
            </a:r>
            <a:r>
              <a:rPr lang="en-US" dirty="0"/>
              <a:t>?</a:t>
            </a:r>
          </a:p>
        </p:txBody>
      </p:sp>
      <p:sp>
        <p:nvSpPr>
          <p:cNvPr id="3" name="Content Placeholder 2">
            <a:extLst>
              <a:ext uri="{FF2B5EF4-FFF2-40B4-BE49-F238E27FC236}">
                <a16:creationId xmlns:a16="http://schemas.microsoft.com/office/drawing/2014/main" id="{253AED19-39F7-F34D-B996-4F4AB6DEAF85}"/>
              </a:ext>
            </a:extLst>
          </p:cNvPr>
          <p:cNvSpPr>
            <a:spLocks noGrp="1"/>
          </p:cNvSpPr>
          <p:nvPr>
            <p:ph idx="1"/>
          </p:nvPr>
        </p:nvSpPr>
        <p:spPr/>
        <p:txBody>
          <a:bodyPr/>
          <a:lstStyle/>
          <a:p>
            <a:pPr marL="0" indent="0">
              <a:buNone/>
            </a:pPr>
            <a:r>
              <a:rPr lang="en-US" dirty="0"/>
              <a:t>The dead could turn a doorknob, hit a light switch-the plague didn’t erase muscle memory. Cognition was out, though, once it overwrote the data of self. These creatures had been stymied for years by the broken lock. Bumping into each other and ricocheting around the desk and chairs and cabinets, losing wigs, rings, and watches as they grew more and more emaciated. Pratfalling over their accessories and then rising again like the mechanical entities they had become (34).</a:t>
            </a:r>
          </a:p>
          <a:p>
            <a:endParaRPr lang="en-US" dirty="0"/>
          </a:p>
        </p:txBody>
      </p:sp>
    </p:spTree>
    <p:extLst>
      <p:ext uri="{BB962C8B-B14F-4D97-AF65-F5344CB8AC3E}">
        <p14:creationId xmlns:p14="http://schemas.microsoft.com/office/powerpoint/2010/main" val="515037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3ADB-318D-564C-834A-8D4546D5A5FD}"/>
              </a:ext>
            </a:extLst>
          </p:cNvPr>
          <p:cNvSpPr>
            <a:spLocks noGrp="1"/>
          </p:cNvSpPr>
          <p:nvPr>
            <p:ph type="title"/>
          </p:nvPr>
        </p:nvSpPr>
        <p:spPr/>
        <p:txBody>
          <a:bodyPr>
            <a:normAutofit fontScale="90000"/>
          </a:bodyPr>
          <a:lstStyle/>
          <a:p>
            <a:r>
              <a:rPr lang="en-US" dirty="0">
                <a:cs typeface="Calibri Light"/>
              </a:rPr>
              <a:t>Mark Spitz mediocrity</a:t>
            </a:r>
            <a:br>
              <a:rPr lang="en-US" dirty="0">
                <a:cs typeface="Calibri Light"/>
              </a:rPr>
            </a:br>
            <a:r>
              <a:rPr lang="en-US" dirty="0">
                <a:cs typeface="Calibri Light"/>
              </a:rPr>
              <a:t>What adjectives would you apply to Mark Spitz?</a:t>
            </a:r>
            <a:endParaRPr lang="en-US" dirty="0"/>
          </a:p>
        </p:txBody>
      </p:sp>
      <p:sp>
        <p:nvSpPr>
          <p:cNvPr id="3" name="Content Placeholder 2">
            <a:extLst>
              <a:ext uri="{FF2B5EF4-FFF2-40B4-BE49-F238E27FC236}">
                <a16:creationId xmlns:a16="http://schemas.microsoft.com/office/drawing/2014/main" id="{3A06E511-45F2-BA4D-A056-6F2C23F9F27A}"/>
              </a:ext>
            </a:extLst>
          </p:cNvPr>
          <p:cNvSpPr>
            <a:spLocks noGrp="1"/>
          </p:cNvSpPr>
          <p:nvPr>
            <p:ph idx="1"/>
          </p:nvPr>
        </p:nvSpPr>
        <p:spPr/>
        <p:txBody>
          <a:bodyPr vert="horz" lIns="91440" tIns="45720" rIns="91440" bIns="45720" rtlCol="0" anchor="t">
            <a:normAutofit/>
          </a:bodyPr>
          <a:lstStyle/>
          <a:p>
            <a:r>
              <a:rPr lang="en-US" dirty="0"/>
              <a:t>Right half of the room: “He'd never had trouble with the American checklist[…] It was his solemn expertise” (11).</a:t>
            </a:r>
          </a:p>
          <a:p>
            <a:r>
              <a:rPr lang="en-US" dirty="0"/>
              <a:t>Left half of the room: He still had a soft spot for Miss Alcott, all these years later, for it had been in her English class that he realized he was utterly unremarkable[…] He hovered on </a:t>
            </a:r>
            <a:r>
              <a:rPr lang="en-US" dirty="0" err="1"/>
              <a:t>unexceptionality</a:t>
            </a:r>
            <a:r>
              <a:rPr lang="en-US" dirty="0"/>
              <a:t> (69).</a:t>
            </a:r>
            <a:endParaRPr lang="en-US" dirty="0">
              <a:cs typeface="Calibri"/>
            </a:endParaRPr>
          </a:p>
          <a:p>
            <a:endParaRPr lang="en-US" dirty="0"/>
          </a:p>
        </p:txBody>
      </p:sp>
    </p:spTree>
    <p:extLst>
      <p:ext uri="{BB962C8B-B14F-4D97-AF65-F5344CB8AC3E}">
        <p14:creationId xmlns:p14="http://schemas.microsoft.com/office/powerpoint/2010/main" val="1924199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indoor&#10;&#10;Description automatically generated">
            <a:extLst>
              <a:ext uri="{FF2B5EF4-FFF2-40B4-BE49-F238E27FC236}">
                <a16:creationId xmlns:a16="http://schemas.microsoft.com/office/drawing/2014/main" id="{9299DF7B-CC8C-3744-A001-C639513E0623}"/>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1715" r="8286"/>
          <a:stretch/>
        </p:blipFill>
        <p:spPr>
          <a:xfrm>
            <a:off x="20" y="1"/>
            <a:ext cx="9143980" cy="6857999"/>
          </a:xfrm>
          <a:prstGeom prst="rect">
            <a:avLst/>
          </a:prstGeom>
        </p:spPr>
      </p:pic>
      <p:sp>
        <p:nvSpPr>
          <p:cNvPr id="2" name="Title 1">
            <a:extLst>
              <a:ext uri="{FF2B5EF4-FFF2-40B4-BE49-F238E27FC236}">
                <a16:creationId xmlns:a16="http://schemas.microsoft.com/office/drawing/2014/main" id="{E2574177-49AF-8C4A-95ED-46F3779F97B7}"/>
              </a:ext>
            </a:extLst>
          </p:cNvPr>
          <p:cNvSpPr>
            <a:spLocks noGrp="1"/>
          </p:cNvSpPr>
          <p:nvPr>
            <p:ph type="title"/>
          </p:nvPr>
        </p:nvSpPr>
        <p:spPr>
          <a:xfrm>
            <a:off x="1143000" y="1122362"/>
            <a:ext cx="6858000" cy="2900518"/>
          </a:xfrm>
        </p:spPr>
        <p:txBody>
          <a:bodyPr vert="horz" lIns="91440" tIns="45720" rIns="91440" bIns="45720" rtlCol="0" anchor="b">
            <a:normAutofit/>
          </a:bodyPr>
          <a:lstStyle/>
          <a:p>
            <a:pPr algn="ctr" defTabSz="914400"/>
            <a:r>
              <a:rPr lang="en-US" sz="5100">
                <a:solidFill>
                  <a:srgbClr val="FFFFFF"/>
                </a:solidFill>
              </a:rPr>
              <a:t>Whitehead—drew inspiration from </a:t>
            </a:r>
            <a:r>
              <a:rPr lang="en-US" sz="5100" i="1">
                <a:solidFill>
                  <a:srgbClr val="FFFFFF"/>
                </a:solidFill>
              </a:rPr>
              <a:t>Dawn of the Dead </a:t>
            </a:r>
            <a:r>
              <a:rPr lang="en-US" sz="5100">
                <a:solidFill>
                  <a:srgbClr val="FFFFFF"/>
                </a:solidFill>
              </a:rPr>
              <a:t>(1969) shopping mall scene</a:t>
            </a:r>
          </a:p>
        </p:txBody>
      </p:sp>
      <p:sp>
        <p:nvSpPr>
          <p:cNvPr id="3" name="Content Placeholder 2">
            <a:extLst>
              <a:ext uri="{FF2B5EF4-FFF2-40B4-BE49-F238E27FC236}">
                <a16:creationId xmlns:a16="http://schemas.microsoft.com/office/drawing/2014/main" id="{948D4472-7C3A-A94A-A5CA-E98B30424E1E}"/>
              </a:ext>
            </a:extLst>
          </p:cNvPr>
          <p:cNvSpPr>
            <a:spLocks noGrp="1"/>
          </p:cNvSpPr>
          <p:nvPr>
            <p:ph idx="1"/>
          </p:nvPr>
        </p:nvSpPr>
        <p:spPr>
          <a:xfrm>
            <a:off x="1143000" y="4159404"/>
            <a:ext cx="6858000" cy="1098395"/>
          </a:xfrm>
        </p:spPr>
        <p:txBody>
          <a:bodyPr vert="horz" lIns="91440" tIns="45720" rIns="91440" bIns="45720" rtlCol="0">
            <a:normAutofit/>
          </a:bodyPr>
          <a:lstStyle/>
          <a:p>
            <a:pPr marL="0" indent="0" algn="ctr" defTabSz="914400">
              <a:spcBef>
                <a:spcPts val="1000"/>
              </a:spcBef>
              <a:buNone/>
            </a:pPr>
            <a:r>
              <a:rPr lang="en-US" sz="2400">
                <a:solidFill>
                  <a:srgbClr val="FFFFFF"/>
                </a:solidFill>
              </a:rPr>
              <a:t>https://youtu.be/7zK_44APmbY</a:t>
            </a:r>
          </a:p>
        </p:txBody>
      </p:sp>
    </p:spTree>
    <p:extLst>
      <p:ext uri="{BB962C8B-B14F-4D97-AF65-F5344CB8AC3E}">
        <p14:creationId xmlns:p14="http://schemas.microsoft.com/office/powerpoint/2010/main" val="78439890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079E-FBA2-6343-BF70-1ACD3099216D}"/>
              </a:ext>
            </a:extLst>
          </p:cNvPr>
          <p:cNvSpPr>
            <a:spLocks noGrp="1"/>
          </p:cNvSpPr>
          <p:nvPr>
            <p:ph type="title"/>
          </p:nvPr>
        </p:nvSpPr>
        <p:spPr/>
        <p:txBody>
          <a:bodyPr/>
          <a:lstStyle/>
          <a:p>
            <a:r>
              <a:rPr lang="en-US" dirty="0"/>
              <a:t>Stragglers—how would you describe these?</a:t>
            </a:r>
          </a:p>
        </p:txBody>
      </p:sp>
      <p:sp>
        <p:nvSpPr>
          <p:cNvPr id="3" name="Content Placeholder 2">
            <a:extLst>
              <a:ext uri="{FF2B5EF4-FFF2-40B4-BE49-F238E27FC236}">
                <a16:creationId xmlns:a16="http://schemas.microsoft.com/office/drawing/2014/main" id="{0E17C0B0-0C30-FB4F-B8A6-EB271148970D}"/>
              </a:ext>
            </a:extLst>
          </p:cNvPr>
          <p:cNvSpPr>
            <a:spLocks noGrp="1"/>
          </p:cNvSpPr>
          <p:nvPr>
            <p:ph idx="1"/>
          </p:nvPr>
        </p:nvSpPr>
        <p:spPr>
          <a:xfrm>
            <a:off x="232475" y="1425844"/>
            <a:ext cx="8725545" cy="5191932"/>
          </a:xfrm>
        </p:spPr>
        <p:txBody>
          <a:bodyPr>
            <a:normAutofit fontScale="92500" lnSpcReduction="10000"/>
          </a:bodyPr>
          <a:lstStyle/>
          <a:p>
            <a:pPr marL="0" indent="0">
              <a:buNone/>
            </a:pPr>
            <a:r>
              <a:rPr lang="en-US" sz="1800" dirty="0"/>
              <a:t> The stragglers[…] were a succession of imponderable tableaux, the malfunctioning stragglers and the places they chose to haunt throughout the Zone and beyond. An army of mannequins, limbs adjusted by an inscrutable hand. The former shrink, plague-blind, sat in her requisite lounge chair, feet up on the ottoman, blank attentive face waiting for the patient who was late, ever late, and unpacking the reasons for this would consume a large portion of a session that would never occur. The patient failed to arrive, was quite tardy, was dead, was running through a swamp with a hatchet, pursued by monsters. The pock-faced assistant manager of the shoe store crouched before the foot-measuring instrument, frozen, sans customers, the left shoes of his bountiful stock on display along the walls of the shop on miniature plastic ledges. The vitamin-store clerk stalled out among the aisles, depleted among the plenty, the tiny bottles containing gel-capped ancient remedies and placebos. The owner of the plant store dipped her fingers into the soil of a pot earmarked for a city plant, one hearty in the way the shop’s customers were hearty, for wasn’t every citizen on the grand island a sort of sturdy indoor variety that didn’t need much sunlight. A man wrapped in the colors of the Jamaican flag loitered over the new bongs, the creme de la creme of head-shop apparatus, rainbow bulbs perforated according to the latest notions about air circulation, intake, draw. No smoke, no fire. In the desolate consumer-electronics showroom, the up-selling floor salesman halted mid-pitch, as if psychoanalyzing a skeptical rube who was simply, ever and always, not in the room, not in the market for purchases big-ticket or otherwise. A man bent before a mirror that perched on the glass counter of a sunglasses store, his fingers holding on the arms of invisible shades. A woman cradled a wedding dress in the dressing room’s murk, reenacting without end a primal moment of expectation. A man lifted the hood of a copy machine. They did not move when you happened on them. They didn’t know you were there. They kept watching their movies (60).</a:t>
            </a:r>
          </a:p>
        </p:txBody>
      </p:sp>
    </p:spTree>
    <p:extLst>
      <p:ext uri="{BB962C8B-B14F-4D97-AF65-F5344CB8AC3E}">
        <p14:creationId xmlns:p14="http://schemas.microsoft.com/office/powerpoint/2010/main" val="429890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E79B0A93-4E6F-8043-821C-D4B7DE3F1B2B}"/>
              </a:ext>
            </a:extLst>
          </p:cNvPr>
          <p:cNvSpPr>
            <a:spLocks noGrp="1"/>
          </p:cNvSpPr>
          <p:nvPr>
            <p:ph type="title"/>
          </p:nvPr>
        </p:nvSpPr>
        <p:spPr>
          <a:xfrm>
            <a:off x="480059" y="2053641"/>
            <a:ext cx="2751871" cy="2760098"/>
          </a:xfrm>
        </p:spPr>
        <p:txBody>
          <a:bodyPr>
            <a:normAutofit/>
          </a:bodyPr>
          <a:lstStyle/>
          <a:p>
            <a:r>
              <a:rPr lang="en-US" sz="2800">
                <a:solidFill>
                  <a:srgbClr val="FFFFFF"/>
                </a:solidFill>
              </a:rPr>
              <a:t>But if everything seems dead, Mark Spitz still wants to find something worth salvaging:</a:t>
            </a:r>
          </a:p>
        </p:txBody>
      </p:sp>
      <p:sp>
        <p:nvSpPr>
          <p:cNvPr id="3" name="Content Placeholder 2">
            <a:extLst>
              <a:ext uri="{FF2B5EF4-FFF2-40B4-BE49-F238E27FC236}">
                <a16:creationId xmlns:a16="http://schemas.microsoft.com/office/drawing/2014/main" id="{8D8BD723-AD81-F74E-816F-4447A9116B6B}"/>
              </a:ext>
            </a:extLst>
          </p:cNvPr>
          <p:cNvSpPr>
            <a:spLocks noGrp="1"/>
          </p:cNvSpPr>
          <p:nvPr>
            <p:ph idx="1"/>
          </p:nvPr>
        </p:nvSpPr>
        <p:spPr>
          <a:xfrm>
            <a:off x="4567930" y="801866"/>
            <a:ext cx="3979563" cy="5230634"/>
          </a:xfrm>
        </p:spPr>
        <p:txBody>
          <a:bodyPr anchor="ctr">
            <a:normAutofit/>
          </a:bodyPr>
          <a:lstStyle/>
          <a:p>
            <a:r>
              <a:rPr lang="en-US">
                <a:solidFill>
                  <a:srgbClr val="000000"/>
                </a:solidFill>
              </a:rPr>
              <a:t>“It happened every so often […] he was on the carpet.” (19).</a:t>
            </a:r>
          </a:p>
          <a:p>
            <a:r>
              <a:rPr lang="en-US">
                <a:solidFill>
                  <a:srgbClr val="000000"/>
                </a:solidFill>
              </a:rPr>
              <a:t>“The indicators […] the next moment he was weeping, fingers curled into a nautilus across his face and snot seeping into his mouth, sweetly” (78-79).</a:t>
            </a:r>
          </a:p>
          <a:p>
            <a:pPr marL="0" indent="0">
              <a:buNone/>
            </a:pPr>
            <a:endParaRPr lang="en-US">
              <a:solidFill>
                <a:srgbClr val="000000"/>
              </a:solidFill>
            </a:endParaRPr>
          </a:p>
        </p:txBody>
      </p:sp>
    </p:spTree>
    <p:extLst>
      <p:ext uri="{BB962C8B-B14F-4D97-AF65-F5344CB8AC3E}">
        <p14:creationId xmlns:p14="http://schemas.microsoft.com/office/powerpoint/2010/main" val="3333468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1490" y="365125"/>
            <a:ext cx="3840085" cy="1692794"/>
          </a:xfrm>
        </p:spPr>
        <p:txBody>
          <a:bodyPr>
            <a:normAutofit/>
          </a:bodyPr>
          <a:lstStyle/>
          <a:p>
            <a:r>
              <a:rPr lang="en-US" dirty="0"/>
              <a:t>Buffalo as site of control</a:t>
            </a:r>
          </a:p>
        </p:txBody>
      </p:sp>
      <p:cxnSp>
        <p:nvCxnSpPr>
          <p:cNvPr id="9" name="Straight Arrow Connector 8">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1490" y="2575034"/>
            <a:ext cx="3840085" cy="3462228"/>
          </a:xfrm>
        </p:spPr>
        <p:txBody>
          <a:bodyPr>
            <a:normAutofit/>
          </a:bodyPr>
          <a:lstStyle/>
          <a:p>
            <a:r>
              <a:rPr lang="en-US" sz="1600"/>
              <a:t>Critic Leif Sorenson—inclusion Buffalo narrative turns individual stories of survival into larger story of “national” transition</a:t>
            </a:r>
          </a:p>
          <a:p>
            <a:r>
              <a:rPr lang="en-US" sz="1600"/>
              <a:t>Demands that every individual develop a relationship with Buffalo, instead of pursuing their own individual struggles (as things were in the “interregnum” or as they are in other post-apocalyptic stories)</a:t>
            </a:r>
          </a:p>
          <a:p>
            <a:endParaRPr lang="en-US" sz="1600"/>
          </a:p>
          <a:p>
            <a:pPr lvl="1"/>
            <a:endParaRPr lang="en-US" sz="1600"/>
          </a:p>
        </p:txBody>
      </p:sp>
      <p:pic>
        <p:nvPicPr>
          <p:cNvPr id="4" name="Picture 3">
            <a:extLst>
              <a:ext uri="{FF2B5EF4-FFF2-40B4-BE49-F238E27FC236}">
                <a16:creationId xmlns:a16="http://schemas.microsoft.com/office/drawing/2014/main" id="{B86D2E7B-5F99-0447-8007-4A1A8DDB3485}"/>
              </a:ext>
            </a:extLst>
          </p:cNvPr>
          <p:cNvPicPr>
            <a:picLocks noChangeAspect="1"/>
          </p:cNvPicPr>
          <p:nvPr/>
        </p:nvPicPr>
        <p:blipFill rotWithShape="1">
          <a:blip r:embed="rId2"/>
          <a:srcRect l="31744" r="16475"/>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24072" y="629268"/>
            <a:ext cx="4939868" cy="1286160"/>
          </a:xfrm>
        </p:spPr>
        <p:txBody>
          <a:bodyPr anchor="b">
            <a:normAutofit/>
          </a:bodyPr>
          <a:lstStyle/>
          <a:p>
            <a:r>
              <a:rPr lang="en-US" sz="2800" dirty="0"/>
              <a:t>What, then, characterizes Buffalo? </a:t>
            </a:r>
            <a:br>
              <a:rPr lang="en-US" sz="2800" dirty="0"/>
            </a:br>
            <a:endParaRPr lang="en-US" sz="2800" dirty="0"/>
          </a:p>
        </p:txBody>
      </p:sp>
      <p:pic>
        <p:nvPicPr>
          <p:cNvPr id="22530" name="Picture 2" descr="abandoned skyscrapers"/>
          <p:cNvPicPr>
            <a:picLocks noChangeAspect="1" noChangeArrowheads="1"/>
          </p:cNvPicPr>
          <p:nvPr/>
        </p:nvPicPr>
        <p:blipFill rotWithShape="1">
          <a:blip r:embed="rId2" cstate="print"/>
          <a:srcRect l="27443" r="37578" b="1"/>
          <a:stretch/>
        </p:blipFill>
        <p:spPr bwMode="auto">
          <a:xfrm>
            <a:off x="20" y="10"/>
            <a:ext cx="3476673" cy="6857990"/>
          </a:xfrm>
          <a:prstGeom prst="rect">
            <a:avLst/>
          </a:prstGeom>
          <a:noFill/>
          <a:effectLst/>
        </p:spPr>
      </p:pic>
      <p:cxnSp>
        <p:nvCxnSpPr>
          <p:cNvPr id="7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2880DB"/>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24073" y="2438400"/>
            <a:ext cx="4939867" cy="3785419"/>
          </a:xfrm>
        </p:spPr>
        <p:txBody>
          <a:bodyPr>
            <a:normAutofit/>
          </a:bodyPr>
          <a:lstStyle/>
          <a:p>
            <a:pPr lvl="1"/>
            <a:r>
              <a:rPr lang="en-US" sz="1700" dirty="0"/>
              <a:t>“the regulations, No-No card” (21)</a:t>
            </a:r>
          </a:p>
          <a:p>
            <a:pPr lvl="1"/>
            <a:r>
              <a:rPr lang="en-US" sz="1700" dirty="0"/>
              <a:t>“sponsor cigarettes” (30)</a:t>
            </a:r>
          </a:p>
          <a:p>
            <a:pPr lvl="1"/>
            <a:r>
              <a:rPr lang="en-US" sz="1700" dirty="0"/>
              <a:t>“The info-gathering directives…” (34)</a:t>
            </a:r>
          </a:p>
          <a:p>
            <a:pPr lvl="1"/>
            <a:r>
              <a:rPr lang="en-US" sz="1700" dirty="0"/>
              <a:t>“Buffalo, he explained, wanted information on the general outline of each engagement” (37)</a:t>
            </a:r>
          </a:p>
          <a:p>
            <a:pPr lvl="1"/>
            <a:r>
              <a:rPr lang="en-US" sz="1700" dirty="0"/>
              <a:t>Account of armadillo brand (38)</a:t>
            </a:r>
          </a:p>
          <a:p>
            <a:pPr lvl="1"/>
            <a:r>
              <a:rPr lang="en-US" sz="1700" dirty="0"/>
              <a:t>Long description Buffalo (43)</a:t>
            </a:r>
          </a:p>
          <a:p>
            <a:pPr lvl="1"/>
            <a:r>
              <a:rPr lang="en-US" sz="1700" dirty="0"/>
              <a:t>Juggernaut clothing empire (46-47)</a:t>
            </a:r>
          </a:p>
          <a:p>
            <a:pPr lvl="1"/>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Child as Symbol Future</a:t>
            </a:r>
          </a:p>
        </p:txBody>
      </p:sp>
      <p:sp>
        <p:nvSpPr>
          <p:cNvPr id="3" name="Content Placeholder 2"/>
          <p:cNvSpPr>
            <a:spLocks noGrp="1"/>
          </p:cNvSpPr>
          <p:nvPr>
            <p:ph idx="1"/>
          </p:nvPr>
        </p:nvSpPr>
        <p:spPr/>
        <p:txBody>
          <a:bodyPr/>
          <a:lstStyle/>
          <a:p>
            <a:r>
              <a:rPr lang="en-US" dirty="0"/>
              <a:t>Lee </a:t>
            </a:r>
            <a:r>
              <a:rPr lang="en-US" dirty="0" err="1"/>
              <a:t>Edelmen</a:t>
            </a:r>
            <a:r>
              <a:rPr lang="en-US" dirty="0"/>
              <a:t> in </a:t>
            </a:r>
            <a:r>
              <a:rPr lang="en-US" i="1" dirty="0"/>
              <a:t>No Future</a:t>
            </a:r>
            <a:r>
              <a:rPr lang="en-US" dirty="0"/>
              <a:t>—argues that much of contemporary culture revolves around reproduction &amp; the child.</a:t>
            </a:r>
          </a:p>
          <a:p>
            <a:r>
              <a:rPr lang="en-US" dirty="0"/>
              <a:t>Why do you think Whitehead includes the </a:t>
            </a:r>
            <a:r>
              <a:rPr lang="en-US" dirty="0" err="1"/>
              <a:t>Tromanhauser</a:t>
            </a:r>
            <a:r>
              <a:rPr lang="en-US" dirty="0"/>
              <a:t> Triplets (49-51)?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FF4BA-46EF-FF47-A133-F1AC5FFCD50F}"/>
              </a:ext>
            </a:extLst>
          </p:cNvPr>
          <p:cNvSpPr>
            <a:spLocks noGrp="1"/>
          </p:cNvSpPr>
          <p:nvPr>
            <p:ph type="title"/>
          </p:nvPr>
        </p:nvSpPr>
        <p:spPr/>
        <p:txBody>
          <a:bodyPr/>
          <a:lstStyle/>
          <a:p>
            <a:r>
              <a:rPr lang="en-US" dirty="0"/>
              <a:t>What can be salvaged</a:t>
            </a:r>
          </a:p>
        </p:txBody>
      </p:sp>
      <p:sp>
        <p:nvSpPr>
          <p:cNvPr id="3" name="Content Placeholder 2">
            <a:extLst>
              <a:ext uri="{FF2B5EF4-FFF2-40B4-BE49-F238E27FC236}">
                <a16:creationId xmlns:a16="http://schemas.microsoft.com/office/drawing/2014/main" id="{50EB0E83-934B-6643-A555-676D53AD24B1}"/>
              </a:ext>
            </a:extLst>
          </p:cNvPr>
          <p:cNvSpPr>
            <a:spLocks noGrp="1"/>
          </p:cNvSpPr>
          <p:nvPr>
            <p:ph idx="1"/>
          </p:nvPr>
        </p:nvSpPr>
        <p:spPr/>
        <p:txBody>
          <a:bodyPr/>
          <a:lstStyle/>
          <a:p>
            <a:r>
              <a:rPr lang="en-US" dirty="0"/>
              <a:t>For all that had transpired outside this building in the great unraveling, the pure industry of this place still persisted. Insisting on itself. He felt it in his skin even though the people were gone and all the soft stuff was dead. Moldering lumps shot out tendrils in the common-area fridges, and the vicinities of the dry water-coolers were devoid of shit-shooting idlers, but the ferns and yuccas were still green because they were plastic, the awards and citations remained secure on the walls, and the portraits of the bigwigs preserved one afternoon's calculated poses. These things remained (14).</a:t>
            </a:r>
          </a:p>
        </p:txBody>
      </p:sp>
    </p:spTree>
    <p:extLst>
      <p:ext uri="{BB962C8B-B14F-4D97-AF65-F5344CB8AC3E}">
        <p14:creationId xmlns:p14="http://schemas.microsoft.com/office/powerpoint/2010/main" val="579022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1F1E9-7C1F-9045-87D0-5F15184952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CBE6D2E-9766-6840-910B-74B21498EDDB}"/>
              </a:ext>
            </a:extLst>
          </p:cNvPr>
          <p:cNvSpPr>
            <a:spLocks noGrp="1"/>
          </p:cNvSpPr>
          <p:nvPr>
            <p:ph idx="1"/>
          </p:nvPr>
        </p:nvSpPr>
        <p:spPr/>
        <p:txBody>
          <a:bodyPr>
            <a:normAutofit lnSpcReduction="10000"/>
          </a:bodyPr>
          <a:lstStyle/>
          <a:p>
            <a:pPr marL="0" indent="0">
              <a:buNone/>
            </a:pPr>
            <a:r>
              <a:rPr lang="en-US" dirty="0"/>
              <a:t>“In the days following his arrival in the Zone, he'd mulled over the Lieutenant's theory of the barricades. Yes, they were the only vessel strong enough to contain our faith. But then there are the personal barricades, Mark Spitz thought. Since the first person met the second person. The ones that keep other people out and our madness in so we can continue to live. That's the way we've always done it. It's what this country was built on. The plague merely made it more literal, spelled it out in case you didn't get it before. How were we to get through the day without our barricades? But look at him now, he thought. They were his family, Kaitlyn and Gary, and he was theirs. He owned nothing else besides them, and the features of his dead that he superimposed on the faces of the </a:t>
            </a:r>
            <a:r>
              <a:rPr lang="en-US" dirty="0" err="1"/>
              <a:t>skels</a:t>
            </a:r>
            <a:r>
              <a:rPr lang="en-US" dirty="0"/>
              <a:t>, those shoddy rubber masks he pulled out of his pockets. He knew it was pathetic to carry them with him, a lethal sentimentality, but it warded off the forbidden thought. The faces of his dead were part of his barricade, stuck on pikes atop the length of the concrete” (127).</a:t>
            </a:r>
          </a:p>
        </p:txBody>
      </p:sp>
    </p:spTree>
    <p:extLst>
      <p:ext uri="{BB962C8B-B14F-4D97-AF65-F5344CB8AC3E}">
        <p14:creationId xmlns:p14="http://schemas.microsoft.com/office/powerpoint/2010/main" val="4164829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AE6FF-08FC-DD4A-B486-79EA0577C846}"/>
              </a:ext>
            </a:extLst>
          </p:cNvPr>
          <p:cNvSpPr>
            <a:spLocks noGrp="1"/>
          </p:cNvSpPr>
          <p:nvPr>
            <p:ph type="title"/>
          </p:nvPr>
        </p:nvSpPr>
        <p:spPr/>
        <p:txBody>
          <a:bodyPr/>
          <a:lstStyle/>
          <a:p>
            <a:r>
              <a:rPr lang="en-US" dirty="0"/>
              <a:t>Spitz attention to </a:t>
            </a:r>
            <a:r>
              <a:rPr lang="en-US" dirty="0" err="1"/>
              <a:t>skels</a:t>
            </a:r>
            <a:endParaRPr lang="en-US" dirty="0"/>
          </a:p>
        </p:txBody>
      </p:sp>
      <p:sp>
        <p:nvSpPr>
          <p:cNvPr id="3" name="Content Placeholder 2">
            <a:extLst>
              <a:ext uri="{FF2B5EF4-FFF2-40B4-BE49-F238E27FC236}">
                <a16:creationId xmlns:a16="http://schemas.microsoft.com/office/drawing/2014/main" id="{570DC75F-CFE6-3941-8FC7-9E7186F518C2}"/>
              </a:ext>
            </a:extLst>
          </p:cNvPr>
          <p:cNvSpPr>
            <a:spLocks noGrp="1"/>
          </p:cNvSpPr>
          <p:nvPr>
            <p:ph idx="1"/>
          </p:nvPr>
        </p:nvSpPr>
        <p:spPr/>
        <p:txBody>
          <a:bodyPr>
            <a:normAutofit fontScale="92500" lnSpcReduction="10000"/>
          </a:bodyPr>
          <a:lstStyle/>
          <a:p>
            <a:pPr marL="0" indent="0">
              <a:buNone/>
            </a:pPr>
            <a:r>
              <a:rPr lang="en-US" dirty="0"/>
              <a:t>“The </a:t>
            </a:r>
            <a:r>
              <a:rPr lang="en-US" dirty="0" err="1"/>
              <a:t>skel</a:t>
            </a:r>
            <a:r>
              <a:rPr lang="en-US" dirty="0"/>
              <a:t> wore a morose and deeply stained pinstripe suit, with a solid crimson tie and dark brown </a:t>
            </a:r>
            <a:r>
              <a:rPr lang="en-US" dirty="0" err="1"/>
              <a:t>ta.s.seled</a:t>
            </a:r>
            <a:r>
              <a:rPr lang="en-US" dirty="0"/>
              <a:t> loafers. A casualty, Mark Spitz thought. It was no longer a </a:t>
            </a:r>
            <a:r>
              <a:rPr lang="en-US" dirty="0" err="1"/>
              <a:t>skel</a:t>
            </a:r>
            <a:r>
              <a:rPr lang="en-US" dirty="0"/>
              <a:t>, but a version of something that predated the anguishes. Now it was one of those laid-off or ruined businessmen who pretend to go to the office for the family's sake, spending all day on a park bench with missing slats to feed the pigeons bagel bits, his briefcase full of empty potato-chip bags and flyers for </a:t>
            </a:r>
            <a:r>
              <a:rPr lang="en-US" dirty="0" err="1"/>
              <a:t>ma.s.sage</a:t>
            </a:r>
            <a:r>
              <a:rPr lang="en-US" dirty="0"/>
              <a:t> parlors. The city had long carried its own plague. Its infection had converted this creature into a member of its bygone loser cadre, into another one of the broke and the deluded, the mis-fitting, the inveterate unlucky. They tottered out of single-room occupancies or peeled themselves off the depleted relative's pullout couch and stumbled into the sunlight for miserable adventures. He had seen them slowly make their way up the sidewalks in their woe, nurse an over-creamed cup of coffee at the corner greasy spoon in between health department crackdowns. This creature before them was the man on the bus no one sat next to, the haggard mystic screeching verdicts on the crowded subway car, the thing the new arrivals swore they'd never become but of course some of them did. It was a matter of percentages” (148-9)</a:t>
            </a:r>
          </a:p>
          <a:p>
            <a:pPr marL="0" indent="0">
              <a:buNone/>
            </a:pPr>
            <a:endParaRPr lang="en-US" dirty="0"/>
          </a:p>
        </p:txBody>
      </p:sp>
    </p:spTree>
    <p:extLst>
      <p:ext uri="{BB962C8B-B14F-4D97-AF65-F5344CB8AC3E}">
        <p14:creationId xmlns:p14="http://schemas.microsoft.com/office/powerpoint/2010/main" val="2347052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020AA-C7C0-274A-99AF-B687CACE4818}"/>
              </a:ext>
            </a:extLst>
          </p:cNvPr>
          <p:cNvSpPr>
            <a:spLocks noGrp="1"/>
          </p:cNvSpPr>
          <p:nvPr>
            <p:ph type="title"/>
          </p:nvPr>
        </p:nvSpPr>
        <p:spPr/>
        <p:txBody>
          <a:bodyPr/>
          <a:lstStyle/>
          <a:p>
            <a:r>
              <a:rPr lang="en-US" dirty="0"/>
              <a:t>Gaston Bachelard, </a:t>
            </a:r>
            <a:r>
              <a:rPr lang="en-US" i="1" dirty="0"/>
              <a:t>The Poetics of Space</a:t>
            </a:r>
            <a:endParaRPr lang="en-US" dirty="0"/>
          </a:p>
        </p:txBody>
      </p:sp>
      <p:sp>
        <p:nvSpPr>
          <p:cNvPr id="3" name="Content Placeholder 2">
            <a:extLst>
              <a:ext uri="{FF2B5EF4-FFF2-40B4-BE49-F238E27FC236}">
                <a16:creationId xmlns:a16="http://schemas.microsoft.com/office/drawing/2014/main" id="{593254B8-9262-F646-A957-0D033600669B}"/>
              </a:ext>
            </a:extLst>
          </p:cNvPr>
          <p:cNvSpPr>
            <a:spLocks noGrp="1"/>
          </p:cNvSpPr>
          <p:nvPr>
            <p:ph idx="1"/>
          </p:nvPr>
        </p:nvSpPr>
        <p:spPr/>
        <p:txBody>
          <a:bodyPr>
            <a:normAutofit fontScale="85000" lnSpcReduction="20000"/>
          </a:bodyPr>
          <a:lstStyle/>
          <a:p>
            <a:r>
              <a:rPr lang="en-US" dirty="0"/>
              <a:t>All really inhabited space bears the essence of the notion of home (5)</a:t>
            </a:r>
          </a:p>
          <a:p>
            <a:r>
              <a:rPr lang="en-US" dirty="0"/>
              <a:t>“Without [the house] man would be a dispersed being. It maintains him through the storms of the heavens and through those of his life” (7)</a:t>
            </a:r>
          </a:p>
          <a:p>
            <a:r>
              <a:rPr lang="en-US" dirty="0"/>
              <a:t>Comfort itself with the illusion of protection—or, just the contrary, tremble behind thick walls, mistrust the staunchest ramparts” (5)</a:t>
            </a:r>
          </a:p>
          <a:p>
            <a:r>
              <a:rPr lang="en-US" dirty="0"/>
              <a:t>“Through dreams, the various dwelling-places in our lives co-penetrate and retain the treasures of former days” (5)</a:t>
            </a:r>
          </a:p>
          <a:p>
            <a:r>
              <a:rPr lang="en-US" dirty="0"/>
              <a:t>The house shelters daydreaming, allows one to dream in peace (7)</a:t>
            </a:r>
          </a:p>
          <a:p>
            <a:r>
              <a:rPr lang="en-US" dirty="0"/>
              <a:t>Argument—places in which we experience daydreaming reconstitute selves in new daydream “and it is because our memories of former dwelling-places are relived as daydreams that these dwelling-places of the past remain in us for all times” (6)</a:t>
            </a:r>
          </a:p>
          <a:p>
            <a:r>
              <a:rPr lang="en-US" dirty="0" err="1"/>
              <a:t>Topoanalysis</a:t>
            </a:r>
            <a:r>
              <a:rPr lang="en-US" dirty="0"/>
              <a:t>—localization of memories for psychoanalysis (8)</a:t>
            </a:r>
          </a:p>
          <a:p>
            <a:r>
              <a:rPr lang="en-US" dirty="0"/>
              <a:t>“In the past, the attic may have seemed too small, it may have seemed cold in winter and hot in summer. Now, however, in memory recaptured through daydreams, it is hard to say through what syncretism the attic is at once small and larger, warm and cool, always comforting” (10).</a:t>
            </a:r>
          </a:p>
          <a:p>
            <a:endParaRPr lang="en-US" dirty="0"/>
          </a:p>
        </p:txBody>
      </p:sp>
    </p:spTree>
    <p:extLst>
      <p:ext uri="{BB962C8B-B14F-4D97-AF65-F5344CB8AC3E}">
        <p14:creationId xmlns:p14="http://schemas.microsoft.com/office/powerpoint/2010/main" val="35218648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1261</TotalTime>
  <Words>1898</Words>
  <Application>Microsoft Macintosh PowerPoint</Application>
  <PresentationFormat>On-screen Show (4:3)</PresentationFormat>
  <Paragraphs>75</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Today</vt:lpstr>
      <vt:lpstr>Whitehead and “genre” fiction </vt:lpstr>
      <vt:lpstr>Thin Line between pre- and post- apocalyptic</vt:lpstr>
      <vt:lpstr>Thin Line between pre- and post- apocalyptic: In what ways does this passage about the past (pre-plague) use language applicable to the novel’s zombie-filled present? Take 1-2 minutes and jot down whatever comes to mind.</vt:lpstr>
      <vt:lpstr>World before the plague</vt:lpstr>
      <vt:lpstr>Where do you see parallels between the list of adjectives on the board and this passage about skels?</vt:lpstr>
      <vt:lpstr>Mark Spitz mediocrity What adjectives would you apply to Mark Spitz?</vt:lpstr>
      <vt:lpstr>Whitehead—drew inspiration from Dawn of the Dead (1969) shopping mall scene</vt:lpstr>
      <vt:lpstr>Stragglers—how would you describe these?</vt:lpstr>
      <vt:lpstr>But if everything seems dead, Mark Spitz still wants to find something worth salvaging:</vt:lpstr>
      <vt:lpstr>Buffalo as site of control</vt:lpstr>
      <vt:lpstr>What, then, characterizes Buffalo?  </vt:lpstr>
      <vt:lpstr>Child as Symbol Future</vt:lpstr>
      <vt:lpstr>What can be salvaged</vt:lpstr>
      <vt:lpstr>PowerPoint Presentation</vt:lpstr>
      <vt:lpstr>Spitz attention to skels</vt:lpstr>
      <vt:lpstr>Gaston Bachelard, The Poetics of Space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dc:title>
  <dc:creator>Strombeck, Andrew</dc:creator>
  <cp:lastModifiedBy>Strombeck, Andrew</cp:lastModifiedBy>
  <cp:revision>28</cp:revision>
  <dcterms:created xsi:type="dcterms:W3CDTF">2019-03-13T20:22:11Z</dcterms:created>
  <dcterms:modified xsi:type="dcterms:W3CDTF">2019-03-19T16:24:36Z</dcterms:modified>
</cp:coreProperties>
</file>