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56" r:id="rId3"/>
    <p:sldId id="262" r:id="rId4"/>
    <p:sldId id="259" r:id="rId5"/>
    <p:sldId id="257" r:id="rId6"/>
    <p:sldId id="258" r:id="rId7"/>
    <p:sldId id="261"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0"/>
    <p:restoredTop sz="94717"/>
  </p:normalViewPr>
  <p:slideViewPr>
    <p:cSldViewPr snapToGrid="0" snapToObjects="1">
      <p:cViewPr varScale="1">
        <p:scale>
          <a:sx n="86" d="100"/>
          <a:sy n="86" d="100"/>
        </p:scale>
        <p:origin x="12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A7F78-CDCD-4E49-876D-AE1341B9CB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089EFD-E9AE-C841-B768-32C4C085BF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F2E42C-7A63-534D-A1D8-6B25D35EB9B0}"/>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A169093D-A161-514E-BBEB-32AAA47D3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5CEC1-10F8-914A-8F2E-1F11FFCD0AA9}"/>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286164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4FC8-2965-0C49-8B5D-777E5A218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13AAD-2FF7-CA46-8C81-FB567838BC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49EA8-67B7-8046-844D-3EC694F6FB84}"/>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3B21E006-255B-C644-8467-64CD9047BB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11906-DE73-984A-81C0-CFB5040883F7}"/>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296318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9C43-5104-2341-ADA0-6E349CF56F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6D5EFF-156D-414A-90D9-EF3300B038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22017F-9C08-C34F-BFC2-FEAE833D9B0B}"/>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9D6E9C0B-230B-DD45-A7D1-F74B245B6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BA7D8-511C-9A40-88FE-BEA40B284D9C}"/>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349464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7A49-997F-3A48-A3C3-7B4905B37A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B72ED1-03BD-D74B-AA19-7711027A76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2E1966-7153-254F-AF5F-E3515244A0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4967FE-9D8D-1B4F-A6DE-11A05BEEB050}"/>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6" name="Footer Placeholder 5">
            <a:extLst>
              <a:ext uri="{FF2B5EF4-FFF2-40B4-BE49-F238E27FC236}">
                <a16:creationId xmlns:a16="http://schemas.microsoft.com/office/drawing/2014/main" id="{8B962C94-F73C-AB49-B995-0CADFF6613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7DE19-302C-CD49-919C-C98BBBBF60A5}"/>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253886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D9311-6E25-1540-BD3A-9B45A6F7DC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1683D5-27A8-6B43-828F-F65D591AA2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FF5F12-189C-CC49-A087-5B02664EB7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5C88B7-4D72-B544-986A-9636E5A1B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E73BD-F97F-D842-BD72-01C8F6D306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6F158F-580C-CD46-9960-02581086BBC1}"/>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8" name="Footer Placeholder 7">
            <a:extLst>
              <a:ext uri="{FF2B5EF4-FFF2-40B4-BE49-F238E27FC236}">
                <a16:creationId xmlns:a16="http://schemas.microsoft.com/office/drawing/2014/main" id="{54E7F6C7-951B-1F41-881B-1648D2891F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FF688D-40AF-0841-96DB-1FC7751C9DB0}"/>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196877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FA2E-C9BD-EB4A-B953-B2DD29741F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EFCF95-8B74-0042-A963-B9D7ACC39268}"/>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4" name="Footer Placeholder 3">
            <a:extLst>
              <a:ext uri="{FF2B5EF4-FFF2-40B4-BE49-F238E27FC236}">
                <a16:creationId xmlns:a16="http://schemas.microsoft.com/office/drawing/2014/main" id="{19BCC413-4E7C-684E-BA7B-B604D12679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1D0D05-43BD-594D-9224-871C17BD40F0}"/>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417260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0074D3-F394-674F-99C6-AEDB7755B7E6}"/>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3" name="Footer Placeholder 2">
            <a:extLst>
              <a:ext uri="{FF2B5EF4-FFF2-40B4-BE49-F238E27FC236}">
                <a16:creationId xmlns:a16="http://schemas.microsoft.com/office/drawing/2014/main" id="{B7627D90-29A8-1D46-9F43-3A0A933076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1AC579-D9BA-C245-B6D5-7EF57A463822}"/>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168566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687D-7DC4-3548-B3B2-1D2EED2CBF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964C4C-90A4-CA49-A86D-612B7FBA4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0D6654-9449-6A45-9F8B-2993139A5D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3DF414-7E78-FF41-AADE-9B4E1466A3E4}"/>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6" name="Footer Placeholder 5">
            <a:extLst>
              <a:ext uri="{FF2B5EF4-FFF2-40B4-BE49-F238E27FC236}">
                <a16:creationId xmlns:a16="http://schemas.microsoft.com/office/drawing/2014/main" id="{3B854011-C9E9-4C42-9BC4-8EBF20DA4D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4E360A-FA64-4A46-B005-BC69A207FB41}"/>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1841928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DDDE-C4FE-9E4E-A70A-DACB1E7D4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DD4CB4-EB5C-AE47-926B-60D0591170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78083-4731-0846-B19D-ECE2F4093A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20A4DD-30EB-5044-807E-B5F9C2611A09}"/>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6" name="Footer Placeholder 5">
            <a:extLst>
              <a:ext uri="{FF2B5EF4-FFF2-40B4-BE49-F238E27FC236}">
                <a16:creationId xmlns:a16="http://schemas.microsoft.com/office/drawing/2014/main" id="{CEA88523-E0E3-FA4E-A28E-26BE3829EE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AFC71-D73E-A641-92A5-275E3C916941}"/>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2237911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F1D66-371E-6546-9410-CA30FDD0D7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3F04BB-D2F7-4346-93FD-57EB3805FA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90934-9C04-4A48-A6A8-AC47F6D7A6DA}"/>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CCE73352-A0FB-E042-9492-BAAC9AF07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185D8-1751-2B4F-BF41-718E56E14444}"/>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722616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AF5365-A27C-C940-B487-13E2390D42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50057-6D69-DD45-A224-4CDB12CC84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E51F8B-B5E5-634A-9969-0034ADD33C70}"/>
              </a:ext>
            </a:extLst>
          </p:cNvPr>
          <p:cNvSpPr>
            <a:spLocks noGrp="1"/>
          </p:cNvSpPr>
          <p:nvPr>
            <p:ph type="dt" sz="half" idx="10"/>
          </p:nvPr>
        </p:nvSpPr>
        <p:spPr/>
        <p:txBody>
          <a:body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81CB33C1-4AD1-894D-884F-A55349FCE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4B457-91FB-0A43-BE62-742CC9B3553F}"/>
              </a:ext>
            </a:extLst>
          </p:cNvPr>
          <p:cNvSpPr>
            <a:spLocks noGrp="1"/>
          </p:cNvSpPr>
          <p:nvPr>
            <p:ph type="sldNum" sz="quarter" idx="12"/>
          </p:nvPr>
        </p:nvSpPr>
        <p:spPr/>
        <p:txBody>
          <a:bodyPr/>
          <a:lstStyle/>
          <a:p>
            <a:fld id="{E729B9C2-29F5-0E4A-AE2E-67EA4F648857}" type="slidenum">
              <a:rPr lang="en-US" smtClean="0"/>
              <a:t>‹#›</a:t>
            </a:fld>
            <a:endParaRPr lang="en-US"/>
          </a:p>
        </p:txBody>
      </p:sp>
    </p:spTree>
    <p:extLst>
      <p:ext uri="{BB962C8B-B14F-4D97-AF65-F5344CB8AC3E}">
        <p14:creationId xmlns:p14="http://schemas.microsoft.com/office/powerpoint/2010/main" val="2390844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6887E-E8AB-8149-816B-60A111F3DA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145D32-138F-BA47-9A55-3FAEFA574E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04367-1960-954A-AF81-D9619BB18C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7E768-ED6B-FF46-B08D-03614A60828F}" type="datetimeFigureOut">
              <a:rPr lang="en-US" smtClean="0"/>
              <a:t>4/10/19</a:t>
            </a:fld>
            <a:endParaRPr lang="en-US"/>
          </a:p>
        </p:txBody>
      </p:sp>
      <p:sp>
        <p:nvSpPr>
          <p:cNvPr id="5" name="Footer Placeholder 4">
            <a:extLst>
              <a:ext uri="{FF2B5EF4-FFF2-40B4-BE49-F238E27FC236}">
                <a16:creationId xmlns:a16="http://schemas.microsoft.com/office/drawing/2014/main" id="{471E9B20-C4BB-944E-9744-F9D4B33BD7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4086CD-A1DA-2A4E-8E97-9349EB7D5D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9B9C2-29F5-0E4A-AE2E-67EA4F648857}" type="slidenum">
              <a:rPr lang="en-US" smtClean="0"/>
              <a:t>‹#›</a:t>
            </a:fld>
            <a:endParaRPr lang="en-US"/>
          </a:p>
        </p:txBody>
      </p:sp>
    </p:spTree>
    <p:extLst>
      <p:ext uri="{BB962C8B-B14F-4D97-AF65-F5344CB8AC3E}">
        <p14:creationId xmlns:p14="http://schemas.microsoft.com/office/powerpoint/2010/main" val="2336742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4044C-C9BA-DA42-AC45-58CB9EF6D793}"/>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A88975E7-74CD-8B42-A04B-756D9F7C3282}"/>
              </a:ext>
            </a:extLst>
          </p:cNvPr>
          <p:cNvSpPr>
            <a:spLocks noGrp="1"/>
          </p:cNvSpPr>
          <p:nvPr>
            <p:ph idx="1"/>
          </p:nvPr>
        </p:nvSpPr>
        <p:spPr/>
        <p:txBody>
          <a:bodyPr/>
          <a:lstStyle/>
          <a:p>
            <a:r>
              <a:rPr lang="en-US" i="1" dirty="0"/>
              <a:t>Severance </a:t>
            </a:r>
            <a:r>
              <a:rPr lang="en-US" dirty="0"/>
              <a:t>as distinct from other apocalyptic texts (mostly).</a:t>
            </a:r>
          </a:p>
          <a:p>
            <a:pPr lvl="1"/>
            <a:r>
              <a:rPr lang="en-US" dirty="0"/>
              <a:t>Office novel</a:t>
            </a:r>
          </a:p>
          <a:p>
            <a:pPr lvl="1"/>
            <a:r>
              <a:rPr lang="en-US" dirty="0"/>
              <a:t>Immigrant novel</a:t>
            </a:r>
          </a:p>
          <a:p>
            <a:r>
              <a:rPr lang="en-US" dirty="0"/>
              <a:t>What do we know about Candace?</a:t>
            </a:r>
          </a:p>
          <a:p>
            <a:r>
              <a:rPr lang="en-US" dirty="0"/>
              <a:t>Candace art re: abandoned space</a:t>
            </a:r>
          </a:p>
          <a:p>
            <a:endParaRPr lang="en-US" i="1" dirty="0"/>
          </a:p>
        </p:txBody>
      </p:sp>
    </p:spTree>
    <p:extLst>
      <p:ext uri="{BB962C8B-B14F-4D97-AF65-F5344CB8AC3E}">
        <p14:creationId xmlns:p14="http://schemas.microsoft.com/office/powerpoint/2010/main" val="179730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06716E-6350-7449-B67D-99E7D85FE190}"/>
              </a:ext>
            </a:extLst>
          </p:cNvPr>
          <p:cNvSpPr>
            <a:spLocks noGrp="1"/>
          </p:cNvSpPr>
          <p:nvPr>
            <p:ph type="title"/>
          </p:nvPr>
        </p:nvSpPr>
        <p:spPr/>
        <p:txBody>
          <a:bodyPr/>
          <a:lstStyle/>
          <a:p>
            <a:r>
              <a:rPr lang="en-US" dirty="0"/>
              <a:t>Title = refers to pay given when someone is fired</a:t>
            </a:r>
          </a:p>
        </p:txBody>
      </p:sp>
      <p:sp>
        <p:nvSpPr>
          <p:cNvPr id="5" name="Content Placeholder 4">
            <a:extLst>
              <a:ext uri="{FF2B5EF4-FFF2-40B4-BE49-F238E27FC236}">
                <a16:creationId xmlns:a16="http://schemas.microsoft.com/office/drawing/2014/main" id="{D0F9858C-3265-B846-B14C-F17110CD2785}"/>
              </a:ext>
            </a:extLst>
          </p:cNvPr>
          <p:cNvSpPr>
            <a:spLocks noGrp="1"/>
          </p:cNvSpPr>
          <p:nvPr>
            <p:ph idx="1"/>
          </p:nvPr>
        </p:nvSpPr>
        <p:spPr/>
        <p:txBody>
          <a:bodyPr/>
          <a:lstStyle/>
          <a:p>
            <a:r>
              <a:rPr lang="en-US" dirty="0"/>
              <a:t>Apocalypse by commute</a:t>
            </a:r>
          </a:p>
          <a:p>
            <a:r>
              <a:rPr lang="en-US" dirty="0"/>
              <a:t>Apocalyptic office story</a:t>
            </a:r>
          </a:p>
          <a:p>
            <a:r>
              <a:rPr lang="en-US" dirty="0"/>
              <a:t>“begins not with a bang, but with a memo”</a:t>
            </a:r>
          </a:p>
          <a:p>
            <a:pPr marL="0" indent="0">
              <a:buNone/>
            </a:pPr>
            <a:endParaRPr lang="en-US" dirty="0"/>
          </a:p>
          <a:p>
            <a:pPr marL="0" indent="0">
              <a:buNone/>
            </a:pPr>
            <a:r>
              <a:rPr lang="en-US" dirty="0"/>
              <a:t>Skim through the Prologue. How does </a:t>
            </a:r>
            <a:r>
              <a:rPr lang="en-US" i="1" dirty="0"/>
              <a:t>Severance </a:t>
            </a:r>
            <a:r>
              <a:rPr lang="en-US" dirty="0"/>
              <a:t>seek to distinguish itself from other apocalyptic texts? (In part, what do you make of the tone here?)</a:t>
            </a:r>
          </a:p>
        </p:txBody>
      </p:sp>
    </p:spTree>
    <p:extLst>
      <p:ext uri="{BB962C8B-B14F-4D97-AF65-F5344CB8AC3E}">
        <p14:creationId xmlns:p14="http://schemas.microsoft.com/office/powerpoint/2010/main" val="1643909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EAC4F-3F94-354E-A084-4883E94197E3}"/>
              </a:ext>
            </a:extLst>
          </p:cNvPr>
          <p:cNvSpPr>
            <a:spLocks noGrp="1"/>
          </p:cNvSpPr>
          <p:nvPr>
            <p:ph type="title"/>
          </p:nvPr>
        </p:nvSpPr>
        <p:spPr/>
        <p:txBody>
          <a:bodyPr/>
          <a:lstStyle/>
          <a:p>
            <a:r>
              <a:rPr lang="en-US" dirty="0"/>
              <a:t>What do we know about our protagonist?</a:t>
            </a:r>
          </a:p>
        </p:txBody>
      </p:sp>
      <p:sp>
        <p:nvSpPr>
          <p:cNvPr id="3" name="Content Placeholder 2">
            <a:extLst>
              <a:ext uri="{FF2B5EF4-FFF2-40B4-BE49-F238E27FC236}">
                <a16:creationId xmlns:a16="http://schemas.microsoft.com/office/drawing/2014/main" id="{4CDEF670-D64D-D64F-8996-7A9763B8AEC5}"/>
              </a:ext>
            </a:extLst>
          </p:cNvPr>
          <p:cNvSpPr>
            <a:spLocks noGrp="1"/>
          </p:cNvSpPr>
          <p:nvPr>
            <p:ph idx="1"/>
          </p:nvPr>
        </p:nvSpPr>
        <p:spPr/>
        <p:txBody>
          <a:bodyPr/>
          <a:lstStyle/>
          <a:p>
            <a:pPr marL="0" indent="0">
              <a:buNone/>
            </a:pPr>
            <a:r>
              <a:rPr lang="en-US" dirty="0"/>
              <a:t>I arrived to the city carried by the tides of others… (34)</a:t>
            </a:r>
          </a:p>
          <a:p>
            <a:pPr marL="0" indent="0">
              <a:buNone/>
            </a:pPr>
            <a:r>
              <a:rPr lang="en-US" dirty="0"/>
              <a:t>I live off my parents… (50)</a:t>
            </a:r>
          </a:p>
          <a:p>
            <a:pPr marL="0" indent="0">
              <a:buNone/>
            </a:pPr>
            <a:r>
              <a:rPr lang="en-US" dirty="0"/>
              <a:t>When other people are happy … (53)</a:t>
            </a:r>
          </a:p>
          <a:p>
            <a:pPr marL="0" indent="0">
              <a:buNone/>
            </a:pPr>
            <a:r>
              <a:rPr lang="en-US" dirty="0"/>
              <a:t>As he left the office… (76)</a:t>
            </a:r>
          </a:p>
        </p:txBody>
      </p:sp>
    </p:spTree>
    <p:extLst>
      <p:ext uri="{BB962C8B-B14F-4D97-AF65-F5344CB8AC3E}">
        <p14:creationId xmlns:p14="http://schemas.microsoft.com/office/powerpoint/2010/main" val="124794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02016-3CD9-8D48-9C21-3B8D4609A162}"/>
              </a:ext>
            </a:extLst>
          </p:cNvPr>
          <p:cNvSpPr>
            <a:spLocks noGrp="1"/>
          </p:cNvSpPr>
          <p:nvPr>
            <p:ph type="title"/>
          </p:nvPr>
        </p:nvSpPr>
        <p:spPr/>
        <p:txBody>
          <a:bodyPr/>
          <a:lstStyle/>
          <a:p>
            <a:r>
              <a:rPr lang="en-US" dirty="0"/>
              <a:t>What does inclusion of immigrant story add here?</a:t>
            </a:r>
          </a:p>
        </p:txBody>
      </p:sp>
      <p:sp>
        <p:nvSpPr>
          <p:cNvPr id="3" name="Content Placeholder 2">
            <a:extLst>
              <a:ext uri="{FF2B5EF4-FFF2-40B4-BE49-F238E27FC236}">
                <a16:creationId xmlns:a16="http://schemas.microsoft.com/office/drawing/2014/main" id="{E9B45644-1DA2-5E4E-BF4C-CF4A1B059A1A}"/>
              </a:ext>
            </a:extLst>
          </p:cNvPr>
          <p:cNvSpPr>
            <a:spLocks noGrp="1"/>
          </p:cNvSpPr>
          <p:nvPr>
            <p:ph idx="1"/>
          </p:nvPr>
        </p:nvSpPr>
        <p:spPr/>
        <p:txBody>
          <a:bodyPr/>
          <a:lstStyle/>
          <a:p>
            <a:r>
              <a:rPr lang="en-US" dirty="0"/>
              <a:t>Account of mother 37-38</a:t>
            </a:r>
          </a:p>
          <a:p>
            <a:r>
              <a:rPr lang="en-US" dirty="0"/>
              <a:t>Account parents’ history 42-45</a:t>
            </a:r>
          </a:p>
          <a:p>
            <a:r>
              <a:rPr lang="en-US" dirty="0"/>
              <a:t>Account of </a:t>
            </a:r>
            <a:r>
              <a:rPr lang="en-US"/>
              <a:t>mother 62-64</a:t>
            </a:r>
            <a:endParaRPr lang="en-US" dirty="0"/>
          </a:p>
          <a:p>
            <a:pPr marL="0" indent="0">
              <a:buNone/>
            </a:pPr>
            <a:endParaRPr lang="en-US" dirty="0"/>
          </a:p>
        </p:txBody>
      </p:sp>
    </p:spTree>
    <p:extLst>
      <p:ext uri="{BB962C8B-B14F-4D97-AF65-F5344CB8AC3E}">
        <p14:creationId xmlns:p14="http://schemas.microsoft.com/office/powerpoint/2010/main" val="31833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B99AC-D214-B54D-B9CF-33B9E8129425}"/>
              </a:ext>
            </a:extLst>
          </p:cNvPr>
          <p:cNvSpPr>
            <a:spLocks noGrp="1"/>
          </p:cNvSpPr>
          <p:nvPr>
            <p:ph type="title"/>
          </p:nvPr>
        </p:nvSpPr>
        <p:spPr/>
        <p:txBody>
          <a:bodyPr/>
          <a:lstStyle/>
          <a:p>
            <a:r>
              <a:rPr lang="en-US" dirty="0"/>
              <a:t>Jonathan critique of capitalism</a:t>
            </a:r>
            <a:endParaRPr lang="en-US" i="1" dirty="0"/>
          </a:p>
        </p:txBody>
      </p:sp>
      <p:sp>
        <p:nvSpPr>
          <p:cNvPr id="3" name="Content Placeholder 2">
            <a:extLst>
              <a:ext uri="{FF2B5EF4-FFF2-40B4-BE49-F238E27FC236}">
                <a16:creationId xmlns:a16="http://schemas.microsoft.com/office/drawing/2014/main" id="{A410F020-B433-9843-B682-B9821FEDAAAD}"/>
              </a:ext>
            </a:extLst>
          </p:cNvPr>
          <p:cNvSpPr>
            <a:spLocks noGrp="1"/>
          </p:cNvSpPr>
          <p:nvPr>
            <p:ph idx="1"/>
          </p:nvPr>
        </p:nvSpPr>
        <p:spPr>
          <a:xfrm>
            <a:off x="838200" y="1825625"/>
            <a:ext cx="7571282" cy="4815018"/>
          </a:xfrm>
        </p:spPr>
        <p:txBody>
          <a:bodyPr>
            <a:normAutofit fontScale="70000" lnSpcReduction="20000"/>
          </a:bodyPr>
          <a:lstStyle/>
          <a:p>
            <a:pPr marL="0" indent="0">
              <a:buNone/>
            </a:pPr>
            <a:r>
              <a:rPr lang="en-US" dirty="0"/>
              <a:t>In the past year, Jonathan had become increasingly disillusioned with living in New York. Something along the lines of: the city, New York fucking City, tedious and boring, its charms as illusory as its facade of authenticity. Its lines were too long. Everything was a status symbol and everything cost too much. There were so many on-trend consumers, standing in lines for blocks to experience a fad dessert, gimmicky art exhibits, a new retail concept store. We were all making such uninspired lifestyle choices. We, including me (11).</a:t>
            </a:r>
          </a:p>
          <a:p>
            <a:pPr marL="0" indent="0">
              <a:buNone/>
            </a:pPr>
            <a:endParaRPr lang="en-US" dirty="0"/>
          </a:p>
          <a:p>
            <a:pPr marL="0" indent="0">
              <a:buNone/>
            </a:pPr>
            <a:r>
              <a:rPr lang="en-US" dirty="0"/>
              <a:t>Jonathan broke the silence. In a timorous voice, he said he could see clearly now, could see the future. The future is more exponentially exploding rents. The future is more condo buildings, more luxury housing bought by shell companies of the global wealthy elite. The future is more Whole Foods, aisles of refrigerated cut fruit packaged in plastic containers. The future is more Urban Outfitters, more </a:t>
            </a:r>
            <a:r>
              <a:rPr lang="en-US" dirty="0" err="1"/>
              <a:t>Sephoras</a:t>
            </a:r>
            <a:r>
              <a:rPr lang="en-US" dirty="0"/>
              <a:t>, more Chipotles. The future just wants more consumers. The future is more newly arrived college grads and tourists in some fruitless search for authenticity. The future is more overpriced </a:t>
            </a:r>
            <a:r>
              <a:rPr lang="en-US" dirty="0" err="1"/>
              <a:t>Pabsts</a:t>
            </a:r>
            <a:r>
              <a:rPr lang="en-US" dirty="0"/>
              <a:t> at dive-bar simulacrums. Something something Rousseau something. Manhattan is sinking (13).</a:t>
            </a:r>
          </a:p>
        </p:txBody>
      </p:sp>
      <p:sp>
        <p:nvSpPr>
          <p:cNvPr id="5" name="TextBox 4">
            <a:extLst>
              <a:ext uri="{FF2B5EF4-FFF2-40B4-BE49-F238E27FC236}">
                <a16:creationId xmlns:a16="http://schemas.microsoft.com/office/drawing/2014/main" id="{9A057C7F-860B-E44D-887C-46E823BFDAE3}"/>
              </a:ext>
            </a:extLst>
          </p:cNvPr>
          <p:cNvSpPr txBox="1"/>
          <p:nvPr/>
        </p:nvSpPr>
        <p:spPr>
          <a:xfrm>
            <a:off x="8769246" y="1825625"/>
            <a:ext cx="3132944" cy="39703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t>Where have we seen similar sentiments elsewhere in the course? How does Ma ask readers to question whether we should agree with them?</a:t>
            </a:r>
          </a:p>
        </p:txBody>
      </p:sp>
    </p:spTree>
    <p:extLst>
      <p:ext uri="{BB962C8B-B14F-4D97-AF65-F5344CB8AC3E}">
        <p14:creationId xmlns:p14="http://schemas.microsoft.com/office/powerpoint/2010/main" val="1397890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2226A-DEC8-DB42-982B-1A567AAE0BCB}"/>
              </a:ext>
            </a:extLst>
          </p:cNvPr>
          <p:cNvSpPr>
            <a:spLocks noGrp="1"/>
          </p:cNvSpPr>
          <p:nvPr>
            <p:ph type="title"/>
          </p:nvPr>
        </p:nvSpPr>
        <p:spPr/>
        <p:txBody>
          <a:bodyPr/>
          <a:lstStyle/>
          <a:p>
            <a:r>
              <a:rPr lang="en-US" dirty="0"/>
              <a:t>How does apocalypse quest relate to</a:t>
            </a:r>
          </a:p>
        </p:txBody>
      </p:sp>
      <p:sp>
        <p:nvSpPr>
          <p:cNvPr id="3" name="Content Placeholder 2">
            <a:extLst>
              <a:ext uri="{FF2B5EF4-FFF2-40B4-BE49-F238E27FC236}">
                <a16:creationId xmlns:a16="http://schemas.microsoft.com/office/drawing/2014/main" id="{C7378E9D-98AA-2B44-80FC-F7E1F42C9A83}"/>
              </a:ext>
            </a:extLst>
          </p:cNvPr>
          <p:cNvSpPr>
            <a:spLocks noGrp="1"/>
          </p:cNvSpPr>
          <p:nvPr>
            <p:ph idx="1"/>
          </p:nvPr>
        </p:nvSpPr>
        <p:spPr/>
        <p:txBody>
          <a:bodyPr/>
          <a:lstStyle/>
          <a:p>
            <a:pPr marL="0" indent="0">
              <a:buNone/>
            </a:pPr>
            <a:r>
              <a:rPr lang="en-US" dirty="0"/>
              <a:t>Candace fitting in with groups in New York</a:t>
            </a:r>
          </a:p>
          <a:p>
            <a:pPr marL="0" indent="0">
              <a:buNone/>
            </a:pPr>
            <a:r>
              <a:rPr lang="en-US" dirty="0"/>
              <a:t>	“Because Jane and I were bad at planning things…” (39)</a:t>
            </a:r>
          </a:p>
          <a:p>
            <a:pPr marL="0" indent="0">
              <a:buNone/>
            </a:pPr>
            <a:r>
              <a:rPr lang="en-US" dirty="0"/>
              <a:t>Candace’s mother trying to fit in United States</a:t>
            </a:r>
          </a:p>
          <a:p>
            <a:pPr marL="0" indent="0">
              <a:buNone/>
            </a:pPr>
            <a:r>
              <a:rPr lang="en-US" dirty="0"/>
              <a:t>Candace wanting to be part of work</a:t>
            </a:r>
          </a:p>
          <a:p>
            <a:pPr marL="0" indent="0">
              <a:buNone/>
            </a:pPr>
            <a:r>
              <a:rPr lang="en-US" dirty="0"/>
              <a:t>	Why is work satisfying to her? It should not be.</a:t>
            </a:r>
          </a:p>
          <a:p>
            <a:pPr marL="0" indent="0">
              <a:buNone/>
            </a:pPr>
            <a:endParaRPr lang="en-US" dirty="0"/>
          </a:p>
        </p:txBody>
      </p:sp>
    </p:spTree>
    <p:extLst>
      <p:ext uri="{BB962C8B-B14F-4D97-AF65-F5344CB8AC3E}">
        <p14:creationId xmlns:p14="http://schemas.microsoft.com/office/powerpoint/2010/main" val="2124421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4F899D1-F90F-8D43-9BB6-0E865A63BD2F}"/>
              </a:ext>
            </a:extLst>
          </p:cNvPr>
          <p:cNvPicPr>
            <a:picLocks noChangeAspect="1"/>
          </p:cNvPicPr>
          <p:nvPr/>
        </p:nvPicPr>
        <p:blipFill rotWithShape="1">
          <a:blip r:embed="rId2"/>
          <a:srcRect l="23549" r="10820" b="-2"/>
          <a:stretch/>
        </p:blipFill>
        <p:spPr>
          <a:xfrm>
            <a:off x="20" y="10"/>
            <a:ext cx="2970445" cy="3383269"/>
          </a:xfrm>
          <a:prstGeom prst="rect">
            <a:avLst/>
          </a:prstGeom>
        </p:spPr>
      </p:pic>
      <p:pic>
        <p:nvPicPr>
          <p:cNvPr id="9" name="Picture 8">
            <a:extLst>
              <a:ext uri="{FF2B5EF4-FFF2-40B4-BE49-F238E27FC236}">
                <a16:creationId xmlns:a16="http://schemas.microsoft.com/office/drawing/2014/main" id="{1C0F67BE-DB15-8C4D-8B9F-32796D9DBE7C}"/>
              </a:ext>
            </a:extLst>
          </p:cNvPr>
          <p:cNvPicPr>
            <a:picLocks noChangeAspect="1"/>
          </p:cNvPicPr>
          <p:nvPr/>
        </p:nvPicPr>
        <p:blipFill rotWithShape="1">
          <a:blip r:embed="rId3"/>
          <a:srcRect r="5" b="9741"/>
          <a:stretch/>
        </p:blipFill>
        <p:spPr>
          <a:xfrm>
            <a:off x="3072956" y="10"/>
            <a:ext cx="2970465" cy="3383268"/>
          </a:xfrm>
          <a:prstGeom prst="rect">
            <a:avLst/>
          </a:prstGeom>
        </p:spPr>
      </p:pic>
      <p:pic>
        <p:nvPicPr>
          <p:cNvPr id="6" name="Picture 5">
            <a:extLst>
              <a:ext uri="{FF2B5EF4-FFF2-40B4-BE49-F238E27FC236}">
                <a16:creationId xmlns:a16="http://schemas.microsoft.com/office/drawing/2014/main" id="{623F3009-CA01-8743-9501-C364B5C702C8}"/>
              </a:ext>
            </a:extLst>
          </p:cNvPr>
          <p:cNvPicPr>
            <a:picLocks noChangeAspect="1"/>
          </p:cNvPicPr>
          <p:nvPr/>
        </p:nvPicPr>
        <p:blipFill rotWithShape="1">
          <a:blip r:embed="rId4"/>
          <a:srcRect l="9799" r="31567" b="-3"/>
          <a:stretch/>
        </p:blipFill>
        <p:spPr>
          <a:xfrm>
            <a:off x="6145909" y="10"/>
            <a:ext cx="2971800" cy="3383268"/>
          </a:xfrm>
          <a:prstGeom prst="rect">
            <a:avLst/>
          </a:prstGeom>
        </p:spPr>
      </p:pic>
      <p:pic>
        <p:nvPicPr>
          <p:cNvPr id="4" name="Picture 3">
            <a:extLst>
              <a:ext uri="{FF2B5EF4-FFF2-40B4-BE49-F238E27FC236}">
                <a16:creationId xmlns:a16="http://schemas.microsoft.com/office/drawing/2014/main" id="{56B3B3B1-6059-2841-AF5F-5ADAAF534DAB}"/>
              </a:ext>
            </a:extLst>
          </p:cNvPr>
          <p:cNvPicPr>
            <a:picLocks noChangeAspect="1"/>
          </p:cNvPicPr>
          <p:nvPr/>
        </p:nvPicPr>
        <p:blipFill rotWithShape="1">
          <a:blip r:embed="rId5"/>
          <a:srcRect l="22154" r="19871" b="-3"/>
          <a:stretch/>
        </p:blipFill>
        <p:spPr>
          <a:xfrm>
            <a:off x="9220200" y="10"/>
            <a:ext cx="2971800" cy="3383268"/>
          </a:xfrm>
          <a:prstGeom prst="rect">
            <a:avLst/>
          </a:prstGeom>
        </p:spPr>
      </p:pic>
      <p:pic>
        <p:nvPicPr>
          <p:cNvPr id="10" name="Picture 9">
            <a:extLst>
              <a:ext uri="{FF2B5EF4-FFF2-40B4-BE49-F238E27FC236}">
                <a16:creationId xmlns:a16="http://schemas.microsoft.com/office/drawing/2014/main" id="{825A053E-0FA8-E844-929D-0CC7338340B6}"/>
              </a:ext>
            </a:extLst>
          </p:cNvPr>
          <p:cNvPicPr>
            <a:picLocks noChangeAspect="1"/>
          </p:cNvPicPr>
          <p:nvPr/>
        </p:nvPicPr>
        <p:blipFill rotWithShape="1">
          <a:blip r:embed="rId6"/>
          <a:srcRect r="-1" b="10442"/>
          <a:stretch/>
        </p:blipFill>
        <p:spPr>
          <a:xfrm>
            <a:off x="-1018" y="3474720"/>
            <a:ext cx="6044438" cy="3383280"/>
          </a:xfrm>
          <a:prstGeom prst="rect">
            <a:avLst/>
          </a:prstGeom>
        </p:spPr>
      </p:pic>
      <p:sp>
        <p:nvSpPr>
          <p:cNvPr id="36" name="Rectangle 35">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19D745-5446-1C47-952C-FD8E9C322A07}"/>
              </a:ext>
            </a:extLst>
          </p:cNvPr>
          <p:cNvSpPr>
            <a:spLocks noGrp="1"/>
          </p:cNvSpPr>
          <p:nvPr>
            <p:ph type="title"/>
          </p:nvPr>
        </p:nvSpPr>
        <p:spPr>
          <a:xfrm>
            <a:off x="6491653" y="3799272"/>
            <a:ext cx="5193748" cy="637124"/>
          </a:xfrm>
        </p:spPr>
        <p:txBody>
          <a:bodyPr>
            <a:noAutofit/>
          </a:bodyPr>
          <a:lstStyle/>
          <a:p>
            <a:r>
              <a:rPr lang="en-US" sz="2000" dirty="0">
                <a:solidFill>
                  <a:srgbClr val="FFFFFF"/>
                </a:solidFill>
              </a:rPr>
              <a:t>A number of artists seem to find inspiration in abandoned, gritty spaces. Candace’s photos seem to aspire to this kind of art.</a:t>
            </a:r>
          </a:p>
        </p:txBody>
      </p:sp>
      <p:sp>
        <p:nvSpPr>
          <p:cNvPr id="3" name="Content Placeholder 2">
            <a:extLst>
              <a:ext uri="{FF2B5EF4-FFF2-40B4-BE49-F238E27FC236}">
                <a16:creationId xmlns:a16="http://schemas.microsoft.com/office/drawing/2014/main" id="{89D2F767-88FF-214F-B831-8175B1364F80}"/>
              </a:ext>
            </a:extLst>
          </p:cNvPr>
          <p:cNvSpPr>
            <a:spLocks noGrp="1"/>
          </p:cNvSpPr>
          <p:nvPr>
            <p:ph idx="1"/>
          </p:nvPr>
        </p:nvSpPr>
        <p:spPr>
          <a:xfrm>
            <a:off x="6479648" y="5249917"/>
            <a:ext cx="5366610" cy="1019400"/>
          </a:xfrm>
        </p:spPr>
        <p:txBody>
          <a:bodyPr>
            <a:normAutofit/>
          </a:bodyPr>
          <a:lstStyle/>
          <a:p>
            <a:pPr marL="0" indent="0">
              <a:buNone/>
            </a:pPr>
            <a:r>
              <a:rPr lang="en-US" sz="1800" dirty="0">
                <a:solidFill>
                  <a:srgbClr val="FFFFFF"/>
                </a:solidFill>
              </a:rPr>
              <a:t>Look at 14, 40-41. How would you describe this art in terms of salvage?</a:t>
            </a:r>
          </a:p>
          <a:p>
            <a:endParaRPr lang="en-US" sz="1800" dirty="0">
              <a:solidFill>
                <a:srgbClr val="FFFFFF"/>
              </a:solidFill>
            </a:endParaRPr>
          </a:p>
        </p:txBody>
      </p:sp>
    </p:spTree>
    <p:extLst>
      <p:ext uri="{BB962C8B-B14F-4D97-AF65-F5344CB8AC3E}">
        <p14:creationId xmlns:p14="http://schemas.microsoft.com/office/powerpoint/2010/main" val="304071409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5BF3-31D7-EF44-9EA9-0A40AECA6FB5}"/>
              </a:ext>
            </a:extLst>
          </p:cNvPr>
          <p:cNvSpPr>
            <a:spLocks noGrp="1"/>
          </p:cNvSpPr>
          <p:nvPr>
            <p:ph type="title"/>
          </p:nvPr>
        </p:nvSpPr>
        <p:spPr/>
        <p:txBody>
          <a:bodyPr/>
          <a:lstStyle/>
          <a:p>
            <a:r>
              <a:rPr lang="en-US" dirty="0"/>
              <a:t>Stalking passage</a:t>
            </a:r>
          </a:p>
        </p:txBody>
      </p:sp>
      <p:sp>
        <p:nvSpPr>
          <p:cNvPr id="3" name="Content Placeholder 2">
            <a:extLst>
              <a:ext uri="{FF2B5EF4-FFF2-40B4-BE49-F238E27FC236}">
                <a16:creationId xmlns:a16="http://schemas.microsoft.com/office/drawing/2014/main" id="{0B6A3998-8FF4-6A43-ABD4-3F0F6DF0D2D2}"/>
              </a:ext>
            </a:extLst>
          </p:cNvPr>
          <p:cNvSpPr>
            <a:spLocks noGrp="1"/>
          </p:cNvSpPr>
          <p:nvPr>
            <p:ph idx="1"/>
          </p:nvPr>
        </p:nvSpPr>
        <p:spPr/>
        <p:txBody>
          <a:bodyPr/>
          <a:lstStyle/>
          <a:p>
            <a:pPr marL="0" indent="0">
              <a:buNone/>
            </a:pPr>
            <a:r>
              <a:rPr lang="en-US" dirty="0"/>
              <a:t>Now that we’ve run through the contours of the novel, let’s take a look at how the novel handles salvage.</a:t>
            </a:r>
          </a:p>
          <a:p>
            <a:pPr marL="0" indent="0">
              <a:buNone/>
            </a:pPr>
            <a:endParaRPr lang="en-US" dirty="0"/>
          </a:p>
          <a:p>
            <a:pPr marL="0" indent="0">
              <a:buNone/>
            </a:pPr>
            <a:r>
              <a:rPr lang="en-US" dirty="0"/>
              <a:t>What details can you gather from:</a:t>
            </a:r>
          </a:p>
          <a:p>
            <a:pPr marL="0" indent="0">
              <a:buNone/>
            </a:pPr>
            <a:r>
              <a:rPr lang="en-US" dirty="0"/>
              <a:t>58-62, 64-66, 70-72</a:t>
            </a:r>
          </a:p>
          <a:p>
            <a:pPr marL="0" indent="0">
              <a:buNone/>
            </a:pPr>
            <a:endParaRPr lang="en-US" dirty="0"/>
          </a:p>
        </p:txBody>
      </p:sp>
    </p:spTree>
    <p:extLst>
      <p:ext uri="{BB962C8B-B14F-4D97-AF65-F5344CB8AC3E}">
        <p14:creationId xmlns:p14="http://schemas.microsoft.com/office/powerpoint/2010/main" val="12578541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510</Words>
  <Application>Microsoft Macintosh PowerPoint</Application>
  <PresentationFormat>Widescreen</PresentationFormat>
  <Paragraphs>39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Today</vt:lpstr>
      <vt:lpstr>Title = refers to pay given when someone is fired</vt:lpstr>
      <vt:lpstr>What do we know about our protagonist?</vt:lpstr>
      <vt:lpstr>What does inclusion of immigrant story add here?</vt:lpstr>
      <vt:lpstr>Jonathan critique of capitalism</vt:lpstr>
      <vt:lpstr>How does apocalypse quest relate to</vt:lpstr>
      <vt:lpstr>A number of artists seem to find inspiration in abandoned, gritty spaces. Candace’s photos seem to aspire to this kind of art.</vt:lpstr>
      <vt:lpstr>Stalking passage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Strombeck, Andrew</cp:lastModifiedBy>
  <cp:revision>7</cp:revision>
  <dcterms:created xsi:type="dcterms:W3CDTF">2019-04-10T20:10:50Z</dcterms:created>
  <dcterms:modified xsi:type="dcterms:W3CDTF">2019-04-10T20:17:08Z</dcterms:modified>
</cp:coreProperties>
</file>