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9" r:id="rId2"/>
    <p:sldId id="266" r:id="rId3"/>
    <p:sldId id="258" r:id="rId4"/>
    <p:sldId id="259" r:id="rId5"/>
    <p:sldId id="268" r:id="rId6"/>
    <p:sldId id="260" r:id="rId7"/>
    <p:sldId id="256" r:id="rId8"/>
    <p:sldId id="265" r:id="rId9"/>
    <p:sldId id="261" r:id="rId10"/>
    <p:sldId id="263" r:id="rId11"/>
    <p:sldId id="262" r:id="rId12"/>
    <p:sldId id="264"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p:restoredTop sz="94717"/>
  </p:normalViewPr>
  <p:slideViewPr>
    <p:cSldViewPr snapToGrid="0" snapToObjects="1">
      <p:cViewPr>
        <p:scale>
          <a:sx n="112" d="100"/>
          <a:sy n="112" d="100"/>
        </p:scale>
        <p:origin x="23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9136-DF92-FF4C-938E-8CF2F5F06F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799543-8E7B-B24B-824B-875507F4EC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041EFE-F5B1-1147-BA9D-3C8E6F139932}"/>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5" name="Footer Placeholder 4">
            <a:extLst>
              <a:ext uri="{FF2B5EF4-FFF2-40B4-BE49-F238E27FC236}">
                <a16:creationId xmlns:a16="http://schemas.microsoft.com/office/drawing/2014/main" id="{881DB394-B365-DB43-A9A1-A55A820230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BBDDE6-0F5E-8B4D-9220-8ED65860EF71}"/>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899125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471B0-9989-084E-A5C8-D185B468BD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0E22AF-0AB9-2345-AB0A-9DFB8C7823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25F1DC-BB59-2047-9C09-9CFDF35954D2}"/>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5" name="Footer Placeholder 4">
            <a:extLst>
              <a:ext uri="{FF2B5EF4-FFF2-40B4-BE49-F238E27FC236}">
                <a16:creationId xmlns:a16="http://schemas.microsoft.com/office/drawing/2014/main" id="{73EECBFD-D233-8348-AC51-B132143506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0E9A21-696D-D648-978C-66F7B898449D}"/>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170554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3CD10-BD51-4141-B925-5E9105C700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03011D-0D33-A449-87F8-A7EF191EB8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5B346F-7899-2846-B354-91140BB2B497}"/>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5" name="Footer Placeholder 4">
            <a:extLst>
              <a:ext uri="{FF2B5EF4-FFF2-40B4-BE49-F238E27FC236}">
                <a16:creationId xmlns:a16="http://schemas.microsoft.com/office/drawing/2014/main" id="{95C8C6FA-B1DD-154A-949A-4E5BBA1C39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13B71D-C446-A048-87CE-2333F72C551E}"/>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561971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F0FEB-E960-9145-A0C0-7BB8DFC8AA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19327E-8ECD-844E-80B0-D1BCCCD0DE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557E46-C948-C746-9285-90EF0982A1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F9F035-1A8D-7F48-A708-EE0FFA6C11E7}"/>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6" name="Footer Placeholder 5">
            <a:extLst>
              <a:ext uri="{FF2B5EF4-FFF2-40B4-BE49-F238E27FC236}">
                <a16:creationId xmlns:a16="http://schemas.microsoft.com/office/drawing/2014/main" id="{C6C99991-207B-F64F-B53C-C45213EDA5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9DFDAA-C0C7-7241-A97C-1B895BFEC07D}"/>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3117429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E3C8F-BB3B-9540-9894-8E6450C578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2E08E8-22B8-464D-BCBE-8835192849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345492-DA69-3E40-B6F5-B86FC3D4F8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4AB1B9-82DC-6045-BD06-636190F52C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A55BB-928C-754A-AD37-D952B7B7DC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0286A3-87EF-8147-9FD4-A5417885DFCE}"/>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8" name="Footer Placeholder 7">
            <a:extLst>
              <a:ext uri="{FF2B5EF4-FFF2-40B4-BE49-F238E27FC236}">
                <a16:creationId xmlns:a16="http://schemas.microsoft.com/office/drawing/2014/main" id="{E74779C1-448D-9B46-856F-4EF626D663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75F955-43C9-F04B-8FAD-6348783F3115}"/>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2797228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38FD1-66F2-AC43-9A3E-F7D40DA651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95DAF9-530D-0240-9097-5D9FCAED2695}"/>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4" name="Footer Placeholder 3">
            <a:extLst>
              <a:ext uri="{FF2B5EF4-FFF2-40B4-BE49-F238E27FC236}">
                <a16:creationId xmlns:a16="http://schemas.microsoft.com/office/drawing/2014/main" id="{6EBCBE51-62A8-1D4C-BF3B-CC4D95AD38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DF616D5-137F-5245-A9ED-95A0EB8D9EB9}"/>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175081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B475FC-EF23-374A-B056-4738B2DD5032}"/>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3" name="Footer Placeholder 2">
            <a:extLst>
              <a:ext uri="{FF2B5EF4-FFF2-40B4-BE49-F238E27FC236}">
                <a16:creationId xmlns:a16="http://schemas.microsoft.com/office/drawing/2014/main" id="{B4DA2391-7EA7-2444-B95B-A1DCC7DB0D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04DB27-2A1D-994E-AE30-687C67DB005F}"/>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3504611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0728E-24D1-D947-A5CD-C2E7330A36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3C7F5E-84A4-C841-AA31-1A3BD7E9B3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5CA9AD-28DB-084E-8932-95A4CE311B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EB73E9-7933-3D44-B3E3-DACFB58893C0}"/>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6" name="Footer Placeholder 5">
            <a:extLst>
              <a:ext uri="{FF2B5EF4-FFF2-40B4-BE49-F238E27FC236}">
                <a16:creationId xmlns:a16="http://schemas.microsoft.com/office/drawing/2014/main" id="{C0E63DAE-A4FB-E54A-899E-398DF92072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BA418-81A0-B944-8687-5DEBB42DC561}"/>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3671927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78EFF-D59E-7944-8EFA-C75D6FEA42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27314A-53BF-CE4D-B40F-5E18435F0B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ADA6A8-7EE5-4A43-B72C-CFCAFBF599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FA54F-18CB-C941-96A9-6B88508406A9}"/>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6" name="Footer Placeholder 5">
            <a:extLst>
              <a:ext uri="{FF2B5EF4-FFF2-40B4-BE49-F238E27FC236}">
                <a16:creationId xmlns:a16="http://schemas.microsoft.com/office/drawing/2014/main" id="{F9978ED4-D332-C947-B50F-8FD0686C24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95BBAE-D148-C94B-8DA0-02965B68585E}"/>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4276196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84C42-B285-1749-80CC-7030E57674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E5158E-6863-7544-93EB-427FED8259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C93E82-80C6-FF43-9E39-60DD03D2BD38}"/>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5" name="Footer Placeholder 4">
            <a:extLst>
              <a:ext uri="{FF2B5EF4-FFF2-40B4-BE49-F238E27FC236}">
                <a16:creationId xmlns:a16="http://schemas.microsoft.com/office/drawing/2014/main" id="{DA5E50A6-7660-7D4D-998D-19063C0748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1695EA-4BBC-1145-9B0D-5CAD250DD27F}"/>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1920952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B871A5-A8ED-1247-8674-C925FF72F6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14BD89-8F15-F74D-AC96-7FECA901A3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B150E9-E954-F34A-BB54-2A69972AB86E}"/>
              </a:ext>
            </a:extLst>
          </p:cNvPr>
          <p:cNvSpPr>
            <a:spLocks noGrp="1"/>
          </p:cNvSpPr>
          <p:nvPr>
            <p:ph type="dt" sz="half" idx="10"/>
          </p:nvPr>
        </p:nvSpPr>
        <p:spPr/>
        <p:txBody>
          <a:bodyPr/>
          <a:lstStyle/>
          <a:p>
            <a:fld id="{866F0038-24F6-FF4C-8318-F0F3B035D026}" type="datetimeFigureOut">
              <a:rPr lang="en-US" smtClean="0"/>
              <a:t>4/15/19</a:t>
            </a:fld>
            <a:endParaRPr lang="en-US"/>
          </a:p>
        </p:txBody>
      </p:sp>
      <p:sp>
        <p:nvSpPr>
          <p:cNvPr id="5" name="Footer Placeholder 4">
            <a:extLst>
              <a:ext uri="{FF2B5EF4-FFF2-40B4-BE49-F238E27FC236}">
                <a16:creationId xmlns:a16="http://schemas.microsoft.com/office/drawing/2014/main" id="{492C208B-268A-B440-BF9C-A9098B3119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40BD92-0690-5A4B-864F-BA52A0A58B23}"/>
              </a:ext>
            </a:extLst>
          </p:cNvPr>
          <p:cNvSpPr>
            <a:spLocks noGrp="1"/>
          </p:cNvSpPr>
          <p:nvPr>
            <p:ph type="sldNum" sz="quarter" idx="12"/>
          </p:nvPr>
        </p:nvSpPr>
        <p:spPr/>
        <p:txBody>
          <a:bodyPr/>
          <a:lstStyle/>
          <a:p>
            <a:fld id="{2BA7F048-546B-C047-94B8-EC081C226CFD}" type="slidenum">
              <a:rPr lang="en-US" smtClean="0"/>
              <a:t>‹#›</a:t>
            </a:fld>
            <a:endParaRPr lang="en-US"/>
          </a:p>
        </p:txBody>
      </p:sp>
    </p:spTree>
    <p:extLst>
      <p:ext uri="{BB962C8B-B14F-4D97-AF65-F5344CB8AC3E}">
        <p14:creationId xmlns:p14="http://schemas.microsoft.com/office/powerpoint/2010/main" val="2055339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8D8B34-6CFD-2B42-99C3-B6F8CF1380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C0B4B5-F9D3-694A-A4C5-43A22676A2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97E87D-9E7D-7040-9AEC-E0D4E6FF63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6F0038-24F6-FF4C-8318-F0F3B035D026}" type="datetimeFigureOut">
              <a:rPr lang="en-US" smtClean="0"/>
              <a:t>4/15/19</a:t>
            </a:fld>
            <a:endParaRPr lang="en-US"/>
          </a:p>
        </p:txBody>
      </p:sp>
      <p:sp>
        <p:nvSpPr>
          <p:cNvPr id="5" name="Footer Placeholder 4">
            <a:extLst>
              <a:ext uri="{FF2B5EF4-FFF2-40B4-BE49-F238E27FC236}">
                <a16:creationId xmlns:a16="http://schemas.microsoft.com/office/drawing/2014/main" id="{D4471BDE-5A72-BE4A-B7D3-D884F473C8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B8857F-D15C-9E4C-85B1-A0F86D58BE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7F048-546B-C047-94B8-EC081C226CFD}" type="slidenum">
              <a:rPr lang="en-US" smtClean="0"/>
              <a:t>‹#›</a:t>
            </a:fld>
            <a:endParaRPr lang="en-US"/>
          </a:p>
        </p:txBody>
      </p:sp>
    </p:spTree>
    <p:extLst>
      <p:ext uri="{BB962C8B-B14F-4D97-AF65-F5344CB8AC3E}">
        <p14:creationId xmlns:p14="http://schemas.microsoft.com/office/powerpoint/2010/main" val="2606878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tiff"/><Relationship Id="rId3" Type="http://schemas.openxmlformats.org/officeDocument/2006/relationships/image" Target="../media/image4.tiff"/><Relationship Id="rId7" Type="http://schemas.openxmlformats.org/officeDocument/2006/relationships/image" Target="../media/image8.tiff"/><Relationship Id="rId2" Type="http://schemas.openxmlformats.org/officeDocument/2006/relationships/image" Target="../media/image3.tiff"/><Relationship Id="rId1" Type="http://schemas.openxmlformats.org/officeDocument/2006/relationships/slideLayout" Target="../slideLayouts/slideLayout2.xml"/><Relationship Id="rId6" Type="http://schemas.openxmlformats.org/officeDocument/2006/relationships/image" Target="../media/image7.tiff"/><Relationship Id="rId5" Type="http://schemas.openxmlformats.org/officeDocument/2006/relationships/image" Target="../media/image6.tiff"/><Relationship Id="rId4" Type="http://schemas.openxmlformats.org/officeDocument/2006/relationships/image" Target="../media/image5.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2.xml"/><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13.tiff"/></Relationships>
</file>

<file path=ppt/slides/_rels/slide13.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383B1-FEB2-6D49-ADA2-89BD711AA478}"/>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FC62009B-DD24-A040-B866-A3EBFB909B5F}"/>
              </a:ext>
            </a:extLst>
          </p:cNvPr>
          <p:cNvSpPr>
            <a:spLocks noGrp="1"/>
          </p:cNvSpPr>
          <p:nvPr>
            <p:ph idx="1"/>
          </p:nvPr>
        </p:nvSpPr>
        <p:spPr/>
        <p:txBody>
          <a:bodyPr/>
          <a:lstStyle/>
          <a:p>
            <a:r>
              <a:rPr lang="en-US" dirty="0"/>
              <a:t>“Cruel Optimism” and </a:t>
            </a:r>
            <a:r>
              <a:rPr lang="en-US" i="1" dirty="0"/>
              <a:t>Severance</a:t>
            </a:r>
          </a:p>
          <a:p>
            <a:r>
              <a:rPr lang="en-US" dirty="0"/>
              <a:t>Mass manufacturing in Severance</a:t>
            </a:r>
          </a:p>
          <a:p>
            <a:pPr lvl="1"/>
            <a:r>
              <a:rPr lang="en-US" dirty="0"/>
              <a:t>Shopping in Hong Kong</a:t>
            </a:r>
          </a:p>
          <a:p>
            <a:pPr lvl="1"/>
            <a:r>
              <a:rPr lang="en-US" dirty="0"/>
              <a:t>Bibles</a:t>
            </a:r>
          </a:p>
          <a:p>
            <a:pPr lvl="1"/>
            <a:r>
              <a:rPr lang="en-US" dirty="0"/>
              <a:t>Candace burning images for her parents</a:t>
            </a:r>
          </a:p>
          <a:p>
            <a:r>
              <a:rPr lang="en-US" dirty="0"/>
              <a:t>What is out of reach for Candace re: China?</a:t>
            </a:r>
          </a:p>
          <a:p>
            <a:r>
              <a:rPr lang="en-US" dirty="0"/>
              <a:t>Candace art</a:t>
            </a:r>
          </a:p>
          <a:p>
            <a:r>
              <a:rPr lang="en-US" dirty="0"/>
              <a:t>Stalking </a:t>
            </a:r>
            <a:r>
              <a:rPr lang="en-US"/>
              <a:t>Ashley home</a:t>
            </a:r>
            <a:endParaRPr lang="en-US" dirty="0"/>
          </a:p>
        </p:txBody>
      </p:sp>
    </p:spTree>
    <p:extLst>
      <p:ext uri="{BB962C8B-B14F-4D97-AF65-F5344CB8AC3E}">
        <p14:creationId xmlns:p14="http://schemas.microsoft.com/office/powerpoint/2010/main" val="1042505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C2148-04D0-BC45-98F3-E2F050CCC64A}"/>
              </a:ext>
            </a:extLst>
          </p:cNvPr>
          <p:cNvSpPr>
            <a:spLocks noGrp="1"/>
          </p:cNvSpPr>
          <p:nvPr>
            <p:ph type="title"/>
          </p:nvPr>
        </p:nvSpPr>
        <p:spPr>
          <a:xfrm>
            <a:off x="4965430" y="629268"/>
            <a:ext cx="6586491" cy="1286160"/>
          </a:xfrm>
        </p:spPr>
        <p:txBody>
          <a:bodyPr anchor="b">
            <a:normAutofit/>
          </a:bodyPr>
          <a:lstStyle/>
          <a:p>
            <a:r>
              <a:rPr lang="en-US" dirty="0"/>
              <a:t>Cruel Optimism</a:t>
            </a:r>
          </a:p>
        </p:txBody>
      </p:sp>
      <p:pic>
        <p:nvPicPr>
          <p:cNvPr id="4" name="Picture 3">
            <a:extLst>
              <a:ext uri="{FF2B5EF4-FFF2-40B4-BE49-F238E27FC236}">
                <a16:creationId xmlns:a16="http://schemas.microsoft.com/office/drawing/2014/main" id="{2AC56514-5688-4C46-9A25-8B935C2CF008}"/>
              </a:ext>
            </a:extLst>
          </p:cNvPr>
          <p:cNvPicPr>
            <a:picLocks noChangeAspect="1"/>
          </p:cNvPicPr>
          <p:nvPr/>
        </p:nvPicPr>
        <p:blipFill rotWithShape="1">
          <a:blip r:embed="rId2"/>
          <a:srcRect r="2" b="1990"/>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AAB6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A632B81-5C14-D04E-A3B5-40C1285128B4}"/>
              </a:ext>
            </a:extLst>
          </p:cNvPr>
          <p:cNvSpPr>
            <a:spLocks noGrp="1"/>
          </p:cNvSpPr>
          <p:nvPr>
            <p:ph idx="1"/>
          </p:nvPr>
        </p:nvSpPr>
        <p:spPr>
          <a:xfrm>
            <a:off x="4965431" y="2438400"/>
            <a:ext cx="6586489" cy="3785419"/>
          </a:xfrm>
        </p:spPr>
        <p:txBody>
          <a:bodyPr>
            <a:normAutofit/>
          </a:bodyPr>
          <a:lstStyle/>
          <a:p>
            <a:pPr marL="0" indent="0">
              <a:buNone/>
            </a:pPr>
            <a:r>
              <a:rPr lang="en-US" sz="2000" dirty="0"/>
              <a:t>“The fantasies that are fraying include, particularly, upward mobility, job security, political and social equality, and lively, durable intimacy. The set of dissolving assurances also includes meritocracy, the sense that liberal-capitalist society will reliably provide opportunities for individuals to carve out relations of reciprocity that seem fair and that foster life as a project of adding up to something and constructing cushions for enjoyment” (3).</a:t>
            </a:r>
          </a:p>
          <a:p>
            <a:pPr marL="0" indent="0">
              <a:buNone/>
            </a:pPr>
            <a:endParaRPr lang="en-US" sz="2000" dirty="0"/>
          </a:p>
        </p:txBody>
      </p:sp>
    </p:spTree>
    <p:extLst>
      <p:ext uri="{BB962C8B-B14F-4D97-AF65-F5344CB8AC3E}">
        <p14:creationId xmlns:p14="http://schemas.microsoft.com/office/powerpoint/2010/main" val="3345574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C32D1-E3A3-EC46-B42C-B0E58482E59A}"/>
              </a:ext>
            </a:extLst>
          </p:cNvPr>
          <p:cNvSpPr>
            <a:spLocks noGrp="1"/>
          </p:cNvSpPr>
          <p:nvPr>
            <p:ph type="title"/>
          </p:nvPr>
        </p:nvSpPr>
        <p:spPr>
          <a:xfrm>
            <a:off x="4965430" y="629268"/>
            <a:ext cx="6586491" cy="786577"/>
          </a:xfrm>
        </p:spPr>
        <p:txBody>
          <a:bodyPr anchor="b">
            <a:normAutofit/>
          </a:bodyPr>
          <a:lstStyle/>
          <a:p>
            <a:r>
              <a:rPr lang="en-US" dirty="0"/>
              <a:t>Cruel Optimism</a:t>
            </a:r>
          </a:p>
        </p:txBody>
      </p:sp>
      <p:pic>
        <p:nvPicPr>
          <p:cNvPr id="4" name="Picture 3">
            <a:extLst>
              <a:ext uri="{FF2B5EF4-FFF2-40B4-BE49-F238E27FC236}">
                <a16:creationId xmlns:a16="http://schemas.microsoft.com/office/drawing/2014/main" id="{F44A0A11-8760-2140-921C-F5A53B9C52A1}"/>
              </a:ext>
            </a:extLst>
          </p:cNvPr>
          <p:cNvPicPr>
            <a:picLocks noChangeAspect="1"/>
          </p:cNvPicPr>
          <p:nvPr/>
        </p:nvPicPr>
        <p:blipFill rotWithShape="1">
          <a:blip r:embed="rId2"/>
          <a:srcRect r="2" b="1990"/>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AAB6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BF5B75F-0BE1-2341-952B-EBBDF71981F3}"/>
              </a:ext>
            </a:extLst>
          </p:cNvPr>
          <p:cNvSpPr>
            <a:spLocks noGrp="1"/>
          </p:cNvSpPr>
          <p:nvPr>
            <p:ph idx="1"/>
          </p:nvPr>
        </p:nvSpPr>
        <p:spPr>
          <a:xfrm>
            <a:off x="4965430" y="2305664"/>
            <a:ext cx="6586489" cy="3785419"/>
          </a:xfrm>
        </p:spPr>
        <p:txBody>
          <a:bodyPr>
            <a:noAutofit/>
          </a:bodyPr>
          <a:lstStyle/>
          <a:p>
            <a:pPr marL="0" indent="0">
              <a:buNone/>
            </a:pPr>
            <a:r>
              <a:rPr lang="en-US" sz="1600" dirty="0"/>
              <a:t>In </a:t>
            </a:r>
            <a:r>
              <a:rPr lang="en-US" sz="1600" i="1" dirty="0"/>
              <a:t>Severance</a:t>
            </a:r>
            <a:r>
              <a:rPr lang="en-US" sz="1600" dirty="0"/>
              <a:t>, characters become attached to objects and situations that they hope will carry them through their uncertain worlds, but which turn out to let them down.</a:t>
            </a:r>
          </a:p>
          <a:p>
            <a:pPr marL="0" indent="0">
              <a:buNone/>
            </a:pPr>
            <a:r>
              <a:rPr lang="en-US" sz="1600" dirty="0"/>
              <a:t>The theorist Lauren </a:t>
            </a:r>
            <a:r>
              <a:rPr lang="en-US" sz="1600" dirty="0" err="1"/>
              <a:t>Berlant</a:t>
            </a:r>
            <a:r>
              <a:rPr lang="en-US" sz="1600" dirty="0"/>
              <a:t> calls such attachments “cruel optimism”</a:t>
            </a:r>
          </a:p>
          <a:p>
            <a:pPr marL="457200" lvl="1" indent="0">
              <a:buNone/>
            </a:pPr>
            <a:r>
              <a:rPr lang="en-US" sz="1600" dirty="0"/>
              <a:t>“A relation of cruel optimism exists when something you desire is actually an obstacle to your flourishing. It might involve food, or a kind of love; it might be a fantasy of the good life, or a political project. It might rest on something simpler, too, like a new habit that promises to induce in you an improved way of being. These kinds of optimistic relation are not inherently cruel. They become cruel only when the object that draws your attachment actively impedes the aim that brought you to it initially” (1).</a:t>
            </a:r>
          </a:p>
          <a:p>
            <a:pPr marL="457200" lvl="1" indent="0">
              <a:buNone/>
            </a:pPr>
            <a:endParaRPr lang="en-US" sz="1600" dirty="0"/>
          </a:p>
          <a:p>
            <a:pPr marL="457200" lvl="1" indent="0">
              <a:buNone/>
            </a:pPr>
            <a:r>
              <a:rPr lang="en-US" sz="1600" dirty="0"/>
              <a:t>“Why do people stay attached to conventional good-life fantasies—say, of enduring reciprocity in couples, families, political systems, institutions, markets, and at work—when the evidence of their instability, fragility, and dear cost abounds?” (2).</a:t>
            </a:r>
          </a:p>
          <a:p>
            <a:pPr marL="457200" lvl="1" indent="0">
              <a:buNone/>
            </a:pPr>
            <a:endParaRPr lang="en-US" sz="1600" dirty="0"/>
          </a:p>
          <a:p>
            <a:pPr marL="0" indent="0">
              <a:buNone/>
            </a:pPr>
            <a:endParaRPr lang="en-US" sz="1600" dirty="0"/>
          </a:p>
        </p:txBody>
      </p:sp>
      <p:sp>
        <p:nvSpPr>
          <p:cNvPr id="5" name="TextBox 4">
            <a:extLst>
              <a:ext uri="{FF2B5EF4-FFF2-40B4-BE49-F238E27FC236}">
                <a16:creationId xmlns:a16="http://schemas.microsoft.com/office/drawing/2014/main" id="{C7CD31BA-31A3-0F4C-8708-152DBBDB4DE5}"/>
              </a:ext>
            </a:extLst>
          </p:cNvPr>
          <p:cNvSpPr txBox="1"/>
          <p:nvPr/>
        </p:nvSpPr>
        <p:spPr>
          <a:xfrm>
            <a:off x="442042" y="3440430"/>
            <a:ext cx="3751525" cy="1754326"/>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dirty="0" err="1"/>
              <a:t>Berlant</a:t>
            </a:r>
            <a:r>
              <a:rPr lang="en-US" dirty="0"/>
              <a:t> is talking about something like failed salvage—when people attempt to make something permanent out of a situation with frayed connections but when circumstances don’t allow them to do so.</a:t>
            </a:r>
          </a:p>
        </p:txBody>
      </p:sp>
    </p:spTree>
    <p:extLst>
      <p:ext uri="{BB962C8B-B14F-4D97-AF65-F5344CB8AC3E}">
        <p14:creationId xmlns:p14="http://schemas.microsoft.com/office/powerpoint/2010/main" val="4049065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00D59-4553-204C-8CDD-2B14FB5B7C96}"/>
              </a:ext>
            </a:extLst>
          </p:cNvPr>
          <p:cNvSpPr>
            <a:spLocks noGrp="1"/>
          </p:cNvSpPr>
          <p:nvPr>
            <p:ph type="title"/>
          </p:nvPr>
        </p:nvSpPr>
        <p:spPr/>
        <p:txBody>
          <a:bodyPr/>
          <a:lstStyle/>
          <a:p>
            <a:r>
              <a:rPr lang="en-US" dirty="0"/>
              <a:t>Mass manufacturing</a:t>
            </a:r>
          </a:p>
        </p:txBody>
      </p:sp>
      <p:sp>
        <p:nvSpPr>
          <p:cNvPr id="3" name="Content Placeholder 2">
            <a:extLst>
              <a:ext uri="{FF2B5EF4-FFF2-40B4-BE49-F238E27FC236}">
                <a16:creationId xmlns:a16="http://schemas.microsoft.com/office/drawing/2014/main" id="{35C66069-7BD0-7F41-8A2A-8FA58DA609A5}"/>
              </a:ext>
            </a:extLst>
          </p:cNvPr>
          <p:cNvSpPr>
            <a:spLocks noGrp="1"/>
          </p:cNvSpPr>
          <p:nvPr>
            <p:ph idx="1"/>
          </p:nvPr>
        </p:nvSpPr>
        <p:spPr/>
        <p:txBody>
          <a:bodyPr>
            <a:normAutofit lnSpcReduction="10000"/>
          </a:bodyPr>
          <a:lstStyle/>
          <a:p>
            <a:pPr marL="0" indent="0">
              <a:buNone/>
            </a:pPr>
            <a:r>
              <a:rPr lang="en-US" dirty="0"/>
              <a:t>In particular, </a:t>
            </a:r>
            <a:r>
              <a:rPr lang="en-US" i="1" dirty="0"/>
              <a:t>Severance </a:t>
            </a:r>
            <a:r>
              <a:rPr lang="en-US" dirty="0"/>
              <a:t>sees forms of mass-manufacturing, and the ways that such manufacturing mediates and obscures identity, as crucial problems of the pre-apocalyptic world. </a:t>
            </a:r>
          </a:p>
          <a:p>
            <a:pPr marL="0" indent="0">
              <a:buNone/>
            </a:pPr>
            <a:r>
              <a:rPr lang="en-US" dirty="0"/>
              <a:t>We can think here of: </a:t>
            </a:r>
          </a:p>
          <a:p>
            <a:r>
              <a:rPr lang="en-US" dirty="0"/>
              <a:t>the shopping that Blythe and Candace do in Hong Kong (99-100</a:t>
            </a:r>
          </a:p>
          <a:p>
            <a:r>
              <a:rPr lang="en-US" dirty="0"/>
              <a:t>Ashley trying on mass-produced clothing </a:t>
            </a:r>
          </a:p>
          <a:p>
            <a:r>
              <a:rPr lang="en-US" dirty="0"/>
              <a:t>the way that “Bible” gets emptied out of meaning because of the many ways it is manufactured </a:t>
            </a:r>
          </a:p>
          <a:p>
            <a:r>
              <a:rPr lang="en-US" dirty="0"/>
              <a:t>Candace burning images of mass-produced objects for her parents. </a:t>
            </a:r>
          </a:p>
          <a:p>
            <a:pPr marL="0" indent="0">
              <a:buNone/>
            </a:pPr>
            <a:r>
              <a:rPr lang="en-US" dirty="0"/>
              <a:t>Later, the novel suggests that the fever has sprung from these systems.</a:t>
            </a:r>
          </a:p>
        </p:txBody>
      </p:sp>
    </p:spTree>
    <p:extLst>
      <p:ext uri="{BB962C8B-B14F-4D97-AF65-F5344CB8AC3E}">
        <p14:creationId xmlns:p14="http://schemas.microsoft.com/office/powerpoint/2010/main" val="1227671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5D5BAE-177E-9E41-97A8-ADE1CB41533C}"/>
              </a:ext>
            </a:extLst>
          </p:cNvPr>
          <p:cNvPicPr>
            <a:picLocks noChangeAspect="1"/>
          </p:cNvPicPr>
          <p:nvPr/>
        </p:nvPicPr>
        <p:blipFill rotWithShape="1">
          <a:blip r:embed="rId2"/>
          <a:srcRect l="6667"/>
          <a:stretch/>
        </p:blipFill>
        <p:spPr>
          <a:xfrm>
            <a:off x="-1" y="10"/>
            <a:ext cx="12192000" cy="6857990"/>
          </a:xfrm>
          <a:prstGeom prst="rect">
            <a:avLst/>
          </a:prstGeom>
        </p:spPr>
      </p:pic>
      <p:sp>
        <p:nvSpPr>
          <p:cNvPr id="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A8B04BC0-114E-6A47-B04C-6A19D1800857}"/>
              </a:ext>
            </a:extLst>
          </p:cNvPr>
          <p:cNvSpPr>
            <a:spLocks noGrp="1"/>
          </p:cNvSpPr>
          <p:nvPr>
            <p:ph type="title"/>
          </p:nvPr>
        </p:nvSpPr>
        <p:spPr>
          <a:xfrm>
            <a:off x="709448" y="1913950"/>
            <a:ext cx="4204137" cy="1342754"/>
          </a:xfrm>
        </p:spPr>
        <p:txBody>
          <a:bodyPr>
            <a:normAutofit/>
          </a:bodyPr>
          <a:lstStyle/>
          <a:p>
            <a:pPr algn="ctr"/>
            <a:r>
              <a:rPr lang="en-US" sz="3600"/>
              <a:t>Blythe and Candace shopping</a:t>
            </a:r>
          </a:p>
        </p:txBody>
      </p:sp>
      <p:cxnSp>
        <p:nvCxnSpPr>
          <p:cNvPr id="11" name="Straight Connector 1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7FAE285-CF61-8546-9A2E-458CE50A7E4F}"/>
              </a:ext>
            </a:extLst>
          </p:cNvPr>
          <p:cNvSpPr>
            <a:spLocks noGrp="1"/>
          </p:cNvSpPr>
          <p:nvPr>
            <p:ph idx="1"/>
          </p:nvPr>
        </p:nvSpPr>
        <p:spPr>
          <a:xfrm>
            <a:off x="525516" y="3417573"/>
            <a:ext cx="4593021" cy="2619839"/>
          </a:xfrm>
        </p:spPr>
        <p:txBody>
          <a:bodyPr anchor="ctr">
            <a:normAutofit/>
          </a:bodyPr>
          <a:lstStyle/>
          <a:p>
            <a:pPr marL="0" indent="0">
              <a:buNone/>
            </a:pPr>
            <a:r>
              <a:rPr lang="en-US" sz="1800"/>
              <a:t>“She took me around Causeway Bay … Nowhere else did the boundaries of real and fake seem so porous” 99-100</a:t>
            </a:r>
          </a:p>
          <a:p>
            <a:pPr marL="0" indent="0">
              <a:buNone/>
            </a:pPr>
            <a:endParaRPr lang="en-US" sz="1800"/>
          </a:p>
          <a:p>
            <a:pPr marL="0" indent="0">
              <a:buNone/>
            </a:pPr>
            <a:r>
              <a:rPr lang="en-US" sz="1800"/>
              <a:t>How would you describe Candace’s experience here? What adjectives would you use? </a:t>
            </a:r>
          </a:p>
        </p:txBody>
      </p:sp>
    </p:spTree>
    <p:extLst>
      <p:ext uri="{BB962C8B-B14F-4D97-AF65-F5344CB8AC3E}">
        <p14:creationId xmlns:p14="http://schemas.microsoft.com/office/powerpoint/2010/main" val="1017545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0AA61D3-441F-1D46-8B0F-6254105D0144}"/>
              </a:ext>
            </a:extLst>
          </p:cNvPr>
          <p:cNvSpPr>
            <a:spLocks noGrp="1"/>
          </p:cNvSpPr>
          <p:nvPr>
            <p:ph type="title"/>
          </p:nvPr>
        </p:nvSpPr>
        <p:spPr/>
        <p:txBody>
          <a:bodyPr/>
          <a:lstStyle/>
          <a:p>
            <a:r>
              <a:rPr lang="en-US" dirty="0"/>
              <a:t>Bibles</a:t>
            </a:r>
          </a:p>
        </p:txBody>
      </p:sp>
      <p:sp>
        <p:nvSpPr>
          <p:cNvPr id="13" name="Content Placeholder 12">
            <a:extLst>
              <a:ext uri="{FF2B5EF4-FFF2-40B4-BE49-F238E27FC236}">
                <a16:creationId xmlns:a16="http://schemas.microsoft.com/office/drawing/2014/main" id="{0C31CF6A-37BD-0F41-913E-55A6E0F70C53}"/>
              </a:ext>
            </a:extLst>
          </p:cNvPr>
          <p:cNvSpPr>
            <a:spLocks noGrp="1"/>
          </p:cNvSpPr>
          <p:nvPr>
            <p:ph idx="1"/>
          </p:nvPr>
        </p:nvSpPr>
        <p:spPr>
          <a:xfrm>
            <a:off x="838200" y="1825625"/>
            <a:ext cx="2373790" cy="4351338"/>
          </a:xfrm>
        </p:spPr>
        <p:txBody>
          <a:bodyPr/>
          <a:lstStyle/>
          <a:p>
            <a:pPr marL="0" indent="0">
              <a:buNone/>
            </a:pPr>
            <a:r>
              <a:rPr lang="en-US" dirty="0"/>
              <a:t>66-68, 22-25, 138, 80</a:t>
            </a:r>
          </a:p>
        </p:txBody>
      </p:sp>
      <p:pic>
        <p:nvPicPr>
          <p:cNvPr id="8" name="Picture 7">
            <a:extLst>
              <a:ext uri="{FF2B5EF4-FFF2-40B4-BE49-F238E27FC236}">
                <a16:creationId xmlns:a16="http://schemas.microsoft.com/office/drawing/2014/main" id="{D726D492-1EA4-7246-900F-DE690A87A18B}"/>
              </a:ext>
            </a:extLst>
          </p:cNvPr>
          <p:cNvPicPr>
            <a:picLocks noChangeAspect="1"/>
          </p:cNvPicPr>
          <p:nvPr/>
        </p:nvPicPr>
        <p:blipFill>
          <a:blip r:embed="rId2"/>
          <a:stretch>
            <a:fillRect/>
          </a:stretch>
        </p:blipFill>
        <p:spPr>
          <a:xfrm>
            <a:off x="7659600" y="1941511"/>
            <a:ext cx="3657600" cy="3657600"/>
          </a:xfrm>
          <a:prstGeom prst="rect">
            <a:avLst/>
          </a:prstGeom>
        </p:spPr>
      </p:pic>
      <p:pic>
        <p:nvPicPr>
          <p:cNvPr id="10" name="Picture 9">
            <a:extLst>
              <a:ext uri="{FF2B5EF4-FFF2-40B4-BE49-F238E27FC236}">
                <a16:creationId xmlns:a16="http://schemas.microsoft.com/office/drawing/2014/main" id="{B78CD4FF-6459-AB4A-B6C6-A5CAFB34F6CD}"/>
              </a:ext>
            </a:extLst>
          </p:cNvPr>
          <p:cNvPicPr>
            <a:picLocks noChangeAspect="1"/>
          </p:cNvPicPr>
          <p:nvPr/>
        </p:nvPicPr>
        <p:blipFill>
          <a:blip r:embed="rId3"/>
          <a:stretch>
            <a:fillRect/>
          </a:stretch>
        </p:blipFill>
        <p:spPr>
          <a:xfrm>
            <a:off x="6013009" y="2604046"/>
            <a:ext cx="3657600" cy="3657600"/>
          </a:xfrm>
          <a:prstGeom prst="rect">
            <a:avLst/>
          </a:prstGeom>
        </p:spPr>
      </p:pic>
      <p:pic>
        <p:nvPicPr>
          <p:cNvPr id="9" name="Picture 8">
            <a:extLst>
              <a:ext uri="{FF2B5EF4-FFF2-40B4-BE49-F238E27FC236}">
                <a16:creationId xmlns:a16="http://schemas.microsoft.com/office/drawing/2014/main" id="{D6F01717-80C8-684D-A717-06F621BA6A4D}"/>
              </a:ext>
            </a:extLst>
          </p:cNvPr>
          <p:cNvPicPr>
            <a:picLocks noChangeAspect="1"/>
          </p:cNvPicPr>
          <p:nvPr/>
        </p:nvPicPr>
        <p:blipFill>
          <a:blip r:embed="rId4"/>
          <a:stretch>
            <a:fillRect/>
          </a:stretch>
        </p:blipFill>
        <p:spPr>
          <a:xfrm>
            <a:off x="3130218" y="3089274"/>
            <a:ext cx="3363986" cy="3657600"/>
          </a:xfrm>
          <a:prstGeom prst="rect">
            <a:avLst/>
          </a:prstGeom>
        </p:spPr>
      </p:pic>
      <p:pic>
        <p:nvPicPr>
          <p:cNvPr id="7" name="Picture 6">
            <a:extLst>
              <a:ext uri="{FF2B5EF4-FFF2-40B4-BE49-F238E27FC236}">
                <a16:creationId xmlns:a16="http://schemas.microsoft.com/office/drawing/2014/main" id="{2FDB868B-E4B3-334E-B6E0-8BFE3FCA4078}"/>
              </a:ext>
            </a:extLst>
          </p:cNvPr>
          <p:cNvPicPr>
            <a:picLocks noChangeAspect="1"/>
          </p:cNvPicPr>
          <p:nvPr/>
        </p:nvPicPr>
        <p:blipFill>
          <a:blip r:embed="rId5"/>
          <a:stretch>
            <a:fillRect/>
          </a:stretch>
        </p:blipFill>
        <p:spPr>
          <a:xfrm>
            <a:off x="3796197" y="2062435"/>
            <a:ext cx="2638750" cy="3657600"/>
          </a:xfrm>
          <a:prstGeom prst="rect">
            <a:avLst/>
          </a:prstGeom>
        </p:spPr>
      </p:pic>
      <p:pic>
        <p:nvPicPr>
          <p:cNvPr id="11" name="Picture 10">
            <a:extLst>
              <a:ext uri="{FF2B5EF4-FFF2-40B4-BE49-F238E27FC236}">
                <a16:creationId xmlns:a16="http://schemas.microsoft.com/office/drawing/2014/main" id="{E2A62CDF-790E-A141-B37A-069B3A676D8A}"/>
              </a:ext>
            </a:extLst>
          </p:cNvPr>
          <p:cNvPicPr>
            <a:picLocks noChangeAspect="1"/>
          </p:cNvPicPr>
          <p:nvPr/>
        </p:nvPicPr>
        <p:blipFill>
          <a:blip r:embed="rId4"/>
          <a:stretch>
            <a:fillRect/>
          </a:stretch>
        </p:blipFill>
        <p:spPr>
          <a:xfrm>
            <a:off x="8243807" y="3200400"/>
            <a:ext cx="3363986" cy="3657600"/>
          </a:xfrm>
          <a:prstGeom prst="rect">
            <a:avLst/>
          </a:prstGeom>
        </p:spPr>
      </p:pic>
      <p:pic>
        <p:nvPicPr>
          <p:cNvPr id="4" name="Picture 3">
            <a:extLst>
              <a:ext uri="{FF2B5EF4-FFF2-40B4-BE49-F238E27FC236}">
                <a16:creationId xmlns:a16="http://schemas.microsoft.com/office/drawing/2014/main" id="{2B318071-0C99-AD49-A2AB-1212B7FCC0ED}"/>
              </a:ext>
            </a:extLst>
          </p:cNvPr>
          <p:cNvPicPr>
            <a:picLocks noChangeAspect="1"/>
          </p:cNvPicPr>
          <p:nvPr/>
        </p:nvPicPr>
        <p:blipFill rotWithShape="1">
          <a:blip r:embed="rId6"/>
          <a:srcRect l="8728" r="5551"/>
          <a:stretch/>
        </p:blipFill>
        <p:spPr>
          <a:xfrm>
            <a:off x="8243807" y="31622"/>
            <a:ext cx="3948193" cy="3657600"/>
          </a:xfrm>
          <a:prstGeom prst="rect">
            <a:avLst/>
          </a:prstGeom>
        </p:spPr>
      </p:pic>
      <p:pic>
        <p:nvPicPr>
          <p:cNvPr id="6" name="Picture 5">
            <a:extLst>
              <a:ext uri="{FF2B5EF4-FFF2-40B4-BE49-F238E27FC236}">
                <a16:creationId xmlns:a16="http://schemas.microsoft.com/office/drawing/2014/main" id="{1255B554-4054-A543-AE02-3C40FAB5B989}"/>
              </a:ext>
            </a:extLst>
          </p:cNvPr>
          <p:cNvPicPr>
            <a:picLocks noChangeAspect="1"/>
          </p:cNvPicPr>
          <p:nvPr/>
        </p:nvPicPr>
        <p:blipFill>
          <a:blip r:embed="rId7"/>
          <a:stretch>
            <a:fillRect/>
          </a:stretch>
        </p:blipFill>
        <p:spPr>
          <a:xfrm>
            <a:off x="7369004" y="1260474"/>
            <a:ext cx="2592198" cy="3657600"/>
          </a:xfrm>
          <a:prstGeom prst="rect">
            <a:avLst/>
          </a:prstGeom>
        </p:spPr>
      </p:pic>
      <p:pic>
        <p:nvPicPr>
          <p:cNvPr id="5" name="Picture 4">
            <a:extLst>
              <a:ext uri="{FF2B5EF4-FFF2-40B4-BE49-F238E27FC236}">
                <a16:creationId xmlns:a16="http://schemas.microsoft.com/office/drawing/2014/main" id="{C5A73E40-D665-0C4F-90B0-2D9F7422E7DD}"/>
              </a:ext>
            </a:extLst>
          </p:cNvPr>
          <p:cNvPicPr>
            <a:picLocks noChangeAspect="1"/>
          </p:cNvPicPr>
          <p:nvPr/>
        </p:nvPicPr>
        <p:blipFill>
          <a:blip r:embed="rId8"/>
          <a:stretch>
            <a:fillRect/>
          </a:stretch>
        </p:blipFill>
        <p:spPr>
          <a:xfrm>
            <a:off x="5722416" y="1520824"/>
            <a:ext cx="2814666" cy="3657600"/>
          </a:xfrm>
          <a:prstGeom prst="rect">
            <a:avLst/>
          </a:prstGeom>
        </p:spPr>
      </p:pic>
      <p:sp>
        <p:nvSpPr>
          <p:cNvPr id="14" name="Rectangle 13">
            <a:extLst>
              <a:ext uri="{FF2B5EF4-FFF2-40B4-BE49-F238E27FC236}">
                <a16:creationId xmlns:a16="http://schemas.microsoft.com/office/drawing/2014/main" id="{04ADCE5C-6E01-8E49-BA58-0D788144094E}"/>
              </a:ext>
            </a:extLst>
          </p:cNvPr>
          <p:cNvSpPr/>
          <p:nvPr/>
        </p:nvSpPr>
        <p:spPr>
          <a:xfrm>
            <a:off x="4379500" y="634623"/>
            <a:ext cx="6386824"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dirty="0"/>
              <a:t>What is ironic about the Bibles as mass-manufactured object?</a:t>
            </a:r>
          </a:p>
        </p:txBody>
      </p:sp>
    </p:spTree>
    <p:extLst>
      <p:ext uri="{BB962C8B-B14F-4D97-AF65-F5344CB8AC3E}">
        <p14:creationId xmlns:p14="http://schemas.microsoft.com/office/powerpoint/2010/main" val="299261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A7FFEA-AC7F-154B-8872-23637D76BC51}"/>
              </a:ext>
            </a:extLst>
          </p:cNvPr>
          <p:cNvSpPr>
            <a:spLocks noGrp="1"/>
          </p:cNvSpPr>
          <p:nvPr>
            <p:ph type="title"/>
          </p:nvPr>
        </p:nvSpPr>
        <p:spPr/>
        <p:txBody>
          <a:bodyPr/>
          <a:lstStyle/>
          <a:p>
            <a:r>
              <a:rPr lang="en-US" dirty="0"/>
              <a:t>Look at the details of the passage where Candace burns objects for her parents</a:t>
            </a:r>
          </a:p>
        </p:txBody>
      </p:sp>
      <p:sp>
        <p:nvSpPr>
          <p:cNvPr id="5" name="Content Placeholder 4">
            <a:extLst>
              <a:ext uri="{FF2B5EF4-FFF2-40B4-BE49-F238E27FC236}">
                <a16:creationId xmlns:a16="http://schemas.microsoft.com/office/drawing/2014/main" id="{47699304-9360-F948-B208-7DE72C93F72C}"/>
              </a:ext>
            </a:extLst>
          </p:cNvPr>
          <p:cNvSpPr>
            <a:spLocks noGrp="1"/>
          </p:cNvSpPr>
          <p:nvPr>
            <p:ph idx="1"/>
          </p:nvPr>
        </p:nvSpPr>
        <p:spPr/>
        <p:txBody>
          <a:bodyPr/>
          <a:lstStyle/>
          <a:p>
            <a:r>
              <a:rPr lang="en-US" dirty="0"/>
              <a:t>What can you tell me about this episode?</a:t>
            </a:r>
          </a:p>
          <a:p>
            <a:r>
              <a:rPr lang="en-US" dirty="0"/>
              <a:t>What kinds of objects does she burn? What seems ironic about the choice of objects?</a:t>
            </a:r>
          </a:p>
          <a:p>
            <a:r>
              <a:rPr lang="en-US" dirty="0"/>
              <a:t>104-105</a:t>
            </a:r>
          </a:p>
          <a:p>
            <a:pPr marL="0" indent="0">
              <a:buNone/>
            </a:pPr>
            <a:endParaRPr lang="en-US" dirty="0"/>
          </a:p>
        </p:txBody>
      </p:sp>
    </p:spTree>
    <p:extLst>
      <p:ext uri="{BB962C8B-B14F-4D97-AF65-F5344CB8AC3E}">
        <p14:creationId xmlns:p14="http://schemas.microsoft.com/office/powerpoint/2010/main" val="3432437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EC5C0-293C-6F46-866E-76C16411BA27}"/>
              </a:ext>
            </a:extLst>
          </p:cNvPr>
          <p:cNvSpPr>
            <a:spLocks noGrp="1"/>
          </p:cNvSpPr>
          <p:nvPr>
            <p:ph type="title"/>
          </p:nvPr>
        </p:nvSpPr>
        <p:spPr>
          <a:xfrm>
            <a:off x="838200" y="365125"/>
            <a:ext cx="10515600" cy="2035175"/>
          </a:xfrm>
        </p:spPr>
        <p:txBody>
          <a:bodyPr>
            <a:normAutofit/>
          </a:bodyPr>
          <a:lstStyle/>
          <a:p>
            <a:r>
              <a:rPr lang="en-US" dirty="0"/>
              <a:t>Finding a space outside cruel optimism</a:t>
            </a:r>
            <a:br>
              <a:rPr lang="en-US" dirty="0"/>
            </a:br>
            <a:br>
              <a:rPr lang="en-US" dirty="0"/>
            </a:br>
            <a:r>
              <a:rPr lang="en-US" dirty="0"/>
              <a:t>Contrast</a:t>
            </a:r>
          </a:p>
        </p:txBody>
      </p:sp>
      <p:sp>
        <p:nvSpPr>
          <p:cNvPr id="3" name="Content Placeholder 2">
            <a:extLst>
              <a:ext uri="{FF2B5EF4-FFF2-40B4-BE49-F238E27FC236}">
                <a16:creationId xmlns:a16="http://schemas.microsoft.com/office/drawing/2014/main" id="{CD3F5877-1BCA-1C45-A42F-D9D594EAB5E0}"/>
              </a:ext>
            </a:extLst>
          </p:cNvPr>
          <p:cNvSpPr>
            <a:spLocks noGrp="1"/>
          </p:cNvSpPr>
          <p:nvPr>
            <p:ph idx="1"/>
          </p:nvPr>
        </p:nvSpPr>
        <p:spPr>
          <a:xfrm>
            <a:off x="838200" y="2503169"/>
            <a:ext cx="10515600" cy="3673793"/>
          </a:xfrm>
        </p:spPr>
        <p:txBody>
          <a:bodyPr/>
          <a:lstStyle/>
          <a:p>
            <a:pPr marL="0" indent="0">
              <a:buNone/>
            </a:pPr>
            <a:r>
              <a:rPr lang="en-US" dirty="0"/>
              <a:t>Evan memories of summer (110).</a:t>
            </a:r>
          </a:p>
          <a:p>
            <a:pPr marL="0" indent="0">
              <a:buNone/>
            </a:pPr>
            <a:endParaRPr lang="en-US" dirty="0"/>
          </a:p>
          <a:p>
            <a:pPr marL="0" indent="0">
              <a:buNone/>
            </a:pPr>
            <a:r>
              <a:rPr lang="en-US" dirty="0"/>
              <a:t>Evan memories of working at internship in New York (111).</a:t>
            </a:r>
          </a:p>
        </p:txBody>
      </p:sp>
    </p:spTree>
    <p:extLst>
      <p:ext uri="{BB962C8B-B14F-4D97-AF65-F5344CB8AC3E}">
        <p14:creationId xmlns:p14="http://schemas.microsoft.com/office/powerpoint/2010/main" val="1926962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D30711-6056-CF46-968D-ED7CA89AB6C4}"/>
              </a:ext>
            </a:extLst>
          </p:cNvPr>
          <p:cNvSpPr>
            <a:spLocks noGrp="1"/>
          </p:cNvSpPr>
          <p:nvPr>
            <p:ph type="title"/>
          </p:nvPr>
        </p:nvSpPr>
        <p:spPr>
          <a:xfrm>
            <a:off x="640079" y="2053641"/>
            <a:ext cx="3669161" cy="2760098"/>
          </a:xfrm>
        </p:spPr>
        <p:txBody>
          <a:bodyPr>
            <a:normAutofit/>
          </a:bodyPr>
          <a:lstStyle/>
          <a:p>
            <a:r>
              <a:rPr lang="en-US" dirty="0">
                <a:solidFill>
                  <a:srgbClr val="FFFFFF"/>
                </a:solidFill>
              </a:rPr>
              <a:t>Finding a space outside cruel optimism</a:t>
            </a:r>
          </a:p>
        </p:txBody>
      </p:sp>
      <p:sp>
        <p:nvSpPr>
          <p:cNvPr id="3" name="Content Placeholder 2">
            <a:extLst>
              <a:ext uri="{FF2B5EF4-FFF2-40B4-BE49-F238E27FC236}">
                <a16:creationId xmlns:a16="http://schemas.microsoft.com/office/drawing/2014/main" id="{4A69A25E-9B22-E147-BC9B-8AC11DFDA168}"/>
              </a:ext>
            </a:extLst>
          </p:cNvPr>
          <p:cNvSpPr>
            <a:spLocks noGrp="1"/>
          </p:cNvSpPr>
          <p:nvPr>
            <p:ph idx="1"/>
          </p:nvPr>
        </p:nvSpPr>
        <p:spPr>
          <a:xfrm>
            <a:off x="6090574" y="801866"/>
            <a:ext cx="5306084" cy="5230634"/>
          </a:xfrm>
        </p:spPr>
        <p:txBody>
          <a:bodyPr anchor="ctr">
            <a:normAutofit/>
          </a:bodyPr>
          <a:lstStyle/>
          <a:p>
            <a:pPr marL="0" indent="0">
              <a:buNone/>
            </a:pPr>
            <a:r>
              <a:rPr lang="en-US" sz="2400">
                <a:solidFill>
                  <a:srgbClr val="000000"/>
                </a:solidFill>
              </a:rPr>
              <a:t>Jonathan and Candace episode 131-137.</a:t>
            </a:r>
          </a:p>
          <a:p>
            <a:pPr marL="0" indent="0">
              <a:buNone/>
            </a:pPr>
            <a:endParaRPr lang="en-US" sz="2400">
              <a:solidFill>
                <a:srgbClr val="000000"/>
              </a:solidFill>
            </a:endParaRPr>
          </a:p>
          <a:p>
            <a:pPr marL="0" indent="0">
              <a:buNone/>
            </a:pPr>
            <a:r>
              <a:rPr lang="en-US" sz="2400">
                <a:solidFill>
                  <a:srgbClr val="000000"/>
                </a:solidFill>
              </a:rPr>
              <a:t>Skim this section. What elements of this episode seem notable? What passages from elsewhere in the book does this episode resemble? What passages from elsewhere in the book contrast with this passage?</a:t>
            </a:r>
          </a:p>
        </p:txBody>
      </p:sp>
    </p:spTree>
    <p:extLst>
      <p:ext uri="{BB962C8B-B14F-4D97-AF65-F5344CB8AC3E}">
        <p14:creationId xmlns:p14="http://schemas.microsoft.com/office/powerpoint/2010/main" val="2314391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9842B7C-551D-6F43-8F65-88A9078DA025}"/>
              </a:ext>
            </a:extLst>
          </p:cNvPr>
          <p:cNvSpPr>
            <a:spLocks noGrp="1"/>
          </p:cNvSpPr>
          <p:nvPr>
            <p:ph type="title"/>
          </p:nvPr>
        </p:nvSpPr>
        <p:spPr>
          <a:xfrm>
            <a:off x="640079" y="2053641"/>
            <a:ext cx="3669161" cy="2760098"/>
          </a:xfrm>
        </p:spPr>
        <p:txBody>
          <a:bodyPr>
            <a:normAutofit/>
          </a:bodyPr>
          <a:lstStyle/>
          <a:p>
            <a:r>
              <a:rPr lang="en-US" sz="2400">
                <a:solidFill>
                  <a:srgbClr val="FFFFFF"/>
                </a:solidFill>
              </a:rPr>
              <a:t>Read this passage, from a longer segment in which Candace tours a facility that manufactures Bibles. Why do you think Ma includes it?</a:t>
            </a:r>
          </a:p>
        </p:txBody>
      </p:sp>
      <p:sp>
        <p:nvSpPr>
          <p:cNvPr id="3" name="Content Placeholder 2">
            <a:extLst>
              <a:ext uri="{FF2B5EF4-FFF2-40B4-BE49-F238E27FC236}">
                <a16:creationId xmlns:a16="http://schemas.microsoft.com/office/drawing/2014/main" id="{9CA3B548-7ACD-6F44-AD72-00D2322922BF}"/>
              </a:ext>
            </a:extLst>
          </p:cNvPr>
          <p:cNvSpPr>
            <a:spLocks noGrp="1"/>
          </p:cNvSpPr>
          <p:nvPr>
            <p:ph idx="1"/>
          </p:nvPr>
        </p:nvSpPr>
        <p:spPr>
          <a:xfrm>
            <a:off x="6090574" y="801866"/>
            <a:ext cx="5306084" cy="5230634"/>
          </a:xfrm>
        </p:spPr>
        <p:txBody>
          <a:bodyPr anchor="ctr">
            <a:normAutofit/>
          </a:bodyPr>
          <a:lstStyle/>
          <a:p>
            <a:pPr marL="0" indent="0">
              <a:buNone/>
            </a:pPr>
            <a:r>
              <a:rPr lang="en-US" sz="2400">
                <a:solidFill>
                  <a:srgbClr val="000000"/>
                </a:solidFill>
              </a:rPr>
              <a:t>“The shipping boxes were the least important part of the book production, I wasn’t sure why were focusing on this so much. But I was mesmerized anyway. It was such a rote, mechanical movement, the punching in of measurements, the pulling of the lever. Cardboard boxes of different sizes and shapes were produced. He did this same thing over and over, on a loop, until suddenly, he stopped in midaction and unleashed what sounded like a protest” (89).</a:t>
            </a:r>
          </a:p>
          <a:p>
            <a:pPr marL="0" indent="0">
              <a:buNone/>
            </a:pPr>
            <a:endParaRPr lang="en-US" sz="2400">
              <a:solidFill>
                <a:srgbClr val="000000"/>
              </a:solidFill>
            </a:endParaRPr>
          </a:p>
        </p:txBody>
      </p:sp>
    </p:spTree>
    <p:extLst>
      <p:ext uri="{BB962C8B-B14F-4D97-AF65-F5344CB8AC3E}">
        <p14:creationId xmlns:p14="http://schemas.microsoft.com/office/powerpoint/2010/main" val="1584764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DE751-FF18-3B4F-AE90-9617590432C8}"/>
              </a:ext>
            </a:extLst>
          </p:cNvPr>
          <p:cNvSpPr>
            <a:spLocks noGrp="1"/>
          </p:cNvSpPr>
          <p:nvPr>
            <p:ph type="title"/>
          </p:nvPr>
        </p:nvSpPr>
        <p:spPr>
          <a:xfrm>
            <a:off x="838200" y="365125"/>
            <a:ext cx="10515600" cy="2201094"/>
          </a:xfrm>
        </p:spPr>
        <p:txBody>
          <a:bodyPr>
            <a:normAutofit fontScale="90000"/>
          </a:bodyPr>
          <a:lstStyle/>
          <a:p>
            <a:r>
              <a:rPr lang="en-US" dirty="0"/>
              <a:t>What parts of China are out-of-reach for Candace: that is, where do we see hints of realities she cannot access?</a:t>
            </a:r>
            <a:br>
              <a:rPr lang="en-US" dirty="0"/>
            </a:br>
            <a:endParaRPr lang="en-US" dirty="0"/>
          </a:p>
        </p:txBody>
      </p:sp>
      <p:sp>
        <p:nvSpPr>
          <p:cNvPr id="3" name="Content Placeholder 2">
            <a:extLst>
              <a:ext uri="{FF2B5EF4-FFF2-40B4-BE49-F238E27FC236}">
                <a16:creationId xmlns:a16="http://schemas.microsoft.com/office/drawing/2014/main" id="{0C2B4842-4665-E742-8910-FD5B1602131C}"/>
              </a:ext>
            </a:extLst>
          </p:cNvPr>
          <p:cNvSpPr>
            <a:spLocks noGrp="1"/>
          </p:cNvSpPr>
          <p:nvPr>
            <p:ph idx="1"/>
          </p:nvPr>
        </p:nvSpPr>
        <p:spPr>
          <a:xfrm>
            <a:off x="838200" y="2728451"/>
            <a:ext cx="10515600" cy="3448511"/>
          </a:xfrm>
        </p:spPr>
        <p:txBody>
          <a:bodyPr/>
          <a:lstStyle/>
          <a:p>
            <a:pPr marL="0" indent="0">
              <a:buNone/>
            </a:pPr>
            <a:r>
              <a:rPr lang="en-US" dirty="0"/>
              <a:t>“My room…I turned back” (79-80)</a:t>
            </a:r>
          </a:p>
          <a:p>
            <a:pPr marL="0" indent="0">
              <a:buNone/>
            </a:pPr>
            <a:r>
              <a:rPr lang="en-US" dirty="0"/>
              <a:t>“There were several nearby buildings…New Year” (85-86)</a:t>
            </a:r>
          </a:p>
          <a:p>
            <a:pPr marL="0" indent="0">
              <a:buNone/>
            </a:pPr>
            <a:r>
              <a:rPr lang="en-US" dirty="0"/>
              <a:t>“The second uncle…. is opened” (94-95)</a:t>
            </a:r>
          </a:p>
          <a:p>
            <a:pPr marL="0" indent="0">
              <a:buNone/>
            </a:pPr>
            <a:r>
              <a:rPr lang="en-US" dirty="0"/>
              <a:t>“The third uncle … come back (95-96)</a:t>
            </a:r>
          </a:p>
          <a:p>
            <a:pPr marL="0" indent="0">
              <a:buNone/>
            </a:pPr>
            <a:r>
              <a:rPr lang="en-US" dirty="0"/>
              <a:t>“We walk… so happy (97-98)</a:t>
            </a:r>
          </a:p>
        </p:txBody>
      </p:sp>
    </p:spTree>
    <p:extLst>
      <p:ext uri="{BB962C8B-B14F-4D97-AF65-F5344CB8AC3E}">
        <p14:creationId xmlns:p14="http://schemas.microsoft.com/office/powerpoint/2010/main" val="1432818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F899D1-F90F-8D43-9BB6-0E865A63BD2F}"/>
              </a:ext>
            </a:extLst>
          </p:cNvPr>
          <p:cNvPicPr>
            <a:picLocks noChangeAspect="1"/>
          </p:cNvPicPr>
          <p:nvPr/>
        </p:nvPicPr>
        <p:blipFill rotWithShape="1">
          <a:blip r:embed="rId2"/>
          <a:srcRect l="23549" r="10820" b="-2"/>
          <a:stretch/>
        </p:blipFill>
        <p:spPr>
          <a:xfrm>
            <a:off x="20" y="10"/>
            <a:ext cx="2970445" cy="3383269"/>
          </a:xfrm>
          <a:prstGeom prst="rect">
            <a:avLst/>
          </a:prstGeom>
        </p:spPr>
      </p:pic>
      <p:pic>
        <p:nvPicPr>
          <p:cNvPr id="9" name="Picture 8">
            <a:extLst>
              <a:ext uri="{FF2B5EF4-FFF2-40B4-BE49-F238E27FC236}">
                <a16:creationId xmlns:a16="http://schemas.microsoft.com/office/drawing/2014/main" id="{1C0F67BE-DB15-8C4D-8B9F-32796D9DBE7C}"/>
              </a:ext>
            </a:extLst>
          </p:cNvPr>
          <p:cNvPicPr>
            <a:picLocks noChangeAspect="1"/>
          </p:cNvPicPr>
          <p:nvPr/>
        </p:nvPicPr>
        <p:blipFill rotWithShape="1">
          <a:blip r:embed="rId3"/>
          <a:srcRect r="5" b="9741"/>
          <a:stretch/>
        </p:blipFill>
        <p:spPr>
          <a:xfrm>
            <a:off x="3072956" y="10"/>
            <a:ext cx="2970465" cy="3383268"/>
          </a:xfrm>
          <a:prstGeom prst="rect">
            <a:avLst/>
          </a:prstGeom>
        </p:spPr>
      </p:pic>
      <p:pic>
        <p:nvPicPr>
          <p:cNvPr id="6" name="Picture 5">
            <a:extLst>
              <a:ext uri="{FF2B5EF4-FFF2-40B4-BE49-F238E27FC236}">
                <a16:creationId xmlns:a16="http://schemas.microsoft.com/office/drawing/2014/main" id="{623F3009-CA01-8743-9501-C364B5C702C8}"/>
              </a:ext>
            </a:extLst>
          </p:cNvPr>
          <p:cNvPicPr>
            <a:picLocks noChangeAspect="1"/>
          </p:cNvPicPr>
          <p:nvPr/>
        </p:nvPicPr>
        <p:blipFill rotWithShape="1">
          <a:blip r:embed="rId4"/>
          <a:srcRect l="9799" r="31567" b="-3"/>
          <a:stretch/>
        </p:blipFill>
        <p:spPr>
          <a:xfrm>
            <a:off x="6145909" y="10"/>
            <a:ext cx="2971800" cy="3383268"/>
          </a:xfrm>
          <a:prstGeom prst="rect">
            <a:avLst/>
          </a:prstGeom>
        </p:spPr>
      </p:pic>
      <p:pic>
        <p:nvPicPr>
          <p:cNvPr id="4" name="Picture 3">
            <a:extLst>
              <a:ext uri="{FF2B5EF4-FFF2-40B4-BE49-F238E27FC236}">
                <a16:creationId xmlns:a16="http://schemas.microsoft.com/office/drawing/2014/main" id="{56B3B3B1-6059-2841-AF5F-5ADAAF534DAB}"/>
              </a:ext>
            </a:extLst>
          </p:cNvPr>
          <p:cNvPicPr>
            <a:picLocks noChangeAspect="1"/>
          </p:cNvPicPr>
          <p:nvPr/>
        </p:nvPicPr>
        <p:blipFill rotWithShape="1">
          <a:blip r:embed="rId5"/>
          <a:srcRect l="22154" r="19871" b="-3"/>
          <a:stretch/>
        </p:blipFill>
        <p:spPr>
          <a:xfrm>
            <a:off x="9220200" y="10"/>
            <a:ext cx="2971800" cy="3383268"/>
          </a:xfrm>
          <a:prstGeom prst="rect">
            <a:avLst/>
          </a:prstGeom>
        </p:spPr>
      </p:pic>
      <p:pic>
        <p:nvPicPr>
          <p:cNvPr id="10" name="Picture 9">
            <a:extLst>
              <a:ext uri="{FF2B5EF4-FFF2-40B4-BE49-F238E27FC236}">
                <a16:creationId xmlns:a16="http://schemas.microsoft.com/office/drawing/2014/main" id="{825A053E-0FA8-E844-929D-0CC7338340B6}"/>
              </a:ext>
            </a:extLst>
          </p:cNvPr>
          <p:cNvPicPr>
            <a:picLocks noChangeAspect="1"/>
          </p:cNvPicPr>
          <p:nvPr/>
        </p:nvPicPr>
        <p:blipFill rotWithShape="1">
          <a:blip r:embed="rId6"/>
          <a:srcRect r="-1" b="10442"/>
          <a:stretch/>
        </p:blipFill>
        <p:spPr>
          <a:xfrm>
            <a:off x="-1018" y="3474720"/>
            <a:ext cx="6044438" cy="3383280"/>
          </a:xfrm>
          <a:prstGeom prst="rect">
            <a:avLst/>
          </a:prstGeom>
        </p:spPr>
      </p:pic>
      <p:sp>
        <p:nvSpPr>
          <p:cNvPr id="2" name="Title 1">
            <a:extLst>
              <a:ext uri="{FF2B5EF4-FFF2-40B4-BE49-F238E27FC236}">
                <a16:creationId xmlns:a16="http://schemas.microsoft.com/office/drawing/2014/main" id="{2619D745-5446-1C47-952C-FD8E9C322A07}"/>
              </a:ext>
            </a:extLst>
          </p:cNvPr>
          <p:cNvSpPr>
            <a:spLocks noGrp="1"/>
          </p:cNvSpPr>
          <p:nvPr>
            <p:ph type="title"/>
          </p:nvPr>
        </p:nvSpPr>
        <p:spPr>
          <a:xfrm>
            <a:off x="6491653" y="3799272"/>
            <a:ext cx="5193748" cy="1005050"/>
          </a:xfrm>
        </p:spPr>
        <p:style>
          <a:lnRef idx="3">
            <a:schemeClr val="lt1"/>
          </a:lnRef>
          <a:fillRef idx="1">
            <a:schemeClr val="accent3"/>
          </a:fillRef>
          <a:effectRef idx="1">
            <a:schemeClr val="accent3"/>
          </a:effectRef>
          <a:fontRef idx="minor">
            <a:schemeClr val="lt1"/>
          </a:fontRef>
        </p:style>
        <p:txBody>
          <a:bodyPr>
            <a:noAutofit/>
          </a:bodyPr>
          <a:lstStyle/>
          <a:p>
            <a:r>
              <a:rPr lang="en-US" sz="2000" dirty="0">
                <a:solidFill>
                  <a:srgbClr val="FFFFFF"/>
                </a:solidFill>
              </a:rPr>
              <a:t>A number of artists seem to find inspiration in abandoned, gritty spaces. Candace’s photos seem to aspire to this kind of art.</a:t>
            </a:r>
          </a:p>
        </p:txBody>
      </p:sp>
      <p:sp>
        <p:nvSpPr>
          <p:cNvPr id="3" name="Content Placeholder 2">
            <a:extLst>
              <a:ext uri="{FF2B5EF4-FFF2-40B4-BE49-F238E27FC236}">
                <a16:creationId xmlns:a16="http://schemas.microsoft.com/office/drawing/2014/main" id="{89D2F767-88FF-214F-B831-8175B1364F80}"/>
              </a:ext>
            </a:extLst>
          </p:cNvPr>
          <p:cNvSpPr>
            <a:spLocks noGrp="1"/>
          </p:cNvSpPr>
          <p:nvPr>
            <p:ph idx="1"/>
          </p:nvPr>
        </p:nvSpPr>
        <p:spPr>
          <a:xfrm>
            <a:off x="6479648" y="5249918"/>
            <a:ext cx="5366610" cy="1283618"/>
          </a:xfrm>
        </p:spPr>
        <p:style>
          <a:lnRef idx="3">
            <a:schemeClr val="lt1"/>
          </a:lnRef>
          <a:fillRef idx="1">
            <a:schemeClr val="accent3"/>
          </a:fillRef>
          <a:effectRef idx="1">
            <a:schemeClr val="accent3"/>
          </a:effectRef>
          <a:fontRef idx="minor">
            <a:schemeClr val="lt1"/>
          </a:fontRef>
        </p:style>
        <p:txBody>
          <a:bodyPr>
            <a:normAutofit/>
          </a:bodyPr>
          <a:lstStyle/>
          <a:p>
            <a:pPr marL="0" indent="0">
              <a:buNone/>
            </a:pPr>
            <a:r>
              <a:rPr lang="en-US" sz="1800" dirty="0">
                <a:solidFill>
                  <a:srgbClr val="FFFFFF"/>
                </a:solidFill>
              </a:rPr>
              <a:t>Look at 14, 40-41, 135. How would you describe this art in terms of salvage?</a:t>
            </a:r>
          </a:p>
          <a:p>
            <a:endParaRPr lang="en-US" sz="1800" dirty="0">
              <a:solidFill>
                <a:srgbClr val="FFFFFF"/>
              </a:solidFill>
            </a:endParaRPr>
          </a:p>
        </p:txBody>
      </p:sp>
    </p:spTree>
    <p:extLst>
      <p:ext uri="{BB962C8B-B14F-4D97-AF65-F5344CB8AC3E}">
        <p14:creationId xmlns:p14="http://schemas.microsoft.com/office/powerpoint/2010/main" val="345601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7ACDE-F269-8E44-A15E-90B1DEFF2A5D}"/>
              </a:ext>
            </a:extLst>
          </p:cNvPr>
          <p:cNvPicPr>
            <a:picLocks noChangeAspect="1"/>
          </p:cNvPicPr>
          <p:nvPr/>
        </p:nvPicPr>
        <p:blipFill rotWithShape="1">
          <a:blip r:embed="rId2"/>
          <a:srcRect b="25000"/>
          <a:stretch/>
        </p:blipFill>
        <p:spPr>
          <a:xfrm>
            <a:off x="20" y="10"/>
            <a:ext cx="12191980" cy="6857990"/>
          </a:xfrm>
          <a:prstGeom prst="rect">
            <a:avLst/>
          </a:prstGeom>
        </p:spPr>
      </p:pic>
      <p:sp>
        <p:nvSpPr>
          <p:cNvPr id="15"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EE18DF9C-34E1-EE47-9852-99134C423747}"/>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a:t>Details of stalk with Ashley</a:t>
            </a:r>
          </a:p>
        </p:txBody>
      </p:sp>
      <p:sp>
        <p:nvSpPr>
          <p:cNvPr id="3" name="Content Placeholder 2">
            <a:extLst>
              <a:ext uri="{FF2B5EF4-FFF2-40B4-BE49-F238E27FC236}">
                <a16:creationId xmlns:a16="http://schemas.microsoft.com/office/drawing/2014/main" id="{6479B89A-A93B-2246-91BA-07BE7B822F09}"/>
              </a:ext>
            </a:extLst>
          </p:cNvPr>
          <p:cNvSpPr>
            <a:spLocks noGrp="1"/>
          </p:cNvSpPr>
          <p:nvPr>
            <p:ph idx="1"/>
          </p:nvPr>
        </p:nvSpPr>
        <p:spPr>
          <a:xfrm>
            <a:off x="7782910" y="5242675"/>
            <a:ext cx="4330262" cy="683284"/>
          </a:xfrm>
        </p:spPr>
        <p:txBody>
          <a:bodyPr vert="horz" lIns="91440" tIns="45720" rIns="91440" bIns="45720" rtlCol="0">
            <a:normAutofit/>
          </a:bodyPr>
          <a:lstStyle/>
          <a:p>
            <a:pPr marL="0" indent="0" algn="ctr">
              <a:buNone/>
            </a:pPr>
            <a:r>
              <a:rPr lang="en-US" sz="2000"/>
              <a:t>What elements seem important in this episode? 120-top 123; 125-126</a:t>
            </a:r>
          </a:p>
        </p:txBody>
      </p:sp>
      <p:cxnSp>
        <p:nvCxnSpPr>
          <p:cNvPr id="17" name="Straight Connector 16">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91954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939</TotalTime>
  <Words>872</Words>
  <Application>Microsoft Macintosh PowerPoint</Application>
  <PresentationFormat>Widescreen</PresentationFormat>
  <Paragraphs>57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Today</vt:lpstr>
      <vt:lpstr>Cruel Optimism</vt:lpstr>
      <vt:lpstr>Cruel Optimism</vt:lpstr>
      <vt:lpstr>Mass manufacturing</vt:lpstr>
      <vt:lpstr>Blythe and Candace shopping</vt:lpstr>
      <vt:lpstr>Bibles</vt:lpstr>
      <vt:lpstr>Look at the details of the passage where Candace burns objects for her parents</vt:lpstr>
      <vt:lpstr>Finding a space outside cruel optimism  Contrast</vt:lpstr>
      <vt:lpstr>Finding a space outside cruel optimism</vt:lpstr>
      <vt:lpstr>Read this passage, from a longer segment in which Candace tours a facility that manufactures Bibles. Why do you think Ma includes it?</vt:lpstr>
      <vt:lpstr>What parts of China are out-of-reach for Candace: that is, where do we see hints of realities she cannot access? </vt:lpstr>
      <vt:lpstr>A number of artists seem to find inspiration in abandoned, gritty spaces. Candace’s photos seem to aspire to this kind of art.</vt:lpstr>
      <vt:lpstr>Details of stalk with Ashley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a space outside cruel optimism</dc:title>
  <dc:creator>Strombeck, Andrew</dc:creator>
  <cp:lastModifiedBy>Strombeck, Andrew</cp:lastModifiedBy>
  <cp:revision>3</cp:revision>
  <dcterms:created xsi:type="dcterms:W3CDTF">2019-04-15T20:22:19Z</dcterms:created>
  <dcterms:modified xsi:type="dcterms:W3CDTF">2019-04-16T12:01:38Z</dcterms:modified>
</cp:coreProperties>
</file>