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59" r:id="rId3"/>
    <p:sldId id="260" r:id="rId4"/>
    <p:sldId id="256" r:id="rId5"/>
    <p:sldId id="257" r:id="rId6"/>
    <p:sldId id="258"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717"/>
  </p:normalViewPr>
  <p:slideViewPr>
    <p:cSldViewPr snapToGrid="0" snapToObjects="1">
      <p:cViewPr>
        <p:scale>
          <a:sx n="65" d="100"/>
          <a:sy n="65" d="100"/>
        </p:scale>
        <p:origin x="2048"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C876-A898-4043-A1FC-868249FF7E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6C9095-3C56-814A-B34C-57B57DB98F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836046-CA0F-444C-90EE-8E0C252F3EDB}"/>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0BC3E3ED-EFFC-2546-8299-2F3103DD6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EFA12-4881-A149-B030-FB3D7F22359D}"/>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3856253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24C1-7F31-7A46-A6CC-A75498866F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1B4BB4-F351-F542-AE27-BF429BAB67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529E1-9A64-1446-BBBE-A49B1B883F9B}"/>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669F76B2-4832-7944-A89A-BBDFC0878A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FEE2B-65A5-054D-882E-1357CD1AF808}"/>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129829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7AB6-F202-A448-976C-0010A12D36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58D8BF-3CAB-C54B-906B-0BCA01897A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2894F2-7E30-A041-83F9-888C38105D4F}"/>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CC0D9B4B-B2C2-A042-BE9B-56C6E81F8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EFE4DF-2400-1B43-96BE-49B45881BFE6}"/>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48680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D983-5F84-4644-A637-F49DF7874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64C8FE-785A-3342-912F-97D26AEDCE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F6EE96-F1D2-B84B-952F-70ABDE9AC9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8A0551-58D9-A44F-AB7E-2EEE461680C6}"/>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6" name="Footer Placeholder 5">
            <a:extLst>
              <a:ext uri="{FF2B5EF4-FFF2-40B4-BE49-F238E27FC236}">
                <a16:creationId xmlns:a16="http://schemas.microsoft.com/office/drawing/2014/main" id="{E100372A-3273-F146-990E-3739EFE11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830E0-590C-E148-AAD0-A2D2FCFECEC6}"/>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2017077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462E1-55BD-CA42-A456-74B0D19AB5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BEE174-D4FC-5440-BB98-D7C82DAEE1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EC4DE2-747D-2445-A1C1-3138A62277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FAB4FC-142C-7644-BA8B-0185D628A2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69627F-5AD4-114E-BFF0-481E371881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962F52-7B65-3643-8C40-C09237BA2EBF}"/>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8" name="Footer Placeholder 7">
            <a:extLst>
              <a:ext uri="{FF2B5EF4-FFF2-40B4-BE49-F238E27FC236}">
                <a16:creationId xmlns:a16="http://schemas.microsoft.com/office/drawing/2014/main" id="{8F76647A-B29C-8048-ACE1-EF5162D122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FED7B8-2606-EA4C-AFDC-7718815BE6E6}"/>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576661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DD778-C969-3249-82DC-9EEB43060F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204402-2217-FE45-8A27-30B1CBB45B91}"/>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4" name="Footer Placeholder 3">
            <a:extLst>
              <a:ext uri="{FF2B5EF4-FFF2-40B4-BE49-F238E27FC236}">
                <a16:creationId xmlns:a16="http://schemas.microsoft.com/office/drawing/2014/main" id="{4DFD940D-DBB1-6247-9F61-C7EF918F84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C4C1A7-FE63-B341-861B-128936260551}"/>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3462393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CC04BC-B727-024F-B14B-9D6721F7C56A}"/>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3" name="Footer Placeholder 2">
            <a:extLst>
              <a:ext uri="{FF2B5EF4-FFF2-40B4-BE49-F238E27FC236}">
                <a16:creationId xmlns:a16="http://schemas.microsoft.com/office/drawing/2014/main" id="{CC241C32-68F0-A446-AF4D-33C7C7337A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7B256A-9E45-1F4C-A9F8-5A6E1FCF7853}"/>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391357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BBB5-BF4F-AF45-8BA0-7A24E2EBA9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CDA4E2-FBCA-AE4F-8E4A-6B8E260918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F9002E-3B2D-0A4A-AB66-BDDF56CFD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DC1342-C53B-D747-8CAB-AB1C72BB00DF}"/>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6" name="Footer Placeholder 5">
            <a:extLst>
              <a:ext uri="{FF2B5EF4-FFF2-40B4-BE49-F238E27FC236}">
                <a16:creationId xmlns:a16="http://schemas.microsoft.com/office/drawing/2014/main" id="{60D4E3BD-62A7-7745-A839-D226DAE4E4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1D7829-5CF2-2A4A-890F-F61862EF4F55}"/>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3114694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5869-8785-0D44-BB29-179F7F7333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23FD68-F314-8B42-A99C-44B5C76187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412704-359F-E44D-B36F-4864FEC764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81B6D-1F61-C542-8920-88EE958A5F16}"/>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6" name="Footer Placeholder 5">
            <a:extLst>
              <a:ext uri="{FF2B5EF4-FFF2-40B4-BE49-F238E27FC236}">
                <a16:creationId xmlns:a16="http://schemas.microsoft.com/office/drawing/2014/main" id="{206B1841-EB1B-9C4F-A565-0AF8E220AA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B0DD9E-85CC-D043-ACFD-A0C40F3A5259}"/>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226061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EBD7-ED07-5145-9449-DD91504C9D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18E9C1-0F80-9D4B-BB6D-59A44E3385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396AA-F5BD-0746-8998-4472ECBDEA3E}"/>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D3CC6B57-0802-8E48-9CDA-E4E0493DB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6DDBCF-128B-5147-B603-52EAA3B13FA6}"/>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206124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204A6A-5861-0E40-87BD-C256B8A82C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1C9185-EADD-2B44-A3CC-C64AB9B3F2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B603F9-66BB-DE43-8C36-5E24CB35A36A}"/>
              </a:ext>
            </a:extLst>
          </p:cNvPr>
          <p:cNvSpPr>
            <a:spLocks noGrp="1"/>
          </p:cNvSpPr>
          <p:nvPr>
            <p:ph type="dt" sz="half" idx="10"/>
          </p:nvPr>
        </p:nvSpPr>
        <p:spPr/>
        <p:txBody>
          <a:body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D122B05D-EB77-DC48-8A7D-60530BD33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64E4DE-1E72-644E-928E-AB9A73EE275C}"/>
              </a:ext>
            </a:extLst>
          </p:cNvPr>
          <p:cNvSpPr>
            <a:spLocks noGrp="1"/>
          </p:cNvSpPr>
          <p:nvPr>
            <p:ph type="sldNum" sz="quarter" idx="12"/>
          </p:nvPr>
        </p:nvSpPr>
        <p:spPr/>
        <p:txBody>
          <a:bodyPr/>
          <a:lstStyle/>
          <a:p>
            <a:fld id="{D70F2EA6-A243-874D-9B79-C7719DD76785}" type="slidenum">
              <a:rPr lang="en-US" smtClean="0"/>
              <a:t>‹#›</a:t>
            </a:fld>
            <a:endParaRPr lang="en-US"/>
          </a:p>
        </p:txBody>
      </p:sp>
    </p:spTree>
    <p:extLst>
      <p:ext uri="{BB962C8B-B14F-4D97-AF65-F5344CB8AC3E}">
        <p14:creationId xmlns:p14="http://schemas.microsoft.com/office/powerpoint/2010/main" val="2181048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A29AC7-CF80-6C40-89D4-97062D8A2D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9E98DC-C602-FC40-9476-8A68AC3A1B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07283-3547-304F-84B6-8AAB7A9EA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5B8F4-313E-854E-90BB-08582CC12DC5}" type="datetimeFigureOut">
              <a:rPr lang="en-US" smtClean="0"/>
              <a:t>4/17/19</a:t>
            </a:fld>
            <a:endParaRPr lang="en-US"/>
          </a:p>
        </p:txBody>
      </p:sp>
      <p:sp>
        <p:nvSpPr>
          <p:cNvPr id="5" name="Footer Placeholder 4">
            <a:extLst>
              <a:ext uri="{FF2B5EF4-FFF2-40B4-BE49-F238E27FC236}">
                <a16:creationId xmlns:a16="http://schemas.microsoft.com/office/drawing/2014/main" id="{0A2EE1A7-947C-3849-872B-D7C92686ED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D2EA74-B1C6-5446-B788-6F27377A6A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F2EA6-A243-874D-9B79-C7719DD76785}" type="slidenum">
              <a:rPr lang="en-US" smtClean="0"/>
              <a:t>‹#›</a:t>
            </a:fld>
            <a:endParaRPr lang="en-US"/>
          </a:p>
        </p:txBody>
      </p:sp>
    </p:spTree>
    <p:extLst>
      <p:ext uri="{BB962C8B-B14F-4D97-AF65-F5344CB8AC3E}">
        <p14:creationId xmlns:p14="http://schemas.microsoft.com/office/powerpoint/2010/main" val="1280733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22DC5-E6F7-7A49-A187-E4DD6157D8DC}"/>
              </a:ext>
            </a:extLst>
          </p:cNvPr>
          <p:cNvSpPr>
            <a:spLocks noGrp="1"/>
          </p:cNvSpPr>
          <p:nvPr>
            <p:ph type="title"/>
          </p:nvPr>
        </p:nvSpPr>
        <p:spPr>
          <a:xfrm>
            <a:off x="838200" y="365125"/>
            <a:ext cx="10515600" cy="1325563"/>
          </a:xfrm>
        </p:spPr>
        <p:txBody>
          <a:bodyPr/>
          <a:lstStyle/>
          <a:p>
            <a:r>
              <a:rPr lang="en-US"/>
              <a:t>Today</a:t>
            </a:r>
            <a:endParaRPr lang="en-US" dirty="0"/>
          </a:p>
        </p:txBody>
      </p:sp>
      <p:sp>
        <p:nvSpPr>
          <p:cNvPr id="3" name="Content Placeholder 2">
            <a:extLst>
              <a:ext uri="{FF2B5EF4-FFF2-40B4-BE49-F238E27FC236}">
                <a16:creationId xmlns:a16="http://schemas.microsoft.com/office/drawing/2014/main" id="{9B5BE4FD-A4A4-AD49-A8B4-CCF9EC602053}"/>
              </a:ext>
            </a:extLst>
          </p:cNvPr>
          <p:cNvSpPr>
            <a:spLocks noGrp="1"/>
          </p:cNvSpPr>
          <p:nvPr>
            <p:ph idx="1"/>
          </p:nvPr>
        </p:nvSpPr>
        <p:spPr/>
        <p:txBody>
          <a:bodyPr/>
          <a:lstStyle/>
          <a:p>
            <a:r>
              <a:rPr lang="en-US" dirty="0"/>
              <a:t>Moving toward summary of five novels.</a:t>
            </a:r>
          </a:p>
          <a:p>
            <a:r>
              <a:rPr lang="en-US" dirty="0"/>
              <a:t>Returning to </a:t>
            </a:r>
            <a:r>
              <a:rPr lang="en-US" i="1" dirty="0"/>
              <a:t>Severance </a:t>
            </a:r>
            <a:r>
              <a:rPr lang="en-US" dirty="0"/>
              <a:t>themes w/passages</a:t>
            </a:r>
          </a:p>
          <a:p>
            <a:r>
              <a:rPr lang="en-US" dirty="0"/>
              <a:t>Severance and systems that sustain life: Chens experience Salt Lake City, Candace experience at Spectra.</a:t>
            </a:r>
          </a:p>
          <a:p>
            <a:r>
              <a:rPr lang="en-US" dirty="0"/>
              <a:t>Possibilities and limitations of Jonathan/Candace relationship.</a:t>
            </a:r>
          </a:p>
          <a:p>
            <a:r>
              <a:rPr lang="en-US" dirty="0"/>
              <a:t>Why choose a shopping mall as a site of large-scale salvage?</a:t>
            </a:r>
          </a:p>
          <a:p>
            <a:endParaRPr lang="en-US" dirty="0"/>
          </a:p>
        </p:txBody>
      </p:sp>
    </p:spTree>
    <p:extLst>
      <p:ext uri="{BB962C8B-B14F-4D97-AF65-F5344CB8AC3E}">
        <p14:creationId xmlns:p14="http://schemas.microsoft.com/office/powerpoint/2010/main" val="2664099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8A068C7-7419-BA4F-B860-FC8E10904C03}"/>
              </a:ext>
            </a:extLst>
          </p:cNvPr>
          <p:cNvGraphicFramePr>
            <a:graphicFrameLocks noGrp="1"/>
          </p:cNvGraphicFramePr>
          <p:nvPr>
            <p:extLst>
              <p:ext uri="{D42A27DB-BD31-4B8C-83A1-F6EECF244321}">
                <p14:modId xmlns:p14="http://schemas.microsoft.com/office/powerpoint/2010/main" val="2941242233"/>
              </p:ext>
            </p:extLst>
          </p:nvPr>
        </p:nvGraphicFramePr>
        <p:xfrm>
          <a:off x="340380" y="144341"/>
          <a:ext cx="11591790" cy="5933666"/>
        </p:xfrm>
        <a:graphic>
          <a:graphicData uri="http://schemas.openxmlformats.org/drawingml/2006/table">
            <a:tbl>
              <a:tblPr firstRow="1" firstCol="1" bandRow="1">
                <a:tableStyleId>{5C22544A-7EE6-4342-B048-85BDC9FD1C3A}</a:tableStyleId>
              </a:tblPr>
              <a:tblGrid>
                <a:gridCol w="5795895">
                  <a:extLst>
                    <a:ext uri="{9D8B030D-6E8A-4147-A177-3AD203B41FA5}">
                      <a16:colId xmlns:a16="http://schemas.microsoft.com/office/drawing/2014/main" val="2205586406"/>
                    </a:ext>
                  </a:extLst>
                </a:gridCol>
                <a:gridCol w="5795895">
                  <a:extLst>
                    <a:ext uri="{9D8B030D-6E8A-4147-A177-3AD203B41FA5}">
                      <a16:colId xmlns:a16="http://schemas.microsoft.com/office/drawing/2014/main" val="3996918270"/>
                    </a:ext>
                  </a:extLst>
                </a:gridCol>
              </a:tblGrid>
              <a:tr h="294184">
                <a:tc>
                  <a:txBody>
                    <a:bodyPr/>
                    <a:lstStyle/>
                    <a:p>
                      <a:pPr marL="0" marR="0">
                        <a:spcBef>
                          <a:spcPts val="0"/>
                        </a:spcBef>
                        <a:spcAft>
                          <a:spcPts val="0"/>
                        </a:spcAft>
                      </a:pPr>
                      <a:r>
                        <a:rPr lang="en-US" sz="1800" b="0" i="1" dirty="0">
                          <a:effectLst/>
                          <a:latin typeface="Helvetica" pitchFamily="2" charset="0"/>
                        </a:rPr>
                        <a:t>Salvage the Bones, Parable of the Sower, Borne</a:t>
                      </a:r>
                      <a:endParaRPr lang="en-US" sz="1800" b="0" i="1"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b="0" i="1" dirty="0">
                          <a:effectLst/>
                          <a:latin typeface="Helvetica" pitchFamily="2" charset="0"/>
                        </a:rPr>
                        <a:t>Zone One, Severance</a:t>
                      </a:r>
                      <a:endParaRPr lang="en-US" sz="1800" b="0" i="1"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862307"/>
                  </a:ext>
                </a:extLst>
              </a:tr>
              <a:tr h="2013730">
                <a:tc>
                  <a:txBody>
                    <a:bodyPr/>
                    <a:lstStyle/>
                    <a:p>
                      <a:pPr marL="0" marR="0">
                        <a:spcBef>
                          <a:spcPts val="0"/>
                        </a:spcBef>
                        <a:spcAft>
                          <a:spcPts val="0"/>
                        </a:spcAft>
                      </a:pPr>
                      <a:r>
                        <a:rPr lang="en-US" sz="1800" b="0" dirty="0">
                          <a:effectLst/>
                          <a:latin typeface="Helvetica" pitchFamily="2" charset="0"/>
                        </a:rPr>
                        <a:t>Community emerges at the end; people become linked together as a result of the small acts of salvage that they have done throughout the novel. Throughout the damage wrought by the crash, characters build connections that ultimately sustain them when larger systems fail.</a:t>
                      </a:r>
                    </a:p>
                    <a:p>
                      <a:pPr marL="0" marR="0">
                        <a:spcBef>
                          <a:spcPts val="0"/>
                        </a:spcBef>
                        <a:spcAft>
                          <a:spcPts val="0"/>
                        </a:spcAft>
                      </a:pPr>
                      <a:endParaRPr lang="en-US" sz="1800" b="0"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b="0" dirty="0">
                          <a:effectLst/>
                          <a:latin typeface="Helvetica" pitchFamily="2" charset="0"/>
                        </a:rPr>
                        <a:t>Community inevitably threatens the individual; protagonists are isolated; protagonists fade into their workplaces before the crash; after the crash, they seem incapable of connecting with people. Their relationships fail; they emerge from fragmented family backgrounds. </a:t>
                      </a:r>
                    </a:p>
                    <a:p>
                      <a:pPr marL="0" marR="0">
                        <a:spcBef>
                          <a:spcPts val="0"/>
                        </a:spcBef>
                        <a:spcAft>
                          <a:spcPts val="0"/>
                        </a:spcAft>
                      </a:pPr>
                      <a:endParaRPr lang="en-US" sz="1800" b="0"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76281717"/>
                  </a:ext>
                </a:extLst>
              </a:tr>
              <a:tr h="882552">
                <a:tc>
                  <a:txBody>
                    <a:bodyPr/>
                    <a:lstStyle/>
                    <a:p>
                      <a:pPr marL="0" marR="0">
                        <a:spcBef>
                          <a:spcPts val="0"/>
                        </a:spcBef>
                        <a:spcAft>
                          <a:spcPts val="0"/>
                        </a:spcAft>
                      </a:pPr>
                      <a:r>
                        <a:rPr lang="en-US" sz="1800" b="0">
                          <a:effectLst/>
                          <a:latin typeface="Helvetica" pitchFamily="2" charset="0"/>
                        </a:rPr>
                        <a:t>Indifferent government; weather (both StB and PoS)</a:t>
                      </a:r>
                    </a:p>
                    <a:p>
                      <a:pPr marL="0" marR="0">
                        <a:spcBef>
                          <a:spcPts val="0"/>
                        </a:spcBef>
                        <a:spcAft>
                          <a:spcPts val="0"/>
                        </a:spcAft>
                      </a:pPr>
                      <a:r>
                        <a:rPr lang="en-US" sz="1800" b="0">
                          <a:effectLst/>
                          <a:latin typeface="Helvetica" pitchFamily="2" charset="0"/>
                        </a:rPr>
                        <a:t>Malevolent humans (PoS and Borne)</a:t>
                      </a:r>
                      <a:endParaRPr lang="en-US" sz="1800" b="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b="0" dirty="0">
                          <a:effectLst/>
                          <a:latin typeface="Helvetica" pitchFamily="2" charset="0"/>
                        </a:rPr>
                        <a:t>Plague; indifferent or selfish humans; routine; lack of direction</a:t>
                      </a:r>
                      <a:endParaRPr lang="en-US" sz="1800" b="0"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9302348"/>
                  </a:ext>
                </a:extLst>
              </a:tr>
              <a:tr h="2287787">
                <a:tc>
                  <a:txBody>
                    <a:bodyPr/>
                    <a:lstStyle/>
                    <a:p>
                      <a:pPr marL="0" marR="0">
                        <a:spcBef>
                          <a:spcPts val="0"/>
                        </a:spcBef>
                        <a:spcAft>
                          <a:spcPts val="0"/>
                        </a:spcAft>
                      </a:pPr>
                      <a:r>
                        <a:rPr lang="en-US" sz="1800" b="0" dirty="0">
                          <a:effectLst/>
                          <a:latin typeface="Helvetica" pitchFamily="2" charset="0"/>
                        </a:rPr>
                        <a:t>Small-scale salvage = acts that sustain life, which gradually build into new possibilities for life.</a:t>
                      </a:r>
                      <a:endParaRPr lang="en-US" sz="1800" b="0"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b="0" dirty="0">
                          <a:effectLst/>
                          <a:latin typeface="Helvetica" pitchFamily="2" charset="0"/>
                        </a:rPr>
                        <a:t>The impetus of salvage in these novels is primarily with larger-scale systems: can Buffalo bring back regulations, can Bob bring back religion/shopping mall? </a:t>
                      </a:r>
                    </a:p>
                    <a:p>
                      <a:pPr marL="0" marR="0">
                        <a:spcBef>
                          <a:spcPts val="0"/>
                        </a:spcBef>
                        <a:spcAft>
                          <a:spcPts val="0"/>
                        </a:spcAft>
                      </a:pPr>
                      <a:r>
                        <a:rPr lang="en-US" sz="1800" b="0" dirty="0">
                          <a:effectLst/>
                          <a:latin typeface="Helvetica" pitchFamily="2" charset="0"/>
                        </a:rPr>
                        <a:t>Small-scale salvage = attempts to connect with human, but these become impossible, or are superseded by absence of large-scale systems.</a:t>
                      </a:r>
                    </a:p>
                    <a:p>
                      <a:pPr marL="0" marR="0">
                        <a:spcBef>
                          <a:spcPts val="0"/>
                        </a:spcBef>
                        <a:spcAft>
                          <a:spcPts val="0"/>
                        </a:spcAft>
                      </a:pPr>
                      <a:r>
                        <a:rPr lang="en-US" sz="1800" b="0" dirty="0">
                          <a:effectLst/>
                          <a:latin typeface="Helvetica" pitchFamily="2" charset="0"/>
                        </a:rPr>
                        <a:t> </a:t>
                      </a:r>
                    </a:p>
                    <a:p>
                      <a:pPr marL="0" marR="0">
                        <a:spcBef>
                          <a:spcPts val="0"/>
                        </a:spcBef>
                        <a:spcAft>
                          <a:spcPts val="0"/>
                        </a:spcAft>
                      </a:pPr>
                      <a:r>
                        <a:rPr lang="en-US" sz="1800" b="0" dirty="0">
                          <a:effectLst/>
                          <a:latin typeface="Helvetica" pitchFamily="2" charset="0"/>
                        </a:rPr>
                        <a:t>E.g. stalking = attempts to go home, but attempts to go home do not work because home was never there.</a:t>
                      </a:r>
                    </a:p>
                    <a:p>
                      <a:pPr marL="0" marR="0">
                        <a:spcBef>
                          <a:spcPts val="0"/>
                        </a:spcBef>
                        <a:spcAft>
                          <a:spcPts val="0"/>
                        </a:spcAft>
                      </a:pPr>
                      <a:endParaRPr lang="en-US" sz="1800" b="0" dirty="0">
                        <a:effectLst/>
                        <a:latin typeface="Helvetica" pitchFamily="2" charset="0"/>
                      </a:endParaRPr>
                    </a:p>
                  </a:txBody>
                  <a:tcPr marL="68580" marR="68580" marT="0" marB="0"/>
                </a:tc>
                <a:extLst>
                  <a:ext uri="{0D108BD9-81ED-4DB2-BD59-A6C34878D82A}">
                    <a16:rowId xmlns:a16="http://schemas.microsoft.com/office/drawing/2014/main" val="3698829840"/>
                  </a:ext>
                </a:extLst>
              </a:tr>
            </a:tbl>
          </a:graphicData>
        </a:graphic>
      </p:graphicFrame>
    </p:spTree>
    <p:extLst>
      <p:ext uri="{BB962C8B-B14F-4D97-AF65-F5344CB8AC3E}">
        <p14:creationId xmlns:p14="http://schemas.microsoft.com/office/powerpoint/2010/main" val="43764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8A068C7-7419-BA4F-B860-FC8E10904C03}"/>
              </a:ext>
            </a:extLst>
          </p:cNvPr>
          <p:cNvGraphicFramePr>
            <a:graphicFrameLocks noGrp="1"/>
          </p:cNvGraphicFramePr>
          <p:nvPr>
            <p:extLst>
              <p:ext uri="{D42A27DB-BD31-4B8C-83A1-F6EECF244321}">
                <p14:modId xmlns:p14="http://schemas.microsoft.com/office/powerpoint/2010/main" val="211194294"/>
              </p:ext>
            </p:extLst>
          </p:nvPr>
        </p:nvGraphicFramePr>
        <p:xfrm>
          <a:off x="340380" y="144341"/>
          <a:ext cx="11591790" cy="6753626"/>
        </p:xfrm>
        <a:graphic>
          <a:graphicData uri="http://schemas.openxmlformats.org/drawingml/2006/table">
            <a:tbl>
              <a:tblPr firstRow="1" firstCol="1" bandRow="1">
                <a:tableStyleId>{5C22544A-7EE6-4342-B048-85BDC9FD1C3A}</a:tableStyleId>
              </a:tblPr>
              <a:tblGrid>
                <a:gridCol w="5795895">
                  <a:extLst>
                    <a:ext uri="{9D8B030D-6E8A-4147-A177-3AD203B41FA5}">
                      <a16:colId xmlns:a16="http://schemas.microsoft.com/office/drawing/2014/main" val="2205586406"/>
                    </a:ext>
                  </a:extLst>
                </a:gridCol>
                <a:gridCol w="5795895">
                  <a:extLst>
                    <a:ext uri="{9D8B030D-6E8A-4147-A177-3AD203B41FA5}">
                      <a16:colId xmlns:a16="http://schemas.microsoft.com/office/drawing/2014/main" val="3996918270"/>
                    </a:ext>
                  </a:extLst>
                </a:gridCol>
              </a:tblGrid>
              <a:tr h="294184">
                <a:tc>
                  <a:txBody>
                    <a:bodyPr/>
                    <a:lstStyle/>
                    <a:p>
                      <a:pPr marL="0" marR="0">
                        <a:spcBef>
                          <a:spcPts val="0"/>
                        </a:spcBef>
                        <a:spcAft>
                          <a:spcPts val="0"/>
                        </a:spcAft>
                      </a:pPr>
                      <a:r>
                        <a:rPr lang="en-US" sz="2000" b="0" i="1" dirty="0">
                          <a:effectLst/>
                          <a:latin typeface="Helvetica" pitchFamily="2" charset="0"/>
                        </a:rPr>
                        <a:t>Salvage the Bones, Parable of the Sower, Borne</a:t>
                      </a:r>
                      <a:endParaRPr lang="en-US" sz="2000" b="0" i="1"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b="0" i="1" dirty="0">
                          <a:effectLst/>
                          <a:latin typeface="Helvetica" pitchFamily="2" charset="0"/>
                        </a:rPr>
                        <a:t>Zone One, Severance</a:t>
                      </a:r>
                      <a:endParaRPr lang="en-US" sz="2000" b="0" i="1"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862307"/>
                  </a:ext>
                </a:extLst>
              </a:tr>
              <a:tr h="2941839">
                <a:tc>
                  <a:txBody>
                    <a:bodyPr/>
                    <a:lstStyle/>
                    <a:p>
                      <a:pPr marL="0" marR="0">
                        <a:spcBef>
                          <a:spcPts val="0"/>
                        </a:spcBef>
                        <a:spcAft>
                          <a:spcPts val="0"/>
                        </a:spcAft>
                      </a:pPr>
                      <a:r>
                        <a:rPr lang="en-US" sz="2000" b="0" dirty="0">
                          <a:effectLst/>
                          <a:latin typeface="Helvetica" pitchFamily="2" charset="0"/>
                          <a:ea typeface="Times New Roman" panose="02020603050405020304" pitchFamily="18" charset="0"/>
                          <a:cs typeface="Times New Roman" panose="02020603050405020304" pitchFamily="18" charset="0"/>
                        </a:rPr>
                        <a:t>Past = cannot be recovered; characters sometimes receive sustenance from memories, but only in so far as these help them in the present.</a:t>
                      </a:r>
                    </a:p>
                  </a:txBody>
                  <a:tcPr marL="68580" marR="68580" marT="0" marB="0"/>
                </a:tc>
                <a:tc>
                  <a:txBody>
                    <a:bodyPr/>
                    <a:lstStyle/>
                    <a:p>
                      <a:pPr marL="0" marR="0">
                        <a:spcBef>
                          <a:spcPts val="0"/>
                        </a:spcBef>
                        <a:spcAft>
                          <a:spcPts val="0"/>
                        </a:spcAft>
                      </a:pPr>
                      <a:r>
                        <a:rPr lang="en-US" sz="2000" b="0" dirty="0">
                          <a:effectLst/>
                          <a:latin typeface="Helvetica" pitchFamily="2" charset="0"/>
                          <a:ea typeface="Times New Roman" panose="02020603050405020304" pitchFamily="18" charset="0"/>
                          <a:cs typeface="Times New Roman" panose="02020603050405020304" pitchFamily="18" charset="0"/>
                        </a:rPr>
                        <a:t>Past = overwhelms present; characters cannot stop thinking about what used to be.</a:t>
                      </a:r>
                    </a:p>
                  </a:txBody>
                  <a:tcPr marL="68580" marR="68580" marT="0" marB="0"/>
                </a:tc>
                <a:extLst>
                  <a:ext uri="{0D108BD9-81ED-4DB2-BD59-A6C34878D82A}">
                    <a16:rowId xmlns:a16="http://schemas.microsoft.com/office/drawing/2014/main" val="1776281717"/>
                  </a:ext>
                </a:extLst>
              </a:tr>
              <a:tr h="882552">
                <a:tc>
                  <a:txBody>
                    <a:bodyPr/>
                    <a:lstStyle/>
                    <a:p>
                      <a:pPr marL="0" marR="0">
                        <a:spcBef>
                          <a:spcPts val="0"/>
                        </a:spcBef>
                        <a:spcAft>
                          <a:spcPts val="0"/>
                        </a:spcAft>
                      </a:pPr>
                      <a:r>
                        <a:rPr lang="en-US" sz="2000" b="0" dirty="0">
                          <a:effectLst/>
                          <a:latin typeface="Helvetica" pitchFamily="2" charset="0"/>
                          <a:ea typeface="Times New Roman" panose="02020603050405020304" pitchFamily="18" charset="0"/>
                          <a:cs typeface="Times New Roman" panose="02020603050405020304" pitchFamily="18" charset="0"/>
                        </a:rPr>
                        <a:t>Future = open possibility, break with past  offers new ways of living</a:t>
                      </a:r>
                    </a:p>
                  </a:txBody>
                  <a:tcPr marL="68580" marR="68580" marT="0" marB="0"/>
                </a:tc>
                <a:tc>
                  <a:txBody>
                    <a:bodyPr/>
                    <a:lstStyle/>
                    <a:p>
                      <a:pPr marL="0" marR="0">
                        <a:spcBef>
                          <a:spcPts val="0"/>
                        </a:spcBef>
                        <a:spcAft>
                          <a:spcPts val="0"/>
                        </a:spcAft>
                      </a:pPr>
                      <a:r>
                        <a:rPr lang="en-US" sz="2000" b="0" dirty="0">
                          <a:effectLst/>
                          <a:latin typeface="Helvetica" pitchFamily="2" charset="0"/>
                          <a:ea typeface="Times New Roman" panose="02020603050405020304" pitchFamily="18" charset="0"/>
                          <a:cs typeface="Times New Roman" panose="02020603050405020304" pitchFamily="18" charset="0"/>
                        </a:rPr>
                        <a:t>Future = more of the same; only possibility for moving forward seems to be a kind of self-destruction.</a:t>
                      </a:r>
                    </a:p>
                    <a:p>
                      <a:pPr marL="0" marR="0">
                        <a:spcBef>
                          <a:spcPts val="0"/>
                        </a:spcBef>
                        <a:spcAft>
                          <a:spcPts val="0"/>
                        </a:spcAft>
                      </a:pPr>
                      <a:endParaRPr lang="en-US" sz="2000" b="0" dirty="0">
                        <a:effectLst/>
                        <a:latin typeface="Helvetica"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9302348"/>
                  </a:ext>
                </a:extLst>
              </a:tr>
              <a:tr h="2287787">
                <a:tc>
                  <a:txBody>
                    <a:bodyPr/>
                    <a:lstStyle/>
                    <a:p>
                      <a:pPr marL="0" marR="0">
                        <a:spcBef>
                          <a:spcPts val="0"/>
                        </a:spcBef>
                        <a:spcAft>
                          <a:spcPts val="0"/>
                        </a:spcAft>
                      </a:pPr>
                      <a:r>
                        <a:rPr lang="en-US" sz="2000" b="0" dirty="0">
                          <a:effectLst/>
                          <a:latin typeface="Helvetica" pitchFamily="2" charset="0"/>
                          <a:ea typeface="Times New Roman" panose="02020603050405020304" pitchFamily="18" charset="0"/>
                          <a:cs typeface="Times New Roman" panose="02020603050405020304" pitchFamily="18" charset="0"/>
                        </a:rPr>
                        <a:t>(At least some) relationships deep, sustaining</a:t>
                      </a:r>
                    </a:p>
                  </a:txBody>
                  <a:tcPr marL="68580" marR="68580" marT="0" marB="0"/>
                </a:tc>
                <a:tc>
                  <a:txBody>
                    <a:bodyPr/>
                    <a:lstStyle/>
                    <a:p>
                      <a:pPr marL="0" marR="0">
                        <a:spcBef>
                          <a:spcPts val="0"/>
                        </a:spcBef>
                        <a:spcAft>
                          <a:spcPts val="0"/>
                        </a:spcAft>
                      </a:pPr>
                      <a:r>
                        <a:rPr lang="en-US" sz="2000" b="0" dirty="0">
                          <a:effectLst/>
                          <a:latin typeface="Helvetica" pitchFamily="2" charset="0"/>
                        </a:rPr>
                        <a:t>Relationships are temporary, and ultimately fail. Little faith in possibilities of human connection.</a:t>
                      </a:r>
                    </a:p>
                  </a:txBody>
                  <a:tcPr marL="68580" marR="68580" marT="0" marB="0"/>
                </a:tc>
                <a:extLst>
                  <a:ext uri="{0D108BD9-81ED-4DB2-BD59-A6C34878D82A}">
                    <a16:rowId xmlns:a16="http://schemas.microsoft.com/office/drawing/2014/main" val="3698829840"/>
                  </a:ext>
                </a:extLst>
              </a:tr>
            </a:tbl>
          </a:graphicData>
        </a:graphic>
      </p:graphicFrame>
    </p:spTree>
    <p:extLst>
      <p:ext uri="{BB962C8B-B14F-4D97-AF65-F5344CB8AC3E}">
        <p14:creationId xmlns:p14="http://schemas.microsoft.com/office/powerpoint/2010/main" val="922767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2DB5869B-2320-43F0-B805-E4E01DFEC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2693976"/>
          </a:xfrm>
          <a:prstGeom prst="rect">
            <a:avLst/>
          </a:prstGeom>
          <a:gradFill>
            <a:gsLst>
              <a:gs pos="0">
                <a:srgbClr val="00B0F0">
                  <a:lumMod val="90000"/>
                </a:srgbClr>
              </a:gs>
              <a:gs pos="25000">
                <a:srgbClr val="00B0F0">
                  <a:lumMod val="90000"/>
                </a:srgb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66BDD6E3-7F63-D041-B6F4-AAFD70461C41}"/>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What do these passages have in common?</a:t>
            </a:r>
          </a:p>
        </p:txBody>
      </p:sp>
      <p:sp>
        <p:nvSpPr>
          <p:cNvPr id="5" name="Content Placeholder 4">
            <a:extLst>
              <a:ext uri="{FF2B5EF4-FFF2-40B4-BE49-F238E27FC236}">
                <a16:creationId xmlns:a16="http://schemas.microsoft.com/office/drawing/2014/main" id="{DDC080A1-0BC1-7441-812A-EF4230F2ED2B}"/>
              </a:ext>
            </a:extLst>
          </p:cNvPr>
          <p:cNvSpPr>
            <a:spLocks noGrp="1"/>
          </p:cNvSpPr>
          <p:nvPr>
            <p:ph idx="1"/>
          </p:nvPr>
        </p:nvSpPr>
        <p:spPr>
          <a:xfrm>
            <a:off x="1179226" y="3092970"/>
            <a:ext cx="9833548" cy="2693976"/>
          </a:xfrm>
        </p:spPr>
        <p:txBody>
          <a:bodyPr>
            <a:normAutofit/>
          </a:bodyPr>
          <a:lstStyle/>
          <a:p>
            <a:pPr marL="0" indent="0">
              <a:buNone/>
            </a:pPr>
            <a:r>
              <a:rPr lang="en-US" sz="2000">
                <a:solidFill>
                  <a:srgbClr val="000000"/>
                </a:solidFill>
              </a:rPr>
              <a:t>“Memories beget memories. Shen fever being a disease of remembering, the fevered are trapped indefinitely in their memories. But what is the difference between the fevered and us? Because I remember too, I remember perfectly. My memories replay, unprompted, on repeat. And our days, like theirs, continue in an infinite loop” (160).</a:t>
            </a:r>
          </a:p>
          <a:p>
            <a:pPr marL="0" indent="0">
              <a:buNone/>
            </a:pPr>
            <a:r>
              <a:rPr lang="en-US" sz="2000">
                <a:solidFill>
                  <a:srgbClr val="000000"/>
                </a:solidFill>
              </a:rPr>
              <a:t>"You are not accumulating new knowledge. You are remembering, even though you have not set foot in a mall since you were a teenager. And whether the memories source from some collective memory (enshrined in movies, books, magazines, blogs, shopping catalogs) or from personal memory, try to see as much as you can…” (163).</a:t>
            </a:r>
          </a:p>
        </p:txBody>
      </p:sp>
    </p:spTree>
    <p:extLst>
      <p:ext uri="{BB962C8B-B14F-4D97-AF65-F5344CB8AC3E}">
        <p14:creationId xmlns:p14="http://schemas.microsoft.com/office/powerpoint/2010/main" val="4163430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B7042-4C52-427C-8C92-8FEC051C1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2593788"/>
          </a:xfrm>
          <a:prstGeom prst="rect">
            <a:avLst/>
          </a:prstGeom>
          <a:gradFill>
            <a:gsLst>
              <a:gs pos="0">
                <a:schemeClr val="accent6">
                  <a:lumMod val="90000"/>
                </a:schemeClr>
              </a:gs>
              <a:gs pos="25000">
                <a:schemeClr val="accent6">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74EB315-2686-C941-80FF-A063E798E6F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What do these passages have in common?</a:t>
            </a:r>
          </a:p>
        </p:txBody>
      </p:sp>
      <p:sp>
        <p:nvSpPr>
          <p:cNvPr id="3" name="Content Placeholder 2">
            <a:extLst>
              <a:ext uri="{FF2B5EF4-FFF2-40B4-BE49-F238E27FC236}">
                <a16:creationId xmlns:a16="http://schemas.microsoft.com/office/drawing/2014/main" id="{686E9295-24AB-434A-957E-022644B8BA16}"/>
              </a:ext>
            </a:extLst>
          </p:cNvPr>
          <p:cNvSpPr>
            <a:spLocks noGrp="1"/>
          </p:cNvSpPr>
          <p:nvPr>
            <p:ph idx="1"/>
          </p:nvPr>
        </p:nvSpPr>
        <p:spPr>
          <a:xfrm>
            <a:off x="1179226" y="3092970"/>
            <a:ext cx="9833548" cy="2693976"/>
          </a:xfrm>
        </p:spPr>
        <p:txBody>
          <a:bodyPr>
            <a:normAutofit/>
          </a:bodyPr>
          <a:lstStyle/>
          <a:p>
            <a:pPr marL="0" indent="0">
              <a:buNone/>
            </a:pPr>
            <a:r>
              <a:rPr lang="en-US" sz="1700">
                <a:solidFill>
                  <a:srgbClr val="000000"/>
                </a:solidFill>
              </a:rPr>
              <a:t>Her homesickness eased in department stores, supermarkets, wholesale clubs, superstores, places of unparalleled abundance. The solution was shopping, Zhigang observed. He was not trying to be reductive (177).</a:t>
            </a:r>
          </a:p>
          <a:p>
            <a:pPr marL="0" indent="0">
              <a:buNone/>
            </a:pPr>
            <a:endParaRPr lang="en-US" sz="1700">
              <a:solidFill>
                <a:srgbClr val="000000"/>
              </a:solidFill>
            </a:endParaRPr>
          </a:p>
          <a:p>
            <a:pPr marL="0" indent="0">
              <a:buNone/>
            </a:pPr>
            <a:r>
              <a:rPr lang="en-US" sz="1700">
                <a:solidFill>
                  <a:srgbClr val="000000"/>
                </a:solidFill>
              </a:rPr>
              <a:t>I first encountered Nan Goldin’s photographs when I was a teenager, and hoarded a copy of </a:t>
            </a:r>
            <a:r>
              <a:rPr lang="en-US" sz="1700" i="1">
                <a:solidFill>
                  <a:srgbClr val="000000"/>
                </a:solidFill>
              </a:rPr>
              <a:t>The Ballad of Sexual Dependency </a:t>
            </a:r>
            <a:r>
              <a:rPr lang="en-US" sz="1700">
                <a:solidFill>
                  <a:srgbClr val="000000"/>
                </a:solidFill>
              </a:rPr>
              <a:t>under my mattress. So many of the people depicted seemed freakish or other in some way; they didn’t fit in. But that didn’t matter, the photographs seemed to say. What mattered was, they styled and remade themselves in the way they wanted to be seen. They inhabited themselves fully. They made me want to move to New York. Then I’d really be somewhere, I thought, inhabiting myself” (195).</a:t>
            </a:r>
          </a:p>
          <a:p>
            <a:pPr marL="0" indent="0">
              <a:buNone/>
            </a:pPr>
            <a:endParaRPr lang="en-US" sz="1700">
              <a:solidFill>
                <a:srgbClr val="000000"/>
              </a:solidFill>
            </a:endParaRPr>
          </a:p>
        </p:txBody>
      </p:sp>
    </p:spTree>
    <p:extLst>
      <p:ext uri="{BB962C8B-B14F-4D97-AF65-F5344CB8AC3E}">
        <p14:creationId xmlns:p14="http://schemas.microsoft.com/office/powerpoint/2010/main" val="962247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0572" cy="6858000"/>
          </a:xfrm>
          <a:prstGeom prst="rect">
            <a:avLst/>
          </a:prstGeom>
          <a:gradFill>
            <a:gsLst>
              <a:gs pos="0">
                <a:schemeClr val="accent6">
                  <a:lumMod val="90000"/>
                </a:schemeClr>
              </a:gs>
              <a:gs pos="25000">
                <a:schemeClr val="accent6">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197D426-7BD7-6648-B4C7-809040292475}"/>
              </a:ext>
            </a:extLst>
          </p:cNvPr>
          <p:cNvSpPr>
            <a:spLocks noGrp="1"/>
          </p:cNvSpPr>
          <p:nvPr>
            <p:ph type="title"/>
          </p:nvPr>
        </p:nvSpPr>
        <p:spPr>
          <a:xfrm>
            <a:off x="640079" y="2053641"/>
            <a:ext cx="3669161" cy="2760098"/>
          </a:xfrm>
        </p:spPr>
        <p:txBody>
          <a:bodyPr>
            <a:normAutofit/>
          </a:bodyPr>
          <a:lstStyle/>
          <a:p>
            <a:r>
              <a:rPr lang="en-US" sz="3700">
                <a:solidFill>
                  <a:srgbClr val="FFFFFF"/>
                </a:solidFill>
              </a:rPr>
              <a:t>What do Zhigang and Ruifang find to sustain them after emigrating?</a:t>
            </a:r>
          </a:p>
        </p:txBody>
      </p:sp>
      <p:sp>
        <p:nvSpPr>
          <p:cNvPr id="3" name="Content Placeholder 2">
            <a:extLst>
              <a:ext uri="{FF2B5EF4-FFF2-40B4-BE49-F238E27FC236}">
                <a16:creationId xmlns:a16="http://schemas.microsoft.com/office/drawing/2014/main" id="{8828546D-2B17-6A4E-865A-4B8A09B608E3}"/>
              </a:ext>
            </a:extLst>
          </p:cNvPr>
          <p:cNvSpPr>
            <a:spLocks noGrp="1"/>
          </p:cNvSpPr>
          <p:nvPr>
            <p:ph idx="1"/>
          </p:nvPr>
        </p:nvSpPr>
        <p:spPr>
          <a:xfrm>
            <a:off x="6090574" y="801866"/>
            <a:ext cx="5306084" cy="5230634"/>
          </a:xfrm>
        </p:spPr>
        <p:txBody>
          <a:bodyPr anchor="ctr">
            <a:normAutofit/>
          </a:bodyPr>
          <a:lstStyle/>
          <a:p>
            <a:pPr marL="0" indent="0">
              <a:buNone/>
            </a:pPr>
            <a:r>
              <a:rPr lang="en-US" sz="2200">
                <a:solidFill>
                  <a:srgbClr val="000000"/>
                </a:solidFill>
              </a:rPr>
              <a:t>”When Zhigang Chen […] first night in America” (170-172)</a:t>
            </a:r>
          </a:p>
          <a:p>
            <a:pPr marL="0" indent="0">
              <a:buNone/>
            </a:pPr>
            <a:r>
              <a:rPr lang="en-US" sz="2200">
                <a:solidFill>
                  <a:srgbClr val="000000"/>
                </a:solidFill>
              </a:rPr>
              <a:t>“In the beginning […] frequently she vacuumed” (172-174)</a:t>
            </a:r>
          </a:p>
          <a:p>
            <a:pPr marL="0" indent="0">
              <a:buNone/>
            </a:pPr>
            <a:r>
              <a:rPr lang="en-US" sz="2200">
                <a:solidFill>
                  <a:srgbClr val="000000"/>
                </a:solidFill>
              </a:rPr>
              <a:t>“Accordingly […] baths every day” (176-177)</a:t>
            </a:r>
          </a:p>
          <a:p>
            <a:pPr marL="0" indent="0">
              <a:buNone/>
            </a:pPr>
            <a:r>
              <a:rPr lang="en-US" sz="2200">
                <a:solidFill>
                  <a:srgbClr val="000000"/>
                </a:solidFill>
              </a:rPr>
              <a:t>“That Sunday […] she liked to say” (178-180)</a:t>
            </a:r>
          </a:p>
          <a:p>
            <a:pPr marL="0" indent="0">
              <a:buNone/>
            </a:pPr>
            <a:r>
              <a:rPr lang="en-US" sz="2200">
                <a:solidFill>
                  <a:srgbClr val="000000"/>
                </a:solidFill>
              </a:rPr>
              <a:t>“Sometimes, she just talked […] be of use” (187-190)</a:t>
            </a:r>
          </a:p>
          <a:p>
            <a:pPr marL="0" indent="0">
              <a:buNone/>
            </a:pPr>
            <a:endParaRPr lang="en-US" sz="2200">
              <a:solidFill>
                <a:srgbClr val="000000"/>
              </a:solidFill>
            </a:endParaRPr>
          </a:p>
          <a:p>
            <a:pPr marL="0" indent="0">
              <a:buNone/>
            </a:pPr>
            <a:r>
              <a:rPr lang="en-US" sz="2200">
                <a:solidFill>
                  <a:srgbClr val="000000"/>
                </a:solidFill>
              </a:rPr>
              <a:t>Skim your pages. Find things that keep the couple afloat after emigrating. Pay particular attention to where the two place their trust in some kind of system.</a:t>
            </a:r>
          </a:p>
        </p:txBody>
      </p:sp>
    </p:spTree>
    <p:extLst>
      <p:ext uri="{BB962C8B-B14F-4D97-AF65-F5344CB8AC3E}">
        <p14:creationId xmlns:p14="http://schemas.microsoft.com/office/powerpoint/2010/main" val="248621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1B5994D-A268-BD42-A070-305F22919CDB}"/>
              </a:ext>
            </a:extLst>
          </p:cNvPr>
          <p:cNvSpPr>
            <a:spLocks noGrp="1"/>
          </p:cNvSpPr>
          <p:nvPr>
            <p:ph type="title"/>
          </p:nvPr>
        </p:nvSpPr>
        <p:spPr>
          <a:xfrm>
            <a:off x="640079" y="2053641"/>
            <a:ext cx="3669161" cy="2760098"/>
          </a:xfrm>
        </p:spPr>
        <p:txBody>
          <a:bodyPr>
            <a:normAutofit/>
          </a:bodyPr>
          <a:lstStyle/>
          <a:p>
            <a:r>
              <a:rPr lang="en-US">
                <a:solidFill>
                  <a:srgbClr val="FFFFFF"/>
                </a:solidFill>
              </a:rPr>
              <a:t>Work as a system that sustains life</a:t>
            </a:r>
          </a:p>
        </p:txBody>
      </p:sp>
      <p:sp>
        <p:nvSpPr>
          <p:cNvPr id="3" name="Content Placeholder 2">
            <a:extLst>
              <a:ext uri="{FF2B5EF4-FFF2-40B4-BE49-F238E27FC236}">
                <a16:creationId xmlns:a16="http://schemas.microsoft.com/office/drawing/2014/main" id="{2BED15E3-FDEE-644D-BF3A-93634CEF45DA}"/>
              </a:ext>
            </a:extLst>
          </p:cNvPr>
          <p:cNvSpPr>
            <a:spLocks noGrp="1"/>
          </p:cNvSpPr>
          <p:nvPr>
            <p:ph idx="1"/>
          </p:nvPr>
        </p:nvSpPr>
        <p:spPr>
          <a:xfrm>
            <a:off x="6090574" y="801866"/>
            <a:ext cx="5306084" cy="5230634"/>
          </a:xfrm>
        </p:spPr>
        <p:txBody>
          <a:bodyPr anchor="ctr">
            <a:normAutofit/>
          </a:bodyPr>
          <a:lstStyle/>
          <a:p>
            <a:pPr marL="0" indent="0">
              <a:buNone/>
            </a:pPr>
            <a:r>
              <a:rPr lang="en-US" sz="2200">
                <a:solidFill>
                  <a:srgbClr val="000000"/>
                </a:solidFill>
              </a:rPr>
              <a:t>“I hadn’t slept well […] alone” (191)</a:t>
            </a:r>
          </a:p>
          <a:p>
            <a:pPr marL="0" indent="0">
              <a:buNone/>
            </a:pPr>
            <a:r>
              <a:rPr lang="en-US" sz="2200">
                <a:solidFill>
                  <a:srgbClr val="000000"/>
                </a:solidFill>
              </a:rPr>
              <a:t>“Blythe chimed in […] global economics” (153-155)</a:t>
            </a:r>
          </a:p>
          <a:p>
            <a:pPr marL="0" indent="0">
              <a:buNone/>
            </a:pPr>
            <a:r>
              <a:rPr lang="en-US" sz="2200">
                <a:solidFill>
                  <a:srgbClr val="000000"/>
                </a:solidFill>
              </a:rPr>
              <a:t>“Due to Storm Mathilde […] friends of friends” (208-209)</a:t>
            </a:r>
          </a:p>
          <a:p>
            <a:pPr marL="0" indent="0">
              <a:buNone/>
            </a:pPr>
            <a:r>
              <a:rPr lang="en-US" sz="2200">
                <a:solidFill>
                  <a:srgbClr val="000000"/>
                </a:solidFill>
              </a:rPr>
              <a:t>“There are some details […] October (216-219)</a:t>
            </a:r>
          </a:p>
          <a:p>
            <a:pPr marL="0" indent="0">
              <a:buNone/>
            </a:pPr>
            <a:endParaRPr lang="en-US" sz="2200">
              <a:solidFill>
                <a:srgbClr val="000000"/>
              </a:solidFill>
            </a:endParaRPr>
          </a:p>
          <a:p>
            <a:pPr marL="0" indent="0">
              <a:buNone/>
            </a:pPr>
            <a:endParaRPr lang="en-US" sz="2200">
              <a:solidFill>
                <a:srgbClr val="000000"/>
              </a:solidFill>
            </a:endParaRPr>
          </a:p>
          <a:p>
            <a:pPr marL="0" indent="0">
              <a:buNone/>
            </a:pPr>
            <a:r>
              <a:rPr lang="en-US" sz="2200">
                <a:solidFill>
                  <a:srgbClr val="000000"/>
                </a:solidFill>
              </a:rPr>
              <a:t>Skim your pages, but also think about what we know about Spectra from earlier reading. What is it about Spectra that keeps Candace’s life structured, or that gives it meaning?</a:t>
            </a:r>
          </a:p>
          <a:p>
            <a:pPr marL="0" indent="0">
              <a:buNone/>
            </a:pPr>
            <a:endParaRPr lang="en-US" sz="2200">
              <a:solidFill>
                <a:srgbClr val="000000"/>
              </a:solidFill>
            </a:endParaRPr>
          </a:p>
        </p:txBody>
      </p:sp>
    </p:spTree>
    <p:extLst>
      <p:ext uri="{BB962C8B-B14F-4D97-AF65-F5344CB8AC3E}">
        <p14:creationId xmlns:p14="http://schemas.microsoft.com/office/powerpoint/2010/main" val="1982777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25B96-D672-1C49-8192-F0033E7E8D47}"/>
              </a:ext>
            </a:extLst>
          </p:cNvPr>
          <p:cNvSpPr>
            <a:spLocks noGrp="1"/>
          </p:cNvSpPr>
          <p:nvPr>
            <p:ph type="title"/>
          </p:nvPr>
        </p:nvSpPr>
        <p:spPr>
          <a:xfrm>
            <a:off x="325244" y="387428"/>
            <a:ext cx="3829313" cy="1325563"/>
          </a:xfrm>
        </p:spPr>
        <p:style>
          <a:lnRef idx="1">
            <a:schemeClr val="accent1"/>
          </a:lnRef>
          <a:fillRef idx="3">
            <a:schemeClr val="accent1"/>
          </a:fillRef>
          <a:effectRef idx="2">
            <a:schemeClr val="accent1"/>
          </a:effectRef>
          <a:fontRef idx="minor">
            <a:schemeClr val="lt1"/>
          </a:fontRef>
        </p:style>
        <p:txBody>
          <a:bodyPr>
            <a:noAutofit/>
          </a:bodyPr>
          <a:lstStyle/>
          <a:p>
            <a:r>
              <a:rPr lang="en-US" sz="3200" dirty="0"/>
              <a:t>Jonathan and Candace’s relationship 196-207</a:t>
            </a:r>
          </a:p>
        </p:txBody>
      </p:sp>
      <p:sp>
        <p:nvSpPr>
          <p:cNvPr id="3" name="Content Placeholder 2">
            <a:extLst>
              <a:ext uri="{FF2B5EF4-FFF2-40B4-BE49-F238E27FC236}">
                <a16:creationId xmlns:a16="http://schemas.microsoft.com/office/drawing/2014/main" id="{393704C3-96EC-C246-80C4-EAB543719D32}"/>
              </a:ext>
            </a:extLst>
          </p:cNvPr>
          <p:cNvSpPr>
            <a:spLocks noGrp="1"/>
          </p:cNvSpPr>
          <p:nvPr>
            <p:ph idx="1"/>
          </p:nvPr>
        </p:nvSpPr>
        <p:spPr>
          <a:xfrm>
            <a:off x="325244" y="2018369"/>
            <a:ext cx="3829313" cy="4069383"/>
          </a:xfrm>
        </p:spPr>
        <p:style>
          <a:lnRef idx="1">
            <a:schemeClr val="accent1"/>
          </a:lnRef>
          <a:fillRef idx="3">
            <a:schemeClr val="accent1"/>
          </a:fillRef>
          <a:effectRef idx="2">
            <a:schemeClr val="accent1"/>
          </a:effectRef>
          <a:fontRef idx="minor">
            <a:schemeClr val="lt1"/>
          </a:fontRef>
        </p:style>
        <p:txBody>
          <a:bodyPr>
            <a:normAutofit/>
          </a:bodyPr>
          <a:lstStyle/>
          <a:p>
            <a:pPr marL="514350" indent="-514350">
              <a:buFont typeface="+mj-lt"/>
              <a:buAutoNum type="arabicPeriod"/>
            </a:pPr>
            <a:r>
              <a:rPr lang="en-US" sz="2400" dirty="0"/>
              <a:t>Skim these pages for ideas, but draw on what you know from the entire book.</a:t>
            </a:r>
          </a:p>
          <a:p>
            <a:pPr marL="514350" indent="-514350">
              <a:buFont typeface="+mj-lt"/>
              <a:buAutoNum type="arabicPeriod"/>
            </a:pPr>
            <a:r>
              <a:rPr lang="en-US" sz="2400" dirty="0"/>
              <a:t>In groups:</a:t>
            </a:r>
          </a:p>
          <a:p>
            <a:pPr lvl="1"/>
            <a:r>
              <a:rPr lang="en-US" sz="2000" dirty="0"/>
              <a:t>What possibilities does their relationship have, in terms of human connection, sustaining life, and so on?</a:t>
            </a:r>
          </a:p>
          <a:p>
            <a:pPr lvl="1"/>
            <a:r>
              <a:rPr lang="en-US" sz="2000" dirty="0"/>
              <a:t>Why do you think the relationship fails?</a:t>
            </a:r>
          </a:p>
        </p:txBody>
      </p:sp>
      <p:grpSp>
        <p:nvGrpSpPr>
          <p:cNvPr id="6" name="Group 5">
            <a:extLst>
              <a:ext uri="{FF2B5EF4-FFF2-40B4-BE49-F238E27FC236}">
                <a16:creationId xmlns:a16="http://schemas.microsoft.com/office/drawing/2014/main" id="{38CFAECB-B64C-4F48-AB3C-32FC97B16951}"/>
              </a:ext>
            </a:extLst>
          </p:cNvPr>
          <p:cNvGrpSpPr/>
          <p:nvPr/>
        </p:nvGrpSpPr>
        <p:grpSpPr>
          <a:xfrm>
            <a:off x="4683901" y="396402"/>
            <a:ext cx="7373236" cy="5667633"/>
            <a:chOff x="4683901" y="132845"/>
            <a:chExt cx="7373236" cy="5667633"/>
          </a:xfrm>
        </p:grpSpPr>
        <p:pic>
          <p:nvPicPr>
            <p:cNvPr id="4" name="Picture 3">
              <a:extLst>
                <a:ext uri="{FF2B5EF4-FFF2-40B4-BE49-F238E27FC236}">
                  <a16:creationId xmlns:a16="http://schemas.microsoft.com/office/drawing/2014/main" id="{882AA643-C0B8-7143-AFFF-D96E52FE6386}"/>
                </a:ext>
              </a:extLst>
            </p:cNvPr>
            <p:cNvPicPr>
              <a:picLocks noChangeAspect="1"/>
            </p:cNvPicPr>
            <p:nvPr/>
          </p:nvPicPr>
          <p:blipFill>
            <a:blip r:embed="rId2"/>
            <a:stretch>
              <a:fillRect/>
            </a:stretch>
          </p:blipFill>
          <p:spPr>
            <a:xfrm>
              <a:off x="4683901" y="132845"/>
              <a:ext cx="7373236" cy="4929892"/>
            </a:xfrm>
            <a:prstGeom prst="rect">
              <a:avLst/>
            </a:prstGeom>
          </p:spPr>
        </p:pic>
        <p:sp>
          <p:nvSpPr>
            <p:cNvPr id="5" name="Rectangle 4">
              <a:extLst>
                <a:ext uri="{FF2B5EF4-FFF2-40B4-BE49-F238E27FC236}">
                  <a16:creationId xmlns:a16="http://schemas.microsoft.com/office/drawing/2014/main" id="{19E3031F-0C2D-7F43-A27A-A208198E963F}"/>
                </a:ext>
              </a:extLst>
            </p:cNvPr>
            <p:cNvSpPr/>
            <p:nvPr/>
          </p:nvSpPr>
          <p:spPr>
            <a:xfrm>
              <a:off x="5835177" y="5400368"/>
              <a:ext cx="5598456" cy="400110"/>
            </a:xfrm>
            <a:prstGeom prst="rect">
              <a:avLst/>
            </a:prstGeom>
          </p:spPr>
          <p:txBody>
            <a:bodyPr wrap="none">
              <a:spAutoFit/>
            </a:bodyPr>
            <a:lstStyle/>
            <a:p>
              <a:r>
                <a:rPr lang="en-US" sz="2000" dirty="0"/>
                <a:t>Nan Goldin, </a:t>
              </a:r>
              <a:r>
                <a:rPr lang="en-US" sz="2000" i="1" dirty="0"/>
                <a:t>Greer and Robert on the bed, NYC</a:t>
              </a:r>
              <a:r>
                <a:rPr lang="en-US" sz="2000" dirty="0"/>
                <a:t>, 1982</a:t>
              </a:r>
            </a:p>
          </p:txBody>
        </p:sp>
      </p:grpSp>
    </p:spTree>
    <p:extLst>
      <p:ext uri="{BB962C8B-B14F-4D97-AF65-F5344CB8AC3E}">
        <p14:creationId xmlns:p14="http://schemas.microsoft.com/office/powerpoint/2010/main" val="3214407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5EB6D9-BF07-444C-9FCF-126FE849AEFC}"/>
              </a:ext>
            </a:extLst>
          </p:cNvPr>
          <p:cNvPicPr>
            <a:picLocks noChangeAspect="1"/>
          </p:cNvPicPr>
          <p:nvPr/>
        </p:nvPicPr>
        <p:blipFill rotWithShape="1">
          <a:blip r:embed="rId2"/>
          <a:srcRect l="11111"/>
          <a:stretch/>
        </p:blipFill>
        <p:spPr>
          <a:xfrm>
            <a:off x="-1" y="10"/>
            <a:ext cx="12192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8852FC53-8DAC-474A-A70E-5A29158C72A6}"/>
              </a:ext>
            </a:extLst>
          </p:cNvPr>
          <p:cNvSpPr>
            <a:spLocks noGrp="1"/>
          </p:cNvSpPr>
          <p:nvPr>
            <p:ph type="title"/>
          </p:nvPr>
        </p:nvSpPr>
        <p:spPr>
          <a:xfrm>
            <a:off x="709448" y="1913950"/>
            <a:ext cx="4204137" cy="1342754"/>
          </a:xfrm>
        </p:spPr>
        <p:txBody>
          <a:bodyPr>
            <a:normAutofit/>
          </a:bodyPr>
          <a:lstStyle/>
          <a:p>
            <a:pPr algn="ctr"/>
            <a:r>
              <a:rPr lang="en-US" sz="3600"/>
              <a:t>The Facility</a:t>
            </a:r>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44E4BC4-6EF7-E342-9BAB-C6EF24354E2A}"/>
              </a:ext>
            </a:extLst>
          </p:cNvPr>
          <p:cNvSpPr>
            <a:spLocks noGrp="1"/>
          </p:cNvSpPr>
          <p:nvPr>
            <p:ph idx="1"/>
          </p:nvPr>
        </p:nvSpPr>
        <p:spPr>
          <a:xfrm>
            <a:off x="525516" y="3417573"/>
            <a:ext cx="4593021" cy="2619839"/>
          </a:xfrm>
        </p:spPr>
        <p:txBody>
          <a:bodyPr anchor="ctr">
            <a:normAutofit/>
          </a:bodyPr>
          <a:lstStyle/>
          <a:p>
            <a:pPr marL="0" indent="0">
              <a:buNone/>
            </a:pPr>
            <a:r>
              <a:rPr lang="en-US" sz="1800"/>
              <a:t>In groups: </a:t>
            </a:r>
          </a:p>
          <a:p>
            <a:pPr marL="514350" indent="-514350">
              <a:buAutoNum type="arabicParenR"/>
            </a:pPr>
            <a:r>
              <a:rPr lang="en-US" sz="1800"/>
              <a:t>Given what we know about the novel’s interests, why do you think that Ma chooses to have the group salvage a shopping mall? </a:t>
            </a:r>
          </a:p>
          <a:p>
            <a:pPr marL="514350" indent="-514350">
              <a:buAutoNum type="arabicParenR"/>
            </a:pPr>
            <a:r>
              <a:rPr lang="en-US" sz="1800"/>
              <a:t>Where do you see parallels between Bob’s overall project and Buffalo’s project?</a:t>
            </a:r>
          </a:p>
        </p:txBody>
      </p:sp>
    </p:spTree>
    <p:extLst>
      <p:ext uri="{BB962C8B-B14F-4D97-AF65-F5344CB8AC3E}">
        <p14:creationId xmlns:p14="http://schemas.microsoft.com/office/powerpoint/2010/main" val="3480966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957</Words>
  <Application>Microsoft Macintosh PowerPoint</Application>
  <PresentationFormat>Widescreen</PresentationFormat>
  <Paragraphs>59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Helvetica</vt:lpstr>
      <vt:lpstr>Office Theme</vt:lpstr>
      <vt:lpstr>Today</vt:lpstr>
      <vt:lpstr>PowerPoint Presentation</vt:lpstr>
      <vt:lpstr>PowerPoint Presentation</vt:lpstr>
      <vt:lpstr>What do these passages have in common?</vt:lpstr>
      <vt:lpstr>What do these passages have in common?</vt:lpstr>
      <vt:lpstr>What do Zhigang and Ruifang find to sustain them after emigrating?</vt:lpstr>
      <vt:lpstr>Work as a system that sustains life</vt:lpstr>
      <vt:lpstr>Jonathan and Candace’s relationship 196-207</vt:lpstr>
      <vt:lpstr>The Facility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Strombeck, Andrew</cp:lastModifiedBy>
  <cp:revision>4</cp:revision>
  <dcterms:created xsi:type="dcterms:W3CDTF">2019-04-17T20:12:50Z</dcterms:created>
  <dcterms:modified xsi:type="dcterms:W3CDTF">2019-04-17T20:25:14Z</dcterms:modified>
</cp:coreProperties>
</file>