
<file path=[Content_Types].xml><?xml version="1.0" encoding="utf-8"?>
<Types xmlns="http://schemas.openxmlformats.org/package/2006/content-types">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56" r:id="rId4"/>
    <p:sldId id="263" r:id="rId5"/>
    <p:sldId id="258" r:id="rId6"/>
    <p:sldId id="262" r:id="rId7"/>
    <p:sldId id="261" r:id="rId8"/>
    <p:sldId id="264" r:id="rId9"/>
    <p:sldId id="26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50"/>
    <p:restoredTop sz="94717"/>
  </p:normalViewPr>
  <p:slideViewPr>
    <p:cSldViewPr snapToGrid="0" snapToObjects="1">
      <p:cViewPr varScale="1">
        <p:scale>
          <a:sx n="73" d="100"/>
          <a:sy n="73" d="100"/>
        </p:scale>
        <p:origin x="5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8EA26-5C9A-8C4A-B5E1-B15C7A9512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BA9C93-546C-E04B-AC6C-1340A9CE01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EA5327-348B-EA4E-AFEA-0D540338BF12}"/>
              </a:ext>
            </a:extLst>
          </p:cNvPr>
          <p:cNvSpPr>
            <a:spLocks noGrp="1"/>
          </p:cNvSpPr>
          <p:nvPr>
            <p:ph type="dt" sz="half" idx="10"/>
          </p:nvPr>
        </p:nvSpPr>
        <p:spPr/>
        <p:txBody>
          <a:bodyPr/>
          <a:lstStyle/>
          <a:p>
            <a:fld id="{1119FDF9-9A19-C14D-8896-C1D916F4D27B}" type="datetimeFigureOut">
              <a:rPr lang="en-US" smtClean="0"/>
              <a:t>4/22/2019</a:t>
            </a:fld>
            <a:endParaRPr lang="en-US"/>
          </a:p>
        </p:txBody>
      </p:sp>
      <p:sp>
        <p:nvSpPr>
          <p:cNvPr id="5" name="Footer Placeholder 4">
            <a:extLst>
              <a:ext uri="{FF2B5EF4-FFF2-40B4-BE49-F238E27FC236}">
                <a16:creationId xmlns:a16="http://schemas.microsoft.com/office/drawing/2014/main" id="{CD4A9471-F30D-4749-9AFF-D45AE32D40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6F7208-9C6D-E64F-9D60-2CB8FFF640DA}"/>
              </a:ext>
            </a:extLst>
          </p:cNvPr>
          <p:cNvSpPr>
            <a:spLocks noGrp="1"/>
          </p:cNvSpPr>
          <p:nvPr>
            <p:ph type="sldNum" sz="quarter" idx="12"/>
          </p:nvPr>
        </p:nvSpPr>
        <p:spPr/>
        <p:txBody>
          <a:bodyPr/>
          <a:lstStyle/>
          <a:p>
            <a:fld id="{06D97C2A-DCA2-5D43-9B8A-AB51B52BFDA1}" type="slidenum">
              <a:rPr lang="en-US" smtClean="0"/>
              <a:t>‹#›</a:t>
            </a:fld>
            <a:endParaRPr lang="en-US"/>
          </a:p>
        </p:txBody>
      </p:sp>
    </p:spTree>
    <p:extLst>
      <p:ext uri="{BB962C8B-B14F-4D97-AF65-F5344CB8AC3E}">
        <p14:creationId xmlns:p14="http://schemas.microsoft.com/office/powerpoint/2010/main" val="2454257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1B81F-04C7-0A4E-96EF-0421A7DCF6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320C9C-9F4D-824A-A318-215892B288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DFB59A-CF7B-1645-9A0C-B2E9FBFB9895}"/>
              </a:ext>
            </a:extLst>
          </p:cNvPr>
          <p:cNvSpPr>
            <a:spLocks noGrp="1"/>
          </p:cNvSpPr>
          <p:nvPr>
            <p:ph type="dt" sz="half" idx="10"/>
          </p:nvPr>
        </p:nvSpPr>
        <p:spPr/>
        <p:txBody>
          <a:bodyPr/>
          <a:lstStyle/>
          <a:p>
            <a:fld id="{1119FDF9-9A19-C14D-8896-C1D916F4D27B}" type="datetimeFigureOut">
              <a:rPr lang="en-US" smtClean="0"/>
              <a:t>4/22/2019</a:t>
            </a:fld>
            <a:endParaRPr lang="en-US"/>
          </a:p>
        </p:txBody>
      </p:sp>
      <p:sp>
        <p:nvSpPr>
          <p:cNvPr id="5" name="Footer Placeholder 4">
            <a:extLst>
              <a:ext uri="{FF2B5EF4-FFF2-40B4-BE49-F238E27FC236}">
                <a16:creationId xmlns:a16="http://schemas.microsoft.com/office/drawing/2014/main" id="{E174AFE6-CBE6-CA4D-BF65-0F36C762C1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6A04A2-5334-7E41-AD7A-AF8300F83A54}"/>
              </a:ext>
            </a:extLst>
          </p:cNvPr>
          <p:cNvSpPr>
            <a:spLocks noGrp="1"/>
          </p:cNvSpPr>
          <p:nvPr>
            <p:ph type="sldNum" sz="quarter" idx="12"/>
          </p:nvPr>
        </p:nvSpPr>
        <p:spPr/>
        <p:txBody>
          <a:bodyPr/>
          <a:lstStyle/>
          <a:p>
            <a:fld id="{06D97C2A-DCA2-5D43-9B8A-AB51B52BFDA1}" type="slidenum">
              <a:rPr lang="en-US" smtClean="0"/>
              <a:t>‹#›</a:t>
            </a:fld>
            <a:endParaRPr lang="en-US"/>
          </a:p>
        </p:txBody>
      </p:sp>
    </p:spTree>
    <p:extLst>
      <p:ext uri="{BB962C8B-B14F-4D97-AF65-F5344CB8AC3E}">
        <p14:creationId xmlns:p14="http://schemas.microsoft.com/office/powerpoint/2010/main" val="1253261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15119-03A8-C340-B44A-7DE4E6CBA1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1F598D-FFE0-7D4C-A8A9-34116A5228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9CE553-D261-774C-A47B-574D0E8E06BA}"/>
              </a:ext>
            </a:extLst>
          </p:cNvPr>
          <p:cNvSpPr>
            <a:spLocks noGrp="1"/>
          </p:cNvSpPr>
          <p:nvPr>
            <p:ph type="dt" sz="half" idx="10"/>
          </p:nvPr>
        </p:nvSpPr>
        <p:spPr/>
        <p:txBody>
          <a:bodyPr/>
          <a:lstStyle/>
          <a:p>
            <a:fld id="{1119FDF9-9A19-C14D-8896-C1D916F4D27B}" type="datetimeFigureOut">
              <a:rPr lang="en-US" smtClean="0"/>
              <a:t>4/22/2019</a:t>
            </a:fld>
            <a:endParaRPr lang="en-US"/>
          </a:p>
        </p:txBody>
      </p:sp>
      <p:sp>
        <p:nvSpPr>
          <p:cNvPr id="5" name="Footer Placeholder 4">
            <a:extLst>
              <a:ext uri="{FF2B5EF4-FFF2-40B4-BE49-F238E27FC236}">
                <a16:creationId xmlns:a16="http://schemas.microsoft.com/office/drawing/2014/main" id="{3AE75741-3549-C24A-8C20-77CC3F6EE9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2157CE-1891-5343-B8DA-AC5EE8E57BBB}"/>
              </a:ext>
            </a:extLst>
          </p:cNvPr>
          <p:cNvSpPr>
            <a:spLocks noGrp="1"/>
          </p:cNvSpPr>
          <p:nvPr>
            <p:ph type="sldNum" sz="quarter" idx="12"/>
          </p:nvPr>
        </p:nvSpPr>
        <p:spPr/>
        <p:txBody>
          <a:bodyPr/>
          <a:lstStyle/>
          <a:p>
            <a:fld id="{06D97C2A-DCA2-5D43-9B8A-AB51B52BFDA1}" type="slidenum">
              <a:rPr lang="en-US" smtClean="0"/>
              <a:t>‹#›</a:t>
            </a:fld>
            <a:endParaRPr lang="en-US"/>
          </a:p>
        </p:txBody>
      </p:sp>
    </p:spTree>
    <p:extLst>
      <p:ext uri="{BB962C8B-B14F-4D97-AF65-F5344CB8AC3E}">
        <p14:creationId xmlns:p14="http://schemas.microsoft.com/office/powerpoint/2010/main" val="3682165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9BD41-09E6-1742-93F8-C0C2DF69A9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2B74BA-B806-E144-BD61-AE9459E780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51A7F0-11F0-094E-8266-F835AC6C4A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9A1DB73-F2BF-4E49-A9C5-0061DF2EA1A5}"/>
              </a:ext>
            </a:extLst>
          </p:cNvPr>
          <p:cNvSpPr>
            <a:spLocks noGrp="1"/>
          </p:cNvSpPr>
          <p:nvPr>
            <p:ph type="dt" sz="half" idx="10"/>
          </p:nvPr>
        </p:nvSpPr>
        <p:spPr/>
        <p:txBody>
          <a:bodyPr/>
          <a:lstStyle/>
          <a:p>
            <a:fld id="{1119FDF9-9A19-C14D-8896-C1D916F4D27B}" type="datetimeFigureOut">
              <a:rPr lang="en-US" smtClean="0"/>
              <a:t>4/22/2019</a:t>
            </a:fld>
            <a:endParaRPr lang="en-US"/>
          </a:p>
        </p:txBody>
      </p:sp>
      <p:sp>
        <p:nvSpPr>
          <p:cNvPr id="6" name="Footer Placeholder 5">
            <a:extLst>
              <a:ext uri="{FF2B5EF4-FFF2-40B4-BE49-F238E27FC236}">
                <a16:creationId xmlns:a16="http://schemas.microsoft.com/office/drawing/2014/main" id="{2718BB66-196A-1E4F-81B4-DFC9B86893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1F2ED4-B06A-D244-B80C-2000F44D0905}"/>
              </a:ext>
            </a:extLst>
          </p:cNvPr>
          <p:cNvSpPr>
            <a:spLocks noGrp="1"/>
          </p:cNvSpPr>
          <p:nvPr>
            <p:ph type="sldNum" sz="quarter" idx="12"/>
          </p:nvPr>
        </p:nvSpPr>
        <p:spPr/>
        <p:txBody>
          <a:bodyPr/>
          <a:lstStyle/>
          <a:p>
            <a:fld id="{06D97C2A-DCA2-5D43-9B8A-AB51B52BFDA1}" type="slidenum">
              <a:rPr lang="en-US" smtClean="0"/>
              <a:t>‹#›</a:t>
            </a:fld>
            <a:endParaRPr lang="en-US"/>
          </a:p>
        </p:txBody>
      </p:sp>
    </p:spTree>
    <p:extLst>
      <p:ext uri="{BB962C8B-B14F-4D97-AF65-F5344CB8AC3E}">
        <p14:creationId xmlns:p14="http://schemas.microsoft.com/office/powerpoint/2010/main" val="2272988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A7D57-9967-794B-B1A4-056A9F22CC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886C7E-F2E0-C249-AAA6-6AAB457377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F5FAAC-F3EA-F44F-A157-936EB63366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E38E28-FD34-2D4E-8F33-39298091E8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E2BEA2-C244-8F41-B55C-E230027A2D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0305E5-4D3C-DC4D-ACAF-2F2DF705798F}"/>
              </a:ext>
            </a:extLst>
          </p:cNvPr>
          <p:cNvSpPr>
            <a:spLocks noGrp="1"/>
          </p:cNvSpPr>
          <p:nvPr>
            <p:ph type="dt" sz="half" idx="10"/>
          </p:nvPr>
        </p:nvSpPr>
        <p:spPr/>
        <p:txBody>
          <a:bodyPr/>
          <a:lstStyle/>
          <a:p>
            <a:fld id="{1119FDF9-9A19-C14D-8896-C1D916F4D27B}" type="datetimeFigureOut">
              <a:rPr lang="en-US" smtClean="0"/>
              <a:t>4/22/2019</a:t>
            </a:fld>
            <a:endParaRPr lang="en-US"/>
          </a:p>
        </p:txBody>
      </p:sp>
      <p:sp>
        <p:nvSpPr>
          <p:cNvPr id="8" name="Footer Placeholder 7">
            <a:extLst>
              <a:ext uri="{FF2B5EF4-FFF2-40B4-BE49-F238E27FC236}">
                <a16:creationId xmlns:a16="http://schemas.microsoft.com/office/drawing/2014/main" id="{DD15AB14-268C-1F43-BD47-32328538B3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7222BC-C1B5-3A4D-953E-39FD7CA3BDA9}"/>
              </a:ext>
            </a:extLst>
          </p:cNvPr>
          <p:cNvSpPr>
            <a:spLocks noGrp="1"/>
          </p:cNvSpPr>
          <p:nvPr>
            <p:ph type="sldNum" sz="quarter" idx="12"/>
          </p:nvPr>
        </p:nvSpPr>
        <p:spPr/>
        <p:txBody>
          <a:bodyPr/>
          <a:lstStyle/>
          <a:p>
            <a:fld id="{06D97C2A-DCA2-5D43-9B8A-AB51B52BFDA1}" type="slidenum">
              <a:rPr lang="en-US" smtClean="0"/>
              <a:t>‹#›</a:t>
            </a:fld>
            <a:endParaRPr lang="en-US"/>
          </a:p>
        </p:txBody>
      </p:sp>
    </p:spTree>
    <p:extLst>
      <p:ext uri="{BB962C8B-B14F-4D97-AF65-F5344CB8AC3E}">
        <p14:creationId xmlns:p14="http://schemas.microsoft.com/office/powerpoint/2010/main" val="1940058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53DF8-6525-3D43-9758-9DB67E93EA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D36A8B-ED03-7B4C-B2AA-18BDA0984DB9}"/>
              </a:ext>
            </a:extLst>
          </p:cNvPr>
          <p:cNvSpPr>
            <a:spLocks noGrp="1"/>
          </p:cNvSpPr>
          <p:nvPr>
            <p:ph type="dt" sz="half" idx="10"/>
          </p:nvPr>
        </p:nvSpPr>
        <p:spPr/>
        <p:txBody>
          <a:bodyPr/>
          <a:lstStyle/>
          <a:p>
            <a:fld id="{1119FDF9-9A19-C14D-8896-C1D916F4D27B}" type="datetimeFigureOut">
              <a:rPr lang="en-US" smtClean="0"/>
              <a:t>4/22/2019</a:t>
            </a:fld>
            <a:endParaRPr lang="en-US"/>
          </a:p>
        </p:txBody>
      </p:sp>
      <p:sp>
        <p:nvSpPr>
          <p:cNvPr id="4" name="Footer Placeholder 3">
            <a:extLst>
              <a:ext uri="{FF2B5EF4-FFF2-40B4-BE49-F238E27FC236}">
                <a16:creationId xmlns:a16="http://schemas.microsoft.com/office/drawing/2014/main" id="{7150759A-912D-0C4F-A7EC-D52BC433F71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667C96A-C4C6-E149-9C63-6C46E797FBF9}"/>
              </a:ext>
            </a:extLst>
          </p:cNvPr>
          <p:cNvSpPr>
            <a:spLocks noGrp="1"/>
          </p:cNvSpPr>
          <p:nvPr>
            <p:ph type="sldNum" sz="quarter" idx="12"/>
          </p:nvPr>
        </p:nvSpPr>
        <p:spPr/>
        <p:txBody>
          <a:bodyPr/>
          <a:lstStyle/>
          <a:p>
            <a:fld id="{06D97C2A-DCA2-5D43-9B8A-AB51B52BFDA1}" type="slidenum">
              <a:rPr lang="en-US" smtClean="0"/>
              <a:t>‹#›</a:t>
            </a:fld>
            <a:endParaRPr lang="en-US"/>
          </a:p>
        </p:txBody>
      </p:sp>
    </p:spTree>
    <p:extLst>
      <p:ext uri="{BB962C8B-B14F-4D97-AF65-F5344CB8AC3E}">
        <p14:creationId xmlns:p14="http://schemas.microsoft.com/office/powerpoint/2010/main" val="2040370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494C77-356B-874F-8AD1-B8FED014C947}"/>
              </a:ext>
            </a:extLst>
          </p:cNvPr>
          <p:cNvSpPr>
            <a:spLocks noGrp="1"/>
          </p:cNvSpPr>
          <p:nvPr>
            <p:ph type="dt" sz="half" idx="10"/>
          </p:nvPr>
        </p:nvSpPr>
        <p:spPr/>
        <p:txBody>
          <a:bodyPr/>
          <a:lstStyle/>
          <a:p>
            <a:fld id="{1119FDF9-9A19-C14D-8896-C1D916F4D27B}" type="datetimeFigureOut">
              <a:rPr lang="en-US" smtClean="0"/>
              <a:t>4/22/2019</a:t>
            </a:fld>
            <a:endParaRPr lang="en-US"/>
          </a:p>
        </p:txBody>
      </p:sp>
      <p:sp>
        <p:nvSpPr>
          <p:cNvPr id="3" name="Footer Placeholder 2">
            <a:extLst>
              <a:ext uri="{FF2B5EF4-FFF2-40B4-BE49-F238E27FC236}">
                <a16:creationId xmlns:a16="http://schemas.microsoft.com/office/drawing/2014/main" id="{AC167C1B-1888-0E40-9CC2-15BC06223BC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9792BC-6D5B-9549-B8FC-C7F2E21AC5E2}"/>
              </a:ext>
            </a:extLst>
          </p:cNvPr>
          <p:cNvSpPr>
            <a:spLocks noGrp="1"/>
          </p:cNvSpPr>
          <p:nvPr>
            <p:ph type="sldNum" sz="quarter" idx="12"/>
          </p:nvPr>
        </p:nvSpPr>
        <p:spPr/>
        <p:txBody>
          <a:bodyPr/>
          <a:lstStyle/>
          <a:p>
            <a:fld id="{06D97C2A-DCA2-5D43-9B8A-AB51B52BFDA1}" type="slidenum">
              <a:rPr lang="en-US" smtClean="0"/>
              <a:t>‹#›</a:t>
            </a:fld>
            <a:endParaRPr lang="en-US"/>
          </a:p>
        </p:txBody>
      </p:sp>
    </p:spTree>
    <p:extLst>
      <p:ext uri="{BB962C8B-B14F-4D97-AF65-F5344CB8AC3E}">
        <p14:creationId xmlns:p14="http://schemas.microsoft.com/office/powerpoint/2010/main" val="3253500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5E411-9A26-E140-B51C-CF3CD9979B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904D2B-21C1-C94D-9A18-DAD11EEB22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0481DF-C330-AB4B-A382-8C1559F63B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54106C-E79B-464F-AFAC-4B1069DACDE8}"/>
              </a:ext>
            </a:extLst>
          </p:cNvPr>
          <p:cNvSpPr>
            <a:spLocks noGrp="1"/>
          </p:cNvSpPr>
          <p:nvPr>
            <p:ph type="dt" sz="half" idx="10"/>
          </p:nvPr>
        </p:nvSpPr>
        <p:spPr/>
        <p:txBody>
          <a:bodyPr/>
          <a:lstStyle/>
          <a:p>
            <a:fld id="{1119FDF9-9A19-C14D-8896-C1D916F4D27B}" type="datetimeFigureOut">
              <a:rPr lang="en-US" smtClean="0"/>
              <a:t>4/22/2019</a:t>
            </a:fld>
            <a:endParaRPr lang="en-US"/>
          </a:p>
        </p:txBody>
      </p:sp>
      <p:sp>
        <p:nvSpPr>
          <p:cNvPr id="6" name="Footer Placeholder 5">
            <a:extLst>
              <a:ext uri="{FF2B5EF4-FFF2-40B4-BE49-F238E27FC236}">
                <a16:creationId xmlns:a16="http://schemas.microsoft.com/office/drawing/2014/main" id="{F0445423-1B29-EA4F-8F32-65AB9F4452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5CDAE2-C9CB-D542-A16A-E5FD0A97B1FF}"/>
              </a:ext>
            </a:extLst>
          </p:cNvPr>
          <p:cNvSpPr>
            <a:spLocks noGrp="1"/>
          </p:cNvSpPr>
          <p:nvPr>
            <p:ph type="sldNum" sz="quarter" idx="12"/>
          </p:nvPr>
        </p:nvSpPr>
        <p:spPr/>
        <p:txBody>
          <a:bodyPr/>
          <a:lstStyle/>
          <a:p>
            <a:fld id="{06D97C2A-DCA2-5D43-9B8A-AB51B52BFDA1}" type="slidenum">
              <a:rPr lang="en-US" smtClean="0"/>
              <a:t>‹#›</a:t>
            </a:fld>
            <a:endParaRPr lang="en-US"/>
          </a:p>
        </p:txBody>
      </p:sp>
    </p:spTree>
    <p:extLst>
      <p:ext uri="{BB962C8B-B14F-4D97-AF65-F5344CB8AC3E}">
        <p14:creationId xmlns:p14="http://schemas.microsoft.com/office/powerpoint/2010/main" val="2513491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0C48E-B20C-CE4E-BE12-2105BDD1A8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411C69B-B2A8-EB46-8548-190DE3020E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BD9C44-775C-B04F-BB71-E496EC119C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144EBB-5763-D544-96BC-1F1B9D7E51EC}"/>
              </a:ext>
            </a:extLst>
          </p:cNvPr>
          <p:cNvSpPr>
            <a:spLocks noGrp="1"/>
          </p:cNvSpPr>
          <p:nvPr>
            <p:ph type="dt" sz="half" idx="10"/>
          </p:nvPr>
        </p:nvSpPr>
        <p:spPr/>
        <p:txBody>
          <a:bodyPr/>
          <a:lstStyle/>
          <a:p>
            <a:fld id="{1119FDF9-9A19-C14D-8896-C1D916F4D27B}" type="datetimeFigureOut">
              <a:rPr lang="en-US" smtClean="0"/>
              <a:t>4/22/2019</a:t>
            </a:fld>
            <a:endParaRPr lang="en-US"/>
          </a:p>
        </p:txBody>
      </p:sp>
      <p:sp>
        <p:nvSpPr>
          <p:cNvPr id="6" name="Footer Placeholder 5">
            <a:extLst>
              <a:ext uri="{FF2B5EF4-FFF2-40B4-BE49-F238E27FC236}">
                <a16:creationId xmlns:a16="http://schemas.microsoft.com/office/drawing/2014/main" id="{EDD4E896-E0AB-3148-B155-2D40D727BA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54BBA6-C47E-F843-A433-E1AF3547D7D0}"/>
              </a:ext>
            </a:extLst>
          </p:cNvPr>
          <p:cNvSpPr>
            <a:spLocks noGrp="1"/>
          </p:cNvSpPr>
          <p:nvPr>
            <p:ph type="sldNum" sz="quarter" idx="12"/>
          </p:nvPr>
        </p:nvSpPr>
        <p:spPr/>
        <p:txBody>
          <a:bodyPr/>
          <a:lstStyle/>
          <a:p>
            <a:fld id="{06D97C2A-DCA2-5D43-9B8A-AB51B52BFDA1}" type="slidenum">
              <a:rPr lang="en-US" smtClean="0"/>
              <a:t>‹#›</a:t>
            </a:fld>
            <a:endParaRPr lang="en-US"/>
          </a:p>
        </p:txBody>
      </p:sp>
    </p:spTree>
    <p:extLst>
      <p:ext uri="{BB962C8B-B14F-4D97-AF65-F5344CB8AC3E}">
        <p14:creationId xmlns:p14="http://schemas.microsoft.com/office/powerpoint/2010/main" val="3134604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6F72B-2F03-4847-A9FB-70D3811674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02B073-45D9-0C4E-AB47-2206457A3F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EB8F67-B36B-6042-BE78-EF90628DFE96}"/>
              </a:ext>
            </a:extLst>
          </p:cNvPr>
          <p:cNvSpPr>
            <a:spLocks noGrp="1"/>
          </p:cNvSpPr>
          <p:nvPr>
            <p:ph type="dt" sz="half" idx="10"/>
          </p:nvPr>
        </p:nvSpPr>
        <p:spPr/>
        <p:txBody>
          <a:bodyPr/>
          <a:lstStyle/>
          <a:p>
            <a:fld id="{1119FDF9-9A19-C14D-8896-C1D916F4D27B}" type="datetimeFigureOut">
              <a:rPr lang="en-US" smtClean="0"/>
              <a:t>4/22/2019</a:t>
            </a:fld>
            <a:endParaRPr lang="en-US"/>
          </a:p>
        </p:txBody>
      </p:sp>
      <p:sp>
        <p:nvSpPr>
          <p:cNvPr id="5" name="Footer Placeholder 4">
            <a:extLst>
              <a:ext uri="{FF2B5EF4-FFF2-40B4-BE49-F238E27FC236}">
                <a16:creationId xmlns:a16="http://schemas.microsoft.com/office/drawing/2014/main" id="{080FD4F5-266B-F047-BAFB-156DB2EE48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7C21D7-50EB-5549-9FF1-7EC207449085}"/>
              </a:ext>
            </a:extLst>
          </p:cNvPr>
          <p:cNvSpPr>
            <a:spLocks noGrp="1"/>
          </p:cNvSpPr>
          <p:nvPr>
            <p:ph type="sldNum" sz="quarter" idx="12"/>
          </p:nvPr>
        </p:nvSpPr>
        <p:spPr/>
        <p:txBody>
          <a:bodyPr/>
          <a:lstStyle/>
          <a:p>
            <a:fld id="{06D97C2A-DCA2-5D43-9B8A-AB51B52BFDA1}" type="slidenum">
              <a:rPr lang="en-US" smtClean="0"/>
              <a:t>‹#›</a:t>
            </a:fld>
            <a:endParaRPr lang="en-US"/>
          </a:p>
        </p:txBody>
      </p:sp>
    </p:spTree>
    <p:extLst>
      <p:ext uri="{BB962C8B-B14F-4D97-AF65-F5344CB8AC3E}">
        <p14:creationId xmlns:p14="http://schemas.microsoft.com/office/powerpoint/2010/main" val="1198823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11CAB1-56D9-BE4B-BA50-CB59CC7EBE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CB5EAF-43CA-9B41-B8A0-893E9F1417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A61077-0315-A34E-B86F-BD80ADB03345}"/>
              </a:ext>
            </a:extLst>
          </p:cNvPr>
          <p:cNvSpPr>
            <a:spLocks noGrp="1"/>
          </p:cNvSpPr>
          <p:nvPr>
            <p:ph type="dt" sz="half" idx="10"/>
          </p:nvPr>
        </p:nvSpPr>
        <p:spPr/>
        <p:txBody>
          <a:bodyPr/>
          <a:lstStyle/>
          <a:p>
            <a:fld id="{1119FDF9-9A19-C14D-8896-C1D916F4D27B}" type="datetimeFigureOut">
              <a:rPr lang="en-US" smtClean="0"/>
              <a:t>4/22/2019</a:t>
            </a:fld>
            <a:endParaRPr lang="en-US"/>
          </a:p>
        </p:txBody>
      </p:sp>
      <p:sp>
        <p:nvSpPr>
          <p:cNvPr id="5" name="Footer Placeholder 4">
            <a:extLst>
              <a:ext uri="{FF2B5EF4-FFF2-40B4-BE49-F238E27FC236}">
                <a16:creationId xmlns:a16="http://schemas.microsoft.com/office/drawing/2014/main" id="{753FBBBB-08D0-564A-92BA-D1414093D4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34B890-5B82-5E49-ADFE-F711AB3D3534}"/>
              </a:ext>
            </a:extLst>
          </p:cNvPr>
          <p:cNvSpPr>
            <a:spLocks noGrp="1"/>
          </p:cNvSpPr>
          <p:nvPr>
            <p:ph type="sldNum" sz="quarter" idx="12"/>
          </p:nvPr>
        </p:nvSpPr>
        <p:spPr/>
        <p:txBody>
          <a:bodyPr/>
          <a:lstStyle/>
          <a:p>
            <a:fld id="{06D97C2A-DCA2-5D43-9B8A-AB51B52BFDA1}" type="slidenum">
              <a:rPr lang="en-US" smtClean="0"/>
              <a:t>‹#›</a:t>
            </a:fld>
            <a:endParaRPr lang="en-US"/>
          </a:p>
        </p:txBody>
      </p:sp>
    </p:spTree>
    <p:extLst>
      <p:ext uri="{BB962C8B-B14F-4D97-AF65-F5344CB8AC3E}">
        <p14:creationId xmlns:p14="http://schemas.microsoft.com/office/powerpoint/2010/main" val="3297814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F80CA3-F29A-594D-9266-500338E5FF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821014-A9C7-2C4B-8206-BBA0AF383B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762EE8-6BAA-644F-9EF5-33025FED06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19FDF9-9A19-C14D-8896-C1D916F4D27B}" type="datetimeFigureOut">
              <a:rPr lang="en-US" smtClean="0"/>
              <a:t>4/22/2019</a:t>
            </a:fld>
            <a:endParaRPr lang="en-US"/>
          </a:p>
        </p:txBody>
      </p:sp>
      <p:sp>
        <p:nvSpPr>
          <p:cNvPr id="5" name="Footer Placeholder 4">
            <a:extLst>
              <a:ext uri="{FF2B5EF4-FFF2-40B4-BE49-F238E27FC236}">
                <a16:creationId xmlns:a16="http://schemas.microsoft.com/office/drawing/2014/main" id="{B2D3FC07-6EE7-4349-BB39-2D0DB75886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149BD9E-410D-2047-AF94-D4EA81AC54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D97C2A-DCA2-5D43-9B8A-AB51B52BFDA1}" type="slidenum">
              <a:rPr lang="en-US" smtClean="0"/>
              <a:t>‹#›</a:t>
            </a:fld>
            <a:endParaRPr lang="en-US"/>
          </a:p>
        </p:txBody>
      </p:sp>
    </p:spTree>
    <p:extLst>
      <p:ext uri="{BB962C8B-B14F-4D97-AF65-F5344CB8AC3E}">
        <p14:creationId xmlns:p14="http://schemas.microsoft.com/office/powerpoint/2010/main" val="93060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tiff"/><Relationship Id="rId7" Type="http://schemas.openxmlformats.org/officeDocument/2006/relationships/image" Target="../media/image6.tiff"/><Relationship Id="rId2" Type="http://schemas.openxmlformats.org/officeDocument/2006/relationships/image" Target="../media/image1.tiff"/><Relationship Id="rId1" Type="http://schemas.openxmlformats.org/officeDocument/2006/relationships/slideLayout" Target="../slideLayouts/slideLayout2.xml"/><Relationship Id="rId6" Type="http://schemas.openxmlformats.org/officeDocument/2006/relationships/image" Target="../media/image5.tiff"/><Relationship Id="rId5" Type="http://schemas.openxmlformats.org/officeDocument/2006/relationships/image" Target="../media/image4.tiff"/><Relationship Id="rId4" Type="http://schemas.openxmlformats.org/officeDocument/2006/relationships/image" Target="../media/image3.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570B6-BEF7-9A48-80FD-2DA52C90D4EC}"/>
              </a:ext>
            </a:extLst>
          </p:cNvPr>
          <p:cNvSpPr>
            <a:spLocks noGrp="1"/>
          </p:cNvSpPr>
          <p:nvPr>
            <p:ph type="title"/>
          </p:nvPr>
        </p:nvSpPr>
        <p:spPr/>
        <p:txBody>
          <a:bodyPr/>
          <a:lstStyle/>
          <a:p>
            <a:r>
              <a:rPr lang="en-US" dirty="0" smtClean="0"/>
              <a:t>Today</a:t>
            </a:r>
            <a:endParaRPr lang="en-US" dirty="0"/>
          </a:p>
        </p:txBody>
      </p:sp>
      <p:sp>
        <p:nvSpPr>
          <p:cNvPr id="3" name="Content Placeholder 2">
            <a:extLst>
              <a:ext uri="{FF2B5EF4-FFF2-40B4-BE49-F238E27FC236}">
                <a16:creationId xmlns:a16="http://schemas.microsoft.com/office/drawing/2014/main" id="{523F4C18-F451-B742-8A36-06286E42FAFE}"/>
              </a:ext>
            </a:extLst>
          </p:cNvPr>
          <p:cNvSpPr>
            <a:spLocks noGrp="1"/>
          </p:cNvSpPr>
          <p:nvPr>
            <p:ph idx="1"/>
          </p:nvPr>
        </p:nvSpPr>
        <p:spPr/>
        <p:txBody>
          <a:bodyPr/>
          <a:lstStyle/>
          <a:p>
            <a:r>
              <a:rPr lang="en-US" dirty="0"/>
              <a:t>Salvage vs. </a:t>
            </a:r>
            <a:r>
              <a:rPr lang="en-US" dirty="0" smtClean="0"/>
              <a:t>severance</a:t>
            </a:r>
          </a:p>
          <a:p>
            <a:r>
              <a:rPr lang="en-US" dirty="0" smtClean="0"/>
              <a:t>Spectra </a:t>
            </a:r>
            <a:r>
              <a:rPr lang="en-US" dirty="0"/>
              <a:t>as a place to salvage</a:t>
            </a:r>
          </a:p>
          <a:p>
            <a:r>
              <a:rPr lang="en-US" dirty="0"/>
              <a:t>The mall as a place to salvage.</a:t>
            </a:r>
          </a:p>
          <a:p>
            <a:r>
              <a:rPr lang="en-US" dirty="0"/>
              <a:t>Candace’s post-apocalyptic art of the empty city.</a:t>
            </a:r>
          </a:p>
          <a:p>
            <a:r>
              <a:rPr lang="en-US" dirty="0"/>
              <a:t>Candace’s action at the end of the novel.</a:t>
            </a:r>
          </a:p>
          <a:p>
            <a:pPr marL="0" indent="0">
              <a:buNone/>
            </a:pPr>
            <a:endParaRPr lang="en-US" dirty="0"/>
          </a:p>
        </p:txBody>
      </p:sp>
    </p:spTree>
    <p:extLst>
      <p:ext uri="{BB962C8B-B14F-4D97-AF65-F5344CB8AC3E}">
        <p14:creationId xmlns:p14="http://schemas.microsoft.com/office/powerpoint/2010/main" val="15978639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6D0B6-D8C1-0C45-AB4B-0395CD0E0E9E}"/>
              </a:ext>
            </a:extLst>
          </p:cNvPr>
          <p:cNvSpPr>
            <a:spLocks noGrp="1"/>
          </p:cNvSpPr>
          <p:nvPr>
            <p:ph type="title"/>
          </p:nvPr>
        </p:nvSpPr>
        <p:spPr/>
        <p:txBody>
          <a:bodyPr/>
          <a:lstStyle/>
          <a:p>
            <a:r>
              <a:rPr lang="en-US" dirty="0" smtClean="0"/>
              <a:t>Severance</a:t>
            </a:r>
            <a:endParaRPr lang="en-US" dirty="0"/>
          </a:p>
        </p:txBody>
      </p:sp>
      <p:sp>
        <p:nvSpPr>
          <p:cNvPr id="3" name="Content Placeholder 2">
            <a:extLst>
              <a:ext uri="{FF2B5EF4-FFF2-40B4-BE49-F238E27FC236}">
                <a16:creationId xmlns:a16="http://schemas.microsoft.com/office/drawing/2014/main" id="{416BCB39-C9EC-D54F-AA81-92D92E848210}"/>
              </a:ext>
            </a:extLst>
          </p:cNvPr>
          <p:cNvSpPr>
            <a:spLocks noGrp="1"/>
          </p:cNvSpPr>
          <p:nvPr>
            <p:ph idx="1"/>
          </p:nvPr>
        </p:nvSpPr>
        <p:spPr/>
        <p:txBody>
          <a:bodyPr>
            <a:normAutofit fontScale="92500"/>
          </a:bodyPr>
          <a:lstStyle/>
          <a:p>
            <a:pPr marL="0" indent="0">
              <a:buNone/>
            </a:pPr>
            <a:r>
              <a:rPr lang="en-US" dirty="0"/>
              <a:t>The novel is titled </a:t>
            </a:r>
            <a:r>
              <a:rPr lang="en-US" i="1" dirty="0"/>
              <a:t>Severance. </a:t>
            </a:r>
            <a:endParaRPr lang="en-US" i="1" dirty="0" smtClean="0"/>
          </a:p>
          <a:p>
            <a:pPr marL="0" indent="0">
              <a:buNone/>
            </a:pPr>
            <a:endParaRPr lang="en-US" i="1" dirty="0"/>
          </a:p>
          <a:p>
            <a:pPr marL="0" indent="0">
              <a:buNone/>
            </a:pPr>
            <a:r>
              <a:rPr lang="en-US" dirty="0" smtClean="0"/>
              <a:t>Let’s </a:t>
            </a:r>
            <a:r>
              <a:rPr lang="en-US" dirty="0"/>
              <a:t>begin by thinking about all the ways this title applies to the book, or to Candace herself. Spend 3-4 minutes jotting down whatever comes to mind in terms of this idea (families? workplaces? the past? Countries</a:t>
            </a:r>
            <a:r>
              <a:rPr lang="en-US" dirty="0" smtClean="0"/>
              <a:t>?)</a:t>
            </a:r>
          </a:p>
          <a:p>
            <a:pPr marL="0" indent="0">
              <a:buNone/>
            </a:pPr>
            <a:endParaRPr lang="en-US" dirty="0"/>
          </a:p>
          <a:p>
            <a:pPr marL="0" indent="0">
              <a:buNone/>
            </a:pPr>
            <a:r>
              <a:rPr lang="en-US" dirty="0" smtClean="0"/>
              <a:t>“I have been an orphan for so long I am tired of it, walking and driving and searching for something that will never settle me. I want something different for Luna, the child of two rootless people. She will never be untethered from all family except me, without a hometown or a place of origin” (287)</a:t>
            </a:r>
            <a:endParaRPr lang="en-US" dirty="0"/>
          </a:p>
        </p:txBody>
      </p:sp>
    </p:spTree>
    <p:extLst>
      <p:ext uri="{BB962C8B-B14F-4D97-AF65-F5344CB8AC3E}">
        <p14:creationId xmlns:p14="http://schemas.microsoft.com/office/powerpoint/2010/main" val="35802951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A51EE3-9B56-D449-8224-4EC1F9FD3549}"/>
              </a:ext>
            </a:extLst>
          </p:cNvPr>
          <p:cNvSpPr>
            <a:spLocks noGrp="1"/>
          </p:cNvSpPr>
          <p:nvPr>
            <p:ph type="title"/>
          </p:nvPr>
        </p:nvSpPr>
        <p:spPr/>
        <p:txBody>
          <a:bodyPr/>
          <a:lstStyle/>
          <a:p>
            <a:r>
              <a:rPr lang="en-US" dirty="0" smtClean="0"/>
              <a:t>Salvage vs. </a:t>
            </a:r>
            <a:r>
              <a:rPr lang="en-US" dirty="0" smtClean="0"/>
              <a:t>severance</a:t>
            </a:r>
            <a:endParaRPr lang="en-US" dirty="0"/>
          </a:p>
        </p:txBody>
      </p:sp>
      <p:sp>
        <p:nvSpPr>
          <p:cNvPr id="5" name="Content Placeholder 4">
            <a:extLst>
              <a:ext uri="{FF2B5EF4-FFF2-40B4-BE49-F238E27FC236}">
                <a16:creationId xmlns:a16="http://schemas.microsoft.com/office/drawing/2014/main" id="{657AE3F6-93C9-DB44-B5DD-FD18F4DE6F2D}"/>
              </a:ext>
            </a:extLst>
          </p:cNvPr>
          <p:cNvSpPr>
            <a:spLocks noGrp="1"/>
          </p:cNvSpPr>
          <p:nvPr>
            <p:ph idx="1"/>
          </p:nvPr>
        </p:nvSpPr>
        <p:spPr/>
        <p:txBody>
          <a:bodyPr/>
          <a:lstStyle/>
          <a:p>
            <a:r>
              <a:rPr lang="en-US" dirty="0"/>
              <a:t>We began this course by looking at a site of what the Italian philosopher Giorgio Agamben calls “bare life,” people without any recourse to government, law, or other supporting infrastructure. The characters in the Pit and on the road to the north in </a:t>
            </a:r>
            <a:r>
              <a:rPr lang="en-US" i="1" dirty="0"/>
              <a:t>Parable</a:t>
            </a:r>
            <a:r>
              <a:rPr lang="en-US" dirty="0"/>
              <a:t> had no forms of protection, and had to seek refuge where they could with what was available—what we’ve been calling salvage</a:t>
            </a:r>
            <a:r>
              <a:rPr lang="en-US" dirty="0" smtClean="0"/>
              <a:t>.</a:t>
            </a:r>
          </a:p>
          <a:p>
            <a:r>
              <a:rPr lang="en-US" dirty="0" smtClean="0"/>
              <a:t>These people are severed from any larger structures.</a:t>
            </a:r>
            <a:endParaRPr lang="en-US" dirty="0"/>
          </a:p>
          <a:p>
            <a:r>
              <a:rPr lang="en-US" dirty="0" smtClean="0"/>
              <a:t>Salvage, as we’ve discussed it, is usually an attempt to maintain life in the absence </a:t>
            </a:r>
            <a:r>
              <a:rPr lang="en-US" dirty="0"/>
              <a:t>of government, law, or other supporting </a:t>
            </a:r>
            <a:r>
              <a:rPr lang="en-US" dirty="0" smtClean="0"/>
              <a:t>infrastructure.</a:t>
            </a:r>
          </a:p>
          <a:p>
            <a:endParaRPr lang="en-US" dirty="0"/>
          </a:p>
          <a:p>
            <a:pPr marL="0" indent="0">
              <a:buNone/>
            </a:pPr>
            <a:endParaRPr lang="en-US" dirty="0"/>
          </a:p>
        </p:txBody>
      </p:sp>
    </p:spTree>
    <p:extLst>
      <p:ext uri="{BB962C8B-B14F-4D97-AF65-F5344CB8AC3E}">
        <p14:creationId xmlns:p14="http://schemas.microsoft.com/office/powerpoint/2010/main" val="4925977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6F718-C9B2-3C46-A4DA-3B03D8FAC6D6}"/>
              </a:ext>
            </a:extLst>
          </p:cNvPr>
          <p:cNvSpPr>
            <a:spLocks noGrp="1"/>
          </p:cNvSpPr>
          <p:nvPr>
            <p:ph type="title"/>
          </p:nvPr>
        </p:nvSpPr>
        <p:spPr/>
        <p:txBody>
          <a:bodyPr/>
          <a:lstStyle/>
          <a:p>
            <a:r>
              <a:rPr lang="en-US" dirty="0"/>
              <a:t>What do you see in this passage?</a:t>
            </a:r>
          </a:p>
        </p:txBody>
      </p:sp>
      <p:sp>
        <p:nvSpPr>
          <p:cNvPr id="3" name="Content Placeholder 2">
            <a:extLst>
              <a:ext uri="{FF2B5EF4-FFF2-40B4-BE49-F238E27FC236}">
                <a16:creationId xmlns:a16="http://schemas.microsoft.com/office/drawing/2014/main" id="{945074E5-A470-EE4A-A824-36B2F83AEE35}"/>
              </a:ext>
            </a:extLst>
          </p:cNvPr>
          <p:cNvSpPr>
            <a:spLocks noGrp="1"/>
          </p:cNvSpPr>
          <p:nvPr>
            <p:ph idx="1"/>
          </p:nvPr>
        </p:nvSpPr>
        <p:spPr/>
        <p:txBody>
          <a:bodyPr>
            <a:normAutofit lnSpcReduction="10000"/>
          </a:bodyPr>
          <a:lstStyle/>
          <a:p>
            <a:pPr marL="0" indent="0">
              <a:buNone/>
            </a:pPr>
            <a:r>
              <a:rPr lang="en-US" dirty="0"/>
              <a:t>"In the absence of maintenance crews, vegetation was already taking over; the most prodigious were the fernlike ghetto palms, so-called because they exploded in prolific waves across urban areas, seemingly growing from concrete, on rooftops, parking lots, any and all sidewalk cracks. I’d Googled </a:t>
            </a:r>
            <a:r>
              <a:rPr lang="en-US" i="1" dirty="0"/>
              <a:t>ghetto palms</a:t>
            </a:r>
            <a:r>
              <a:rPr lang="en-US" dirty="0"/>
              <a:t> after seeing them everywhere. Known by their scientific name, </a:t>
            </a:r>
            <a:r>
              <a:rPr lang="en-US" i="1" dirty="0"/>
              <a:t>Ailanthus </a:t>
            </a:r>
            <a:r>
              <a:rPr lang="en-US" i="1" dirty="0" err="1"/>
              <a:t>altissima</a:t>
            </a:r>
            <a:r>
              <a:rPr lang="en-US" dirty="0"/>
              <a:t>, which translates to “tree of heaven,” but informally called ‘tree of hell.’ They are deciduous suckering plants that originated in China, were cultivated in European gardens during the chinoiserie trend before gardeners became wise to their foul-smelling odors, and were introduced to America in the late 1700s. They have lived on this land almost since the formation of this country” (252)</a:t>
            </a:r>
          </a:p>
          <a:p>
            <a:pPr marL="0" indent="0">
              <a:buNone/>
            </a:pPr>
            <a:endParaRPr lang="en-US" dirty="0"/>
          </a:p>
        </p:txBody>
      </p:sp>
    </p:spTree>
    <p:extLst>
      <p:ext uri="{BB962C8B-B14F-4D97-AF65-F5344CB8AC3E}">
        <p14:creationId xmlns:p14="http://schemas.microsoft.com/office/powerpoint/2010/main" val="32313701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3B435-9C83-9B4D-A0B4-1847707FEDB3}"/>
              </a:ext>
            </a:extLst>
          </p:cNvPr>
          <p:cNvSpPr>
            <a:spLocks noGrp="1"/>
          </p:cNvSpPr>
          <p:nvPr>
            <p:ph type="title"/>
          </p:nvPr>
        </p:nvSpPr>
        <p:spPr/>
        <p:txBody>
          <a:bodyPr/>
          <a:lstStyle/>
          <a:p>
            <a:r>
              <a:rPr lang="en-US" dirty="0"/>
              <a:t>Salvaging Work/Spectra</a:t>
            </a:r>
          </a:p>
        </p:txBody>
      </p:sp>
      <p:sp>
        <p:nvSpPr>
          <p:cNvPr id="3" name="Content Placeholder 2">
            <a:extLst>
              <a:ext uri="{FF2B5EF4-FFF2-40B4-BE49-F238E27FC236}">
                <a16:creationId xmlns:a16="http://schemas.microsoft.com/office/drawing/2014/main" id="{A6BD4361-90A4-BD42-8A60-BDB0323CABE8}"/>
              </a:ext>
            </a:extLst>
          </p:cNvPr>
          <p:cNvSpPr>
            <a:spLocks noGrp="1"/>
          </p:cNvSpPr>
          <p:nvPr>
            <p:ph idx="1"/>
          </p:nvPr>
        </p:nvSpPr>
        <p:spPr/>
        <p:txBody>
          <a:bodyPr>
            <a:normAutofit lnSpcReduction="10000"/>
          </a:bodyPr>
          <a:lstStyle/>
          <a:p>
            <a:pPr marL="0" indent="0">
              <a:buNone/>
            </a:pPr>
            <a:r>
              <a:rPr lang="en-US" dirty="0"/>
              <a:t>How is the “salvage” of Spectra different from the other salvage we’ve seen in the course</a:t>
            </a:r>
            <a:r>
              <a:rPr lang="en-US" dirty="0" smtClean="0"/>
              <a:t>?</a:t>
            </a:r>
          </a:p>
          <a:p>
            <a:pPr marL="0" indent="0">
              <a:buNone/>
            </a:pPr>
            <a:endParaRPr lang="en-US" dirty="0"/>
          </a:p>
          <a:p>
            <a:pPr marL="0" indent="0">
              <a:buNone/>
            </a:pPr>
            <a:r>
              <a:rPr lang="en-US" dirty="0" smtClean="0"/>
              <a:t>In other words, how is sticking around at a corporate office different from, say, taking refuge in an abandone</a:t>
            </a:r>
            <a:r>
              <a:rPr lang="en-US" dirty="0" smtClean="0"/>
              <a:t>d house, or even an abandoned toy store.</a:t>
            </a:r>
            <a:endParaRPr lang="en-US" dirty="0"/>
          </a:p>
          <a:p>
            <a:pPr marL="0" indent="0">
              <a:buNone/>
            </a:pPr>
            <a:endParaRPr lang="en-US" dirty="0" smtClean="0"/>
          </a:p>
          <a:p>
            <a:pPr marL="0" indent="0">
              <a:buNone/>
            </a:pPr>
            <a:r>
              <a:rPr lang="en-US" dirty="0" smtClean="0"/>
              <a:t>First, find details in the following passages:</a:t>
            </a:r>
            <a:endParaRPr lang="en-US" dirty="0"/>
          </a:p>
          <a:p>
            <a:pPr marL="0" indent="0">
              <a:buNone/>
            </a:pPr>
            <a:r>
              <a:rPr lang="en-US" dirty="0"/>
              <a:t>232-240</a:t>
            </a:r>
          </a:p>
          <a:p>
            <a:pPr marL="0" indent="0">
              <a:buNone/>
            </a:pPr>
            <a:r>
              <a:rPr lang="en-US" dirty="0"/>
              <a:t>262-264</a:t>
            </a:r>
          </a:p>
        </p:txBody>
      </p:sp>
    </p:spTree>
    <p:extLst>
      <p:ext uri="{BB962C8B-B14F-4D97-AF65-F5344CB8AC3E}">
        <p14:creationId xmlns:p14="http://schemas.microsoft.com/office/powerpoint/2010/main" val="5262432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81965-5027-AB4D-AE83-7E1F77920325}"/>
              </a:ext>
            </a:extLst>
          </p:cNvPr>
          <p:cNvSpPr>
            <a:spLocks noGrp="1"/>
          </p:cNvSpPr>
          <p:nvPr>
            <p:ph type="title"/>
          </p:nvPr>
        </p:nvSpPr>
        <p:spPr/>
        <p:txBody>
          <a:bodyPr/>
          <a:lstStyle/>
          <a:p>
            <a:r>
              <a:rPr lang="en-US" dirty="0"/>
              <a:t>What kind of life does the mall sustain?</a:t>
            </a:r>
          </a:p>
        </p:txBody>
      </p:sp>
      <p:sp>
        <p:nvSpPr>
          <p:cNvPr id="3" name="Content Placeholder 2">
            <a:extLst>
              <a:ext uri="{FF2B5EF4-FFF2-40B4-BE49-F238E27FC236}">
                <a16:creationId xmlns:a16="http://schemas.microsoft.com/office/drawing/2014/main" id="{A0092767-061F-C94E-BFF9-2ADE3B53C708}"/>
              </a:ext>
            </a:extLst>
          </p:cNvPr>
          <p:cNvSpPr>
            <a:spLocks noGrp="1"/>
          </p:cNvSpPr>
          <p:nvPr>
            <p:ph idx="1"/>
          </p:nvPr>
        </p:nvSpPr>
        <p:spPr/>
        <p:txBody>
          <a:bodyPr/>
          <a:lstStyle/>
          <a:p>
            <a:pPr marL="0" indent="0">
              <a:buNone/>
            </a:pPr>
            <a:r>
              <a:rPr lang="en-US" dirty="0"/>
              <a:t>Look at Bob’s account on page 246.</a:t>
            </a:r>
          </a:p>
          <a:p>
            <a:pPr marL="0" indent="0">
              <a:buNone/>
            </a:pPr>
            <a:endParaRPr lang="en-US" dirty="0"/>
          </a:p>
          <a:p>
            <a:pPr marL="0" indent="0">
              <a:buNone/>
            </a:pPr>
            <a:r>
              <a:rPr lang="en-US" dirty="0"/>
              <a:t>How is Bob’s relationship to the mall similar to Candace’s relationship to Spectra? How is it different?</a:t>
            </a:r>
          </a:p>
        </p:txBody>
      </p:sp>
    </p:spTree>
    <p:extLst>
      <p:ext uri="{BB962C8B-B14F-4D97-AF65-F5344CB8AC3E}">
        <p14:creationId xmlns:p14="http://schemas.microsoft.com/office/powerpoint/2010/main" val="17419690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CB593EA-2F98-479F-B4C4-F366571FA6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45864680-0F1F-FA40-AD7D-266B3421BB19}"/>
              </a:ext>
            </a:extLst>
          </p:cNvPr>
          <p:cNvPicPr>
            <a:picLocks noChangeAspect="1"/>
          </p:cNvPicPr>
          <p:nvPr/>
        </p:nvPicPr>
        <p:blipFill rotWithShape="1">
          <a:blip r:embed="rId2"/>
          <a:srcRect l="36031" r="11290"/>
          <a:stretch/>
        </p:blipFill>
        <p:spPr>
          <a:xfrm>
            <a:off x="1" y="1"/>
            <a:ext cx="2970465" cy="3383279"/>
          </a:xfrm>
          <a:prstGeom prst="rect">
            <a:avLst/>
          </a:prstGeom>
        </p:spPr>
      </p:pic>
      <p:pic>
        <p:nvPicPr>
          <p:cNvPr id="7" name="Picture 6">
            <a:extLst>
              <a:ext uri="{FF2B5EF4-FFF2-40B4-BE49-F238E27FC236}">
                <a16:creationId xmlns:a16="http://schemas.microsoft.com/office/drawing/2014/main" id="{A73C31F0-5609-3A40-8391-FAD8BE833A4B}"/>
              </a:ext>
            </a:extLst>
          </p:cNvPr>
          <p:cNvPicPr>
            <a:picLocks noChangeAspect="1"/>
          </p:cNvPicPr>
          <p:nvPr/>
        </p:nvPicPr>
        <p:blipFill rotWithShape="1">
          <a:blip r:embed="rId3"/>
          <a:srcRect l="6228" r="5975" b="2"/>
          <a:stretch/>
        </p:blipFill>
        <p:spPr>
          <a:xfrm>
            <a:off x="3072956" y="10"/>
            <a:ext cx="2970465" cy="3383268"/>
          </a:xfrm>
          <a:prstGeom prst="rect">
            <a:avLst/>
          </a:prstGeom>
        </p:spPr>
      </p:pic>
      <p:pic>
        <p:nvPicPr>
          <p:cNvPr id="5" name="Picture 4">
            <a:extLst>
              <a:ext uri="{FF2B5EF4-FFF2-40B4-BE49-F238E27FC236}">
                <a16:creationId xmlns:a16="http://schemas.microsoft.com/office/drawing/2014/main" id="{23E736A4-236D-7F4B-AB19-C1674B6498A2}"/>
              </a:ext>
            </a:extLst>
          </p:cNvPr>
          <p:cNvPicPr>
            <a:picLocks noChangeAspect="1"/>
          </p:cNvPicPr>
          <p:nvPr/>
        </p:nvPicPr>
        <p:blipFill rotWithShape="1">
          <a:blip r:embed="rId4"/>
          <a:srcRect l="13974" r="27613"/>
          <a:stretch/>
        </p:blipFill>
        <p:spPr>
          <a:xfrm>
            <a:off x="6145909" y="10"/>
            <a:ext cx="2971800" cy="3383268"/>
          </a:xfrm>
          <a:prstGeom prst="rect">
            <a:avLst/>
          </a:prstGeom>
        </p:spPr>
      </p:pic>
      <p:pic>
        <p:nvPicPr>
          <p:cNvPr id="10" name="Picture 9">
            <a:extLst>
              <a:ext uri="{FF2B5EF4-FFF2-40B4-BE49-F238E27FC236}">
                <a16:creationId xmlns:a16="http://schemas.microsoft.com/office/drawing/2014/main" id="{A213296D-071F-BE44-9259-C5479ED3ECF9}"/>
              </a:ext>
            </a:extLst>
          </p:cNvPr>
          <p:cNvPicPr>
            <a:picLocks noChangeAspect="1"/>
          </p:cNvPicPr>
          <p:nvPr/>
        </p:nvPicPr>
        <p:blipFill rotWithShape="1">
          <a:blip r:embed="rId5"/>
          <a:srcRect l="18352" r="11598" b="1"/>
          <a:stretch/>
        </p:blipFill>
        <p:spPr>
          <a:xfrm>
            <a:off x="9220200" y="10"/>
            <a:ext cx="2971800" cy="3383268"/>
          </a:xfrm>
          <a:prstGeom prst="rect">
            <a:avLst/>
          </a:prstGeom>
        </p:spPr>
      </p:pic>
      <p:pic>
        <p:nvPicPr>
          <p:cNvPr id="9" name="Picture 8">
            <a:extLst>
              <a:ext uri="{FF2B5EF4-FFF2-40B4-BE49-F238E27FC236}">
                <a16:creationId xmlns:a16="http://schemas.microsoft.com/office/drawing/2014/main" id="{83B3285A-30FE-B847-BBF5-AF4F7A7A01D0}"/>
              </a:ext>
            </a:extLst>
          </p:cNvPr>
          <p:cNvPicPr>
            <a:picLocks noChangeAspect="1"/>
          </p:cNvPicPr>
          <p:nvPr/>
        </p:nvPicPr>
        <p:blipFill rotWithShape="1">
          <a:blip r:embed="rId6"/>
          <a:srcRect l="12547" r="17434" b="1"/>
          <a:stretch/>
        </p:blipFill>
        <p:spPr>
          <a:xfrm>
            <a:off x="-1017" y="3474720"/>
            <a:ext cx="2970465" cy="3383280"/>
          </a:xfrm>
          <a:prstGeom prst="rect">
            <a:avLst/>
          </a:prstGeom>
        </p:spPr>
      </p:pic>
      <p:sp>
        <p:nvSpPr>
          <p:cNvPr id="17" name="Rectangle 16">
            <a:extLst>
              <a:ext uri="{FF2B5EF4-FFF2-40B4-BE49-F238E27FC236}">
                <a16:creationId xmlns:a16="http://schemas.microsoft.com/office/drawing/2014/main" id="{39BEB6D0-9E4E-4221-93D1-74ABECEE9EF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5C4F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760CDA0-3517-E54F-9D62-04F26AD78A31}"/>
              </a:ext>
            </a:extLst>
          </p:cNvPr>
          <p:cNvSpPr>
            <a:spLocks noGrp="1"/>
          </p:cNvSpPr>
          <p:nvPr>
            <p:ph type="title"/>
          </p:nvPr>
        </p:nvSpPr>
        <p:spPr>
          <a:xfrm>
            <a:off x="6491653" y="3799272"/>
            <a:ext cx="5193748" cy="637124"/>
          </a:xfrm>
        </p:spPr>
        <p:txBody>
          <a:bodyPr>
            <a:normAutofit fontScale="90000"/>
          </a:bodyPr>
          <a:lstStyle/>
          <a:p>
            <a:r>
              <a:rPr lang="en-US" sz="3200" dirty="0" smtClean="0">
                <a:solidFill>
                  <a:srgbClr val="FFFFFF"/>
                </a:solidFill>
              </a:rPr>
              <a:t>Why do we look at these images?</a:t>
            </a:r>
            <a:endParaRPr lang="en-US" sz="3200" dirty="0">
              <a:solidFill>
                <a:srgbClr val="FFFFFF"/>
              </a:solidFill>
            </a:endParaRPr>
          </a:p>
        </p:txBody>
      </p:sp>
      <p:sp>
        <p:nvSpPr>
          <p:cNvPr id="3" name="Content Placeholder 2">
            <a:extLst>
              <a:ext uri="{FF2B5EF4-FFF2-40B4-BE49-F238E27FC236}">
                <a16:creationId xmlns:a16="http://schemas.microsoft.com/office/drawing/2014/main" id="{376AD070-F470-2A4B-A5E2-FE45283984A6}"/>
              </a:ext>
            </a:extLst>
          </p:cNvPr>
          <p:cNvSpPr>
            <a:spLocks noGrp="1"/>
          </p:cNvSpPr>
          <p:nvPr>
            <p:ph idx="1"/>
          </p:nvPr>
        </p:nvSpPr>
        <p:spPr>
          <a:xfrm>
            <a:off x="6479648" y="4510585"/>
            <a:ext cx="5366610" cy="1758732"/>
          </a:xfrm>
        </p:spPr>
        <p:txBody>
          <a:bodyPr>
            <a:normAutofit/>
          </a:bodyPr>
          <a:lstStyle/>
          <a:p>
            <a:r>
              <a:rPr lang="en-US" sz="1800" dirty="0" smtClean="0">
                <a:solidFill>
                  <a:srgbClr val="FFFFFF"/>
                </a:solidFill>
              </a:rPr>
              <a:t>Look at pages 254-256.</a:t>
            </a:r>
          </a:p>
          <a:p>
            <a:endParaRPr lang="en-US" sz="1800" dirty="0">
              <a:solidFill>
                <a:srgbClr val="FFFFFF"/>
              </a:solidFill>
            </a:endParaRPr>
          </a:p>
          <a:p>
            <a:r>
              <a:rPr lang="en-US" sz="1800" dirty="0" smtClean="0">
                <a:solidFill>
                  <a:srgbClr val="FFFFFF"/>
                </a:solidFill>
              </a:rPr>
              <a:t>How </a:t>
            </a:r>
            <a:r>
              <a:rPr lang="en-US" sz="1800" dirty="0">
                <a:solidFill>
                  <a:srgbClr val="FFFFFF"/>
                </a:solidFill>
              </a:rPr>
              <a:t>do photographs like these relate to </a:t>
            </a:r>
            <a:r>
              <a:rPr lang="en-US" sz="1800" i="1" dirty="0">
                <a:solidFill>
                  <a:srgbClr val="FFFFFF"/>
                </a:solidFill>
              </a:rPr>
              <a:t>New York Ghost</a:t>
            </a:r>
            <a:r>
              <a:rPr lang="en-US" sz="1800" dirty="0">
                <a:solidFill>
                  <a:srgbClr val="FFFFFF"/>
                </a:solidFill>
              </a:rPr>
              <a:t>? </a:t>
            </a:r>
          </a:p>
        </p:txBody>
      </p:sp>
      <p:pic>
        <p:nvPicPr>
          <p:cNvPr id="6" name="Picture 5">
            <a:extLst>
              <a:ext uri="{FF2B5EF4-FFF2-40B4-BE49-F238E27FC236}">
                <a16:creationId xmlns:a16="http://schemas.microsoft.com/office/drawing/2014/main" id="{1F6ECF09-DA32-9449-8C33-0A232BC65DC5}"/>
              </a:ext>
            </a:extLst>
          </p:cNvPr>
          <p:cNvPicPr>
            <a:picLocks noChangeAspect="1"/>
          </p:cNvPicPr>
          <p:nvPr/>
        </p:nvPicPr>
        <p:blipFill rotWithShape="1">
          <a:blip r:embed="rId7"/>
          <a:srcRect l="24627" r="9611" b="2"/>
          <a:stretch/>
        </p:blipFill>
        <p:spPr>
          <a:xfrm>
            <a:off x="3059902" y="3474719"/>
            <a:ext cx="2970466" cy="3383280"/>
          </a:xfrm>
          <a:prstGeom prst="rect">
            <a:avLst/>
          </a:prstGeom>
        </p:spPr>
      </p:pic>
    </p:spTree>
    <p:extLst>
      <p:ext uri="{BB962C8B-B14F-4D97-AF65-F5344CB8AC3E}">
        <p14:creationId xmlns:p14="http://schemas.microsoft.com/office/powerpoint/2010/main" val="137863594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18729-C101-5149-AF8C-725E6499124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87CD963-384E-FD4D-8291-5F8E44D3C6DF}"/>
              </a:ext>
            </a:extLst>
          </p:cNvPr>
          <p:cNvSpPr>
            <a:spLocks noGrp="1"/>
          </p:cNvSpPr>
          <p:nvPr>
            <p:ph idx="1"/>
          </p:nvPr>
        </p:nvSpPr>
        <p:spPr/>
        <p:txBody>
          <a:bodyPr>
            <a:normAutofit lnSpcReduction="10000"/>
          </a:bodyPr>
          <a:lstStyle/>
          <a:p>
            <a:r>
              <a:rPr lang="en-US" dirty="0"/>
              <a:t>From review of </a:t>
            </a:r>
            <a:r>
              <a:rPr lang="en-US" i="1" dirty="0"/>
              <a:t>Severance </a:t>
            </a:r>
            <a:r>
              <a:rPr lang="en-US" dirty="0"/>
              <a:t>in </a:t>
            </a:r>
            <a:r>
              <a:rPr lang="en-US" i="1" dirty="0"/>
              <a:t>The New Yorker:</a:t>
            </a:r>
            <a:endParaRPr lang="en-US" dirty="0"/>
          </a:p>
          <a:p>
            <a:r>
              <a:rPr lang="en-US" dirty="0"/>
              <a:t>When, at the beginning of the novel, New York becomes a haunted husk of abandoned subway stations, streets devoid of venders, and rooftops and sidewalk cracks overgrown with </a:t>
            </a:r>
            <a:r>
              <a:rPr lang="en-US" dirty="0" smtClean="0"/>
              <a:t>‘fernlike </a:t>
            </a:r>
            <a:r>
              <a:rPr lang="en-US" dirty="0"/>
              <a:t>ghetto palms</a:t>
            </a:r>
            <a:r>
              <a:rPr lang="en-US" dirty="0" smtClean="0"/>
              <a:t>,’ </a:t>
            </a:r>
            <a:r>
              <a:rPr lang="en-US" dirty="0"/>
              <a:t>Candace is not any more alienated from the metropolis than she had been at its most busy and prosperous. The city might never belong to her the way it belongs to a native, but, as the apocalypse looms, it is where her imagination finds its small forms of refuge. Before she is forced to flee, New York, in all its decrepitude, seems, for the first time, like a place that she might be able to love better than anywhere else.</a:t>
            </a:r>
          </a:p>
          <a:p>
            <a:pPr marL="0" indent="0">
              <a:buNone/>
            </a:pPr>
            <a:endParaRPr lang="en-US" dirty="0"/>
          </a:p>
        </p:txBody>
      </p:sp>
    </p:spTree>
    <p:extLst>
      <p:ext uri="{BB962C8B-B14F-4D97-AF65-F5344CB8AC3E}">
        <p14:creationId xmlns:p14="http://schemas.microsoft.com/office/powerpoint/2010/main" val="37854269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C606F-F21E-A14D-BD5E-6C8035C72157}"/>
              </a:ext>
            </a:extLst>
          </p:cNvPr>
          <p:cNvSpPr>
            <a:spLocks noGrp="1"/>
          </p:cNvSpPr>
          <p:nvPr>
            <p:ph type="title"/>
          </p:nvPr>
        </p:nvSpPr>
        <p:spPr/>
        <p:txBody>
          <a:bodyPr/>
          <a:lstStyle/>
          <a:p>
            <a:r>
              <a:rPr lang="en-US" dirty="0"/>
              <a:t>Now, let’s think about Candace’s final action</a:t>
            </a:r>
          </a:p>
        </p:txBody>
      </p:sp>
      <p:sp>
        <p:nvSpPr>
          <p:cNvPr id="3" name="Content Placeholder 2">
            <a:extLst>
              <a:ext uri="{FF2B5EF4-FFF2-40B4-BE49-F238E27FC236}">
                <a16:creationId xmlns:a16="http://schemas.microsoft.com/office/drawing/2014/main" id="{BF5C91A9-2D76-CF46-8E9D-EEBE159E343C}"/>
              </a:ext>
            </a:extLst>
          </p:cNvPr>
          <p:cNvSpPr>
            <a:spLocks noGrp="1"/>
          </p:cNvSpPr>
          <p:nvPr>
            <p:ph idx="1"/>
          </p:nvPr>
        </p:nvSpPr>
        <p:spPr/>
        <p:txBody>
          <a:bodyPr>
            <a:normAutofit fontScale="92500" lnSpcReduction="10000"/>
          </a:bodyPr>
          <a:lstStyle/>
          <a:p>
            <a:pPr marL="0" indent="0">
              <a:buNone/>
            </a:pPr>
            <a:r>
              <a:rPr lang="en-US" dirty="0"/>
              <a:t>First, what do we know about what she does in the final chapter</a:t>
            </a:r>
            <a:r>
              <a:rPr lang="en-US" dirty="0" smtClean="0"/>
              <a:t>?</a:t>
            </a:r>
          </a:p>
          <a:p>
            <a:pPr marL="0" indent="0">
              <a:buNone/>
            </a:pPr>
            <a:endParaRPr lang="en-US" dirty="0"/>
          </a:p>
          <a:p>
            <a:pPr marL="0" indent="0">
              <a:buNone/>
            </a:pPr>
            <a:r>
              <a:rPr lang="en-US" dirty="0" smtClean="0"/>
              <a:t>How would you compare the ending of </a:t>
            </a:r>
            <a:r>
              <a:rPr lang="en-US" i="1" dirty="0" smtClean="0"/>
              <a:t>Severance </a:t>
            </a:r>
            <a:r>
              <a:rPr lang="en-US" dirty="0" smtClean="0"/>
              <a:t>with</a:t>
            </a:r>
          </a:p>
          <a:p>
            <a:pPr marL="0" indent="0">
              <a:buNone/>
            </a:pPr>
            <a:r>
              <a:rPr lang="en-US" dirty="0" smtClean="0"/>
              <a:t>The ending of </a:t>
            </a:r>
            <a:r>
              <a:rPr lang="en-US" i="1" dirty="0" smtClean="0"/>
              <a:t>Zone One?</a:t>
            </a:r>
          </a:p>
          <a:p>
            <a:pPr marL="0" indent="0">
              <a:buNone/>
            </a:pPr>
            <a:r>
              <a:rPr lang="en-US" dirty="0" smtClean="0"/>
              <a:t>The ending of </a:t>
            </a:r>
            <a:r>
              <a:rPr lang="en-US" i="1" dirty="0" smtClean="0"/>
              <a:t>Parable</a:t>
            </a:r>
            <a:r>
              <a:rPr lang="en-US" dirty="0" smtClean="0"/>
              <a:t>?</a:t>
            </a:r>
          </a:p>
          <a:p>
            <a:pPr marL="0" indent="0">
              <a:buNone/>
            </a:pPr>
            <a:r>
              <a:rPr lang="en-US" dirty="0" smtClean="0"/>
              <a:t>The ending of </a:t>
            </a:r>
            <a:r>
              <a:rPr lang="en-US" i="1" dirty="0" smtClean="0"/>
              <a:t>Borne</a:t>
            </a:r>
            <a:r>
              <a:rPr lang="en-US" dirty="0" smtClean="0"/>
              <a:t>?</a:t>
            </a:r>
          </a:p>
          <a:p>
            <a:pPr marL="0" indent="0">
              <a:buNone/>
            </a:pPr>
            <a:r>
              <a:rPr lang="en-US" dirty="0" smtClean="0"/>
              <a:t>The ending of </a:t>
            </a:r>
            <a:r>
              <a:rPr lang="en-US" i="1" dirty="0" smtClean="0"/>
              <a:t>Salvage the Bones</a:t>
            </a:r>
            <a:r>
              <a:rPr lang="en-US" dirty="0" smtClean="0"/>
              <a:t>?</a:t>
            </a:r>
          </a:p>
          <a:p>
            <a:pPr marL="0" indent="0">
              <a:buNone/>
            </a:pPr>
            <a:endParaRPr lang="en-US" dirty="0"/>
          </a:p>
          <a:p>
            <a:pPr marL="0" indent="0">
              <a:buNone/>
            </a:pPr>
            <a:r>
              <a:rPr lang="en-US" dirty="0" smtClean="0"/>
              <a:t>Choose one of the novels, and jot down whatever comes to mind about the continuities and differences between their endings.</a:t>
            </a:r>
            <a:endParaRPr lang="en-US" dirty="0"/>
          </a:p>
        </p:txBody>
      </p:sp>
    </p:spTree>
    <p:extLst>
      <p:ext uri="{BB962C8B-B14F-4D97-AF65-F5344CB8AC3E}">
        <p14:creationId xmlns:p14="http://schemas.microsoft.com/office/powerpoint/2010/main" val="3385778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749</Words>
  <Application>Microsoft Office PowerPoint</Application>
  <PresentationFormat>Widescreen</PresentationFormat>
  <Paragraphs>46</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Today</vt:lpstr>
      <vt:lpstr>Severance</vt:lpstr>
      <vt:lpstr>Salvage vs. severance</vt:lpstr>
      <vt:lpstr>What do you see in this passage?</vt:lpstr>
      <vt:lpstr>Salvaging Work/Spectra</vt:lpstr>
      <vt:lpstr>What kind of life does the mall sustain?</vt:lpstr>
      <vt:lpstr>Why do we look at these images?</vt:lpstr>
      <vt:lpstr>PowerPoint Presentation</vt:lpstr>
      <vt:lpstr>Now, let’s think about Candace’s final action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Strombeck, Andrew</dc:creator>
  <cp:lastModifiedBy>Windows User</cp:lastModifiedBy>
  <cp:revision>5</cp:revision>
  <dcterms:created xsi:type="dcterms:W3CDTF">2019-04-22T20:18:41Z</dcterms:created>
  <dcterms:modified xsi:type="dcterms:W3CDTF">2019-04-22T21:47:13Z</dcterms:modified>
</cp:coreProperties>
</file>