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6" r:id="rId2"/>
    <p:sldId id="271" r:id="rId3"/>
    <p:sldId id="256" r:id="rId4"/>
    <p:sldId id="261" r:id="rId5"/>
    <p:sldId id="269" r:id="rId6"/>
    <p:sldId id="268" r:id="rId7"/>
    <p:sldId id="262" r:id="rId8"/>
    <p:sldId id="267" r:id="rId9"/>
    <p:sldId id="264" r:id="rId10"/>
    <p:sldId id="272" r:id="rId11"/>
    <p:sldId id="260" r:id="rId12"/>
    <p:sldId id="270"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92"/>
    <p:restoredTop sz="94727"/>
  </p:normalViewPr>
  <p:slideViewPr>
    <p:cSldViewPr snapToGrid="0" snapToObjects="1">
      <p:cViewPr varScale="1">
        <p:scale>
          <a:sx n="82" d="100"/>
          <a:sy n="82" d="100"/>
        </p:scale>
        <p:origin x="91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8350-D654-EF40-8800-3BBEDEEAC9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44F062-8200-EB41-8FCE-4E2074C7B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2EFED8-218A-8940-92E0-D3B0604DA538}"/>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5" name="Footer Placeholder 4">
            <a:extLst>
              <a:ext uri="{FF2B5EF4-FFF2-40B4-BE49-F238E27FC236}">
                <a16:creationId xmlns:a16="http://schemas.microsoft.com/office/drawing/2014/main" id="{375DB398-7161-DA46-B7FB-6C3B884241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F90681-0C60-514D-99D1-7C3856E455A9}"/>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2664133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E756-ECE4-6247-A600-AA42D8F7DE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5620-0E79-0341-9BBD-33ED45CB40F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FEE1CB-AD57-3B41-9DD8-0833A2C39922}"/>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5" name="Footer Placeholder 4">
            <a:extLst>
              <a:ext uri="{FF2B5EF4-FFF2-40B4-BE49-F238E27FC236}">
                <a16:creationId xmlns:a16="http://schemas.microsoft.com/office/drawing/2014/main" id="{75E32D56-3B07-964D-8BB6-3F8DB8330B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FDFD4-4AE2-8944-92BB-4F7FCD677AA0}"/>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1121394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B13C5-4333-5B42-B274-40B080473C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72D88F-E4CB-E744-BF42-F63FA99EA7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F324B34-219A-844C-AB4E-50757D72CE24}"/>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5" name="Footer Placeholder 4">
            <a:extLst>
              <a:ext uri="{FF2B5EF4-FFF2-40B4-BE49-F238E27FC236}">
                <a16:creationId xmlns:a16="http://schemas.microsoft.com/office/drawing/2014/main" id="{ED7F64BB-BC88-004D-B494-18687C1F8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3118B7-4406-AB4D-871B-F621E3FD522E}"/>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3125831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694F-FDF4-B743-9EFB-F2DC5197D3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F9F01E-41C4-454C-8D9C-CAE8FA1167E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294600-24CC-E145-9BF8-203A9DABA1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E7A960-CE5D-294C-9948-8BF515A8FDE5}"/>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6" name="Footer Placeholder 5">
            <a:extLst>
              <a:ext uri="{FF2B5EF4-FFF2-40B4-BE49-F238E27FC236}">
                <a16:creationId xmlns:a16="http://schemas.microsoft.com/office/drawing/2014/main" id="{A0F3A410-45CB-5A46-9870-31D4E5799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C59291-8BDA-1849-9945-EB2DAAF88D33}"/>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259963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5390F-49CA-AE4F-9167-F424AE1447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4C74DD-F80E-F549-A1A0-5DED6202E5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32E8FAB-3B2E-C84E-985A-1B4EF6B0D1A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01710C-F8AA-474A-9F2D-F9957C5E4A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8A1BBE5-9D04-6C41-A49B-AA8C58B2426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D4C229-3539-8841-974B-752A2628A668}"/>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8" name="Footer Placeholder 7">
            <a:extLst>
              <a:ext uri="{FF2B5EF4-FFF2-40B4-BE49-F238E27FC236}">
                <a16:creationId xmlns:a16="http://schemas.microsoft.com/office/drawing/2014/main" id="{36198D46-551E-D04D-88E6-27528A9E88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E288CC-EA09-B948-B089-57F6891A7077}"/>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1895342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797C2-7780-D746-9958-9EBA834357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ACA5B7-EDEE-F84C-B8E8-FBE770CD7C9E}"/>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4" name="Footer Placeholder 3">
            <a:extLst>
              <a:ext uri="{FF2B5EF4-FFF2-40B4-BE49-F238E27FC236}">
                <a16:creationId xmlns:a16="http://schemas.microsoft.com/office/drawing/2014/main" id="{A55755FF-7B3E-CF40-8A6F-75844D262D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ABAEC6-1909-2F4C-93E8-90B30A824ABC}"/>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1756282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6035D8-2BAC-724F-ABBC-960107FEE688}"/>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3" name="Footer Placeholder 2">
            <a:extLst>
              <a:ext uri="{FF2B5EF4-FFF2-40B4-BE49-F238E27FC236}">
                <a16:creationId xmlns:a16="http://schemas.microsoft.com/office/drawing/2014/main" id="{E77D6B2C-3FD1-7044-8D4E-6C855A2338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6F8FBB-0D36-FE43-BC9D-93C690250423}"/>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233101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91EF-3CC3-EA46-A11C-48E67F882E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6E6A1F-BD3D-B341-8E2C-C96E4829F3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459FFB-2038-7143-920E-22F9AEC66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79E5E1F-856D-244D-9EA1-B785D00629D7}"/>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6" name="Footer Placeholder 5">
            <a:extLst>
              <a:ext uri="{FF2B5EF4-FFF2-40B4-BE49-F238E27FC236}">
                <a16:creationId xmlns:a16="http://schemas.microsoft.com/office/drawing/2014/main" id="{051BB685-DC76-4D40-827B-8B7D6ECBA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BA6220-6E81-5244-BE9C-2D72BBD6D30A}"/>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2381171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A120-1A69-D54E-B13A-B6BA5A620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4A1A9D-4D5F-AA4E-B1AD-468BFEF529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AC8177-2B68-2245-B216-7917F9F2E9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230327E-8478-F24C-8B06-9E080DA72542}"/>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6" name="Footer Placeholder 5">
            <a:extLst>
              <a:ext uri="{FF2B5EF4-FFF2-40B4-BE49-F238E27FC236}">
                <a16:creationId xmlns:a16="http://schemas.microsoft.com/office/drawing/2014/main" id="{A448FE75-69C1-E741-84FF-4CE218E2DA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78141D-83B6-1746-A52B-023D5F06E0F3}"/>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3768609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18346-9BC0-4E43-9DDF-42D041A5F8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D6AE70-112D-7444-A561-B0780FF9B6B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46F16-A20D-4F49-8ECE-1A050ED0D048}"/>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5" name="Footer Placeholder 4">
            <a:extLst>
              <a:ext uri="{FF2B5EF4-FFF2-40B4-BE49-F238E27FC236}">
                <a16:creationId xmlns:a16="http://schemas.microsoft.com/office/drawing/2014/main" id="{286135BC-4DD3-9041-A3D1-422BCCE984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AC85F-1C9C-6447-90D8-0C7B8426DD96}"/>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116913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5DCF2C-8A09-8844-98B6-AF4082003A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8B0337-B75A-404F-89CB-BE73DCCA25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773092-F0A5-F94C-A44D-996149E4387A}"/>
              </a:ext>
            </a:extLst>
          </p:cNvPr>
          <p:cNvSpPr>
            <a:spLocks noGrp="1"/>
          </p:cNvSpPr>
          <p:nvPr>
            <p:ph type="dt" sz="half" idx="10"/>
          </p:nvPr>
        </p:nvSpPr>
        <p:spPr/>
        <p:txBody>
          <a:bodyPr/>
          <a:lstStyle/>
          <a:p>
            <a:fld id="{9F3569C8-70A4-D744-B07C-344DF27ED9F8}" type="datetimeFigureOut">
              <a:rPr lang="en-US" smtClean="0"/>
              <a:t>2/13/19</a:t>
            </a:fld>
            <a:endParaRPr lang="en-US"/>
          </a:p>
        </p:txBody>
      </p:sp>
      <p:sp>
        <p:nvSpPr>
          <p:cNvPr id="5" name="Footer Placeholder 4">
            <a:extLst>
              <a:ext uri="{FF2B5EF4-FFF2-40B4-BE49-F238E27FC236}">
                <a16:creationId xmlns:a16="http://schemas.microsoft.com/office/drawing/2014/main" id="{D27D4FA6-B84A-AB42-9F17-98533B6B4F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5F7598-BB53-5940-952A-101DD4EBE292}"/>
              </a:ext>
            </a:extLst>
          </p:cNvPr>
          <p:cNvSpPr>
            <a:spLocks noGrp="1"/>
          </p:cNvSpPr>
          <p:nvPr>
            <p:ph type="sldNum" sz="quarter" idx="12"/>
          </p:nvPr>
        </p:nvSpPr>
        <p:spPr/>
        <p:txBody>
          <a:bodyPr/>
          <a:lstStyle/>
          <a:p>
            <a:fld id="{0D713767-422C-D245-A729-45FE8FCB3C5D}" type="slidenum">
              <a:rPr lang="en-US" smtClean="0"/>
              <a:t>‹#›</a:t>
            </a:fld>
            <a:endParaRPr lang="en-US"/>
          </a:p>
        </p:txBody>
      </p:sp>
    </p:spTree>
    <p:extLst>
      <p:ext uri="{BB962C8B-B14F-4D97-AF65-F5344CB8AC3E}">
        <p14:creationId xmlns:p14="http://schemas.microsoft.com/office/powerpoint/2010/main" val="3755684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ECAB15-8C27-FB4F-A2B2-A140196DDD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A43982-E88D-3743-8F52-34CDD05F23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D11DE9-E862-F24A-9594-FF23808B9F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3569C8-70A4-D744-B07C-344DF27ED9F8}" type="datetimeFigureOut">
              <a:rPr lang="en-US" smtClean="0"/>
              <a:t>2/13/19</a:t>
            </a:fld>
            <a:endParaRPr lang="en-US"/>
          </a:p>
        </p:txBody>
      </p:sp>
      <p:sp>
        <p:nvSpPr>
          <p:cNvPr id="5" name="Footer Placeholder 4">
            <a:extLst>
              <a:ext uri="{FF2B5EF4-FFF2-40B4-BE49-F238E27FC236}">
                <a16:creationId xmlns:a16="http://schemas.microsoft.com/office/drawing/2014/main" id="{BB1BC105-A28F-9A44-8417-528B63A499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7ADECA-C842-B842-8B18-02D203BA0B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13767-422C-D245-A729-45FE8FCB3C5D}" type="slidenum">
              <a:rPr lang="en-US" smtClean="0"/>
              <a:t>‹#›</a:t>
            </a:fld>
            <a:endParaRPr lang="en-US"/>
          </a:p>
        </p:txBody>
      </p:sp>
    </p:spTree>
    <p:extLst>
      <p:ext uri="{BB962C8B-B14F-4D97-AF65-F5344CB8AC3E}">
        <p14:creationId xmlns:p14="http://schemas.microsoft.com/office/powerpoint/2010/main" val="2204476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D1FB6-0E8B-F245-86D0-D355FD93B372}"/>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9D7EC2A6-2F1E-A240-B668-86E22B8C68AB}"/>
              </a:ext>
            </a:extLst>
          </p:cNvPr>
          <p:cNvSpPr>
            <a:spLocks noGrp="1"/>
          </p:cNvSpPr>
          <p:nvPr>
            <p:ph idx="1"/>
          </p:nvPr>
        </p:nvSpPr>
        <p:spPr>
          <a:xfrm>
            <a:off x="838200" y="1825625"/>
            <a:ext cx="6375400" cy="4351338"/>
          </a:xfrm>
        </p:spPr>
        <p:txBody>
          <a:bodyPr/>
          <a:lstStyle/>
          <a:p>
            <a:r>
              <a:rPr lang="en-US" dirty="0"/>
              <a:t>Conceptualizing Salvage</a:t>
            </a:r>
          </a:p>
          <a:p>
            <a:r>
              <a:rPr lang="en-US" dirty="0"/>
              <a:t>Salvaging mythology</a:t>
            </a:r>
          </a:p>
          <a:p>
            <a:r>
              <a:rPr lang="en-US" dirty="0"/>
              <a:t>Salvaging William Faulkner’s </a:t>
            </a:r>
            <a:r>
              <a:rPr lang="en-US" i="1" dirty="0"/>
              <a:t>As I Lay Dying</a:t>
            </a:r>
            <a:endParaRPr lang="en-US" dirty="0"/>
          </a:p>
          <a:p>
            <a:r>
              <a:rPr lang="en-US" dirty="0"/>
              <a:t>Forms of motherhood in </a:t>
            </a:r>
            <a:r>
              <a:rPr lang="en-US" i="1" dirty="0"/>
              <a:t>Salvage the Bones</a:t>
            </a:r>
          </a:p>
          <a:p>
            <a:endParaRPr lang="en-US" dirty="0"/>
          </a:p>
        </p:txBody>
      </p:sp>
      <p:pic>
        <p:nvPicPr>
          <p:cNvPr id="4" name="Picture 3">
            <a:extLst>
              <a:ext uri="{FF2B5EF4-FFF2-40B4-BE49-F238E27FC236}">
                <a16:creationId xmlns:a16="http://schemas.microsoft.com/office/drawing/2014/main" id="{F8D7A91D-D93A-C840-BEBD-BA924A5B5360}"/>
              </a:ext>
            </a:extLst>
          </p:cNvPr>
          <p:cNvPicPr>
            <a:picLocks noChangeAspect="1"/>
          </p:cNvPicPr>
          <p:nvPr/>
        </p:nvPicPr>
        <p:blipFill>
          <a:blip r:embed="rId2"/>
          <a:stretch>
            <a:fillRect/>
          </a:stretch>
        </p:blipFill>
        <p:spPr>
          <a:xfrm>
            <a:off x="7620000" y="0"/>
            <a:ext cx="4572000" cy="6858000"/>
          </a:xfrm>
          <a:prstGeom prst="rect">
            <a:avLst/>
          </a:prstGeom>
        </p:spPr>
      </p:pic>
    </p:spTree>
    <p:extLst>
      <p:ext uri="{BB962C8B-B14F-4D97-AF65-F5344CB8AC3E}">
        <p14:creationId xmlns:p14="http://schemas.microsoft.com/office/powerpoint/2010/main" val="2167169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2B55-FD55-1E4B-A75F-3F3446D971E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18D795-1F2F-E34A-AD61-1574717F40F4}"/>
              </a:ext>
            </a:extLst>
          </p:cNvPr>
          <p:cNvSpPr>
            <a:spLocks noGrp="1"/>
          </p:cNvSpPr>
          <p:nvPr>
            <p:ph idx="1"/>
          </p:nvPr>
        </p:nvSpPr>
        <p:spPr/>
        <p:txBody>
          <a:bodyPr>
            <a:normAutofit fontScale="77500" lnSpcReduction="20000"/>
          </a:bodyPr>
          <a:lstStyle/>
          <a:p>
            <a:r>
              <a:rPr lang="en-US" dirty="0"/>
              <a:t>From first class </a:t>
            </a:r>
            <a:r>
              <a:rPr lang="en-US" dirty="0" err="1"/>
              <a:t>StB</a:t>
            </a:r>
            <a:r>
              <a:rPr lang="en-US" dirty="0"/>
              <a:t>:</a:t>
            </a:r>
          </a:p>
          <a:p>
            <a:r>
              <a:rPr lang="en-US" dirty="0"/>
              <a:t>Salvage in contrast to ordered production (egg production)</a:t>
            </a:r>
          </a:p>
          <a:p>
            <a:r>
              <a:rPr lang="en-US" dirty="0"/>
              <a:t>Salvage as a way of knowing </a:t>
            </a:r>
          </a:p>
          <a:p>
            <a:r>
              <a:rPr lang="en-US" dirty="0"/>
              <a:t>Can nonhumans salvage?</a:t>
            </a:r>
          </a:p>
          <a:p>
            <a:r>
              <a:rPr lang="en-US" dirty="0"/>
              <a:t>Salvage = improvisational (finding eggs)</a:t>
            </a:r>
          </a:p>
          <a:p>
            <a:r>
              <a:rPr lang="en-US" dirty="0" err="1"/>
              <a:t>Mieville</a:t>
            </a:r>
            <a:r>
              <a:rPr lang="en-US"/>
              <a:t>: “It’s </a:t>
            </a:r>
            <a:r>
              <a:rPr lang="en-US" dirty="0"/>
              <a:t>too late to </a:t>
            </a:r>
            <a:r>
              <a:rPr lang="en-US" i="1" dirty="0"/>
              <a:t>save</a:t>
            </a:r>
            <a:r>
              <a:rPr lang="en-US" dirty="0"/>
              <a:t>, but we might repurpose. Suturing, jerry-rigging, cobbling together. Finding unexpected resources in the muck, using them in new ways. A strategy for </a:t>
            </a:r>
            <a:r>
              <a:rPr lang="en-US"/>
              <a:t>ruination.”</a:t>
            </a:r>
            <a:endParaRPr lang="en-US" dirty="0"/>
          </a:p>
          <a:p>
            <a:r>
              <a:rPr lang="en-US" dirty="0"/>
              <a:t>Salvage = moves a thing from its original context to a new context.</a:t>
            </a:r>
          </a:p>
          <a:p>
            <a:r>
              <a:rPr lang="en-US" dirty="0"/>
              <a:t>Salvage = a physical way to </a:t>
            </a:r>
            <a:r>
              <a:rPr lang="en-US" i="1" dirty="0"/>
              <a:t>defamiliarize </a:t>
            </a:r>
            <a:r>
              <a:rPr lang="en-US" dirty="0"/>
              <a:t>objects</a:t>
            </a:r>
          </a:p>
          <a:p>
            <a:r>
              <a:rPr lang="en-US" dirty="0"/>
              <a:t> Salvage = practice of people with few other resources</a:t>
            </a:r>
          </a:p>
          <a:p>
            <a:r>
              <a:rPr lang="en-US" dirty="0"/>
              <a:t>Salvage = a using up of what seemed worthless or beyond repair (the house on pages 58-64)</a:t>
            </a:r>
          </a:p>
          <a:p>
            <a:endParaRPr lang="en-US" dirty="0"/>
          </a:p>
          <a:p>
            <a:endParaRPr lang="en-US" dirty="0"/>
          </a:p>
        </p:txBody>
      </p:sp>
    </p:spTree>
    <p:extLst>
      <p:ext uri="{BB962C8B-B14F-4D97-AF65-F5344CB8AC3E}">
        <p14:creationId xmlns:p14="http://schemas.microsoft.com/office/powerpoint/2010/main" val="3173350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B41287-E3DD-344A-8B71-9EB0AA2F2392}"/>
              </a:ext>
            </a:extLst>
          </p:cNvPr>
          <p:cNvSpPr>
            <a:spLocks noGrp="1"/>
          </p:cNvSpPr>
          <p:nvPr>
            <p:ph type="title"/>
          </p:nvPr>
        </p:nvSpPr>
        <p:spPr>
          <a:xfrm>
            <a:off x="838200" y="365125"/>
            <a:ext cx="10515600" cy="2161099"/>
          </a:xfrm>
        </p:spPr>
        <p:txBody>
          <a:bodyPr>
            <a:normAutofit fontScale="90000"/>
          </a:bodyPr>
          <a:lstStyle/>
          <a:p>
            <a:r>
              <a:rPr lang="en-US" dirty="0"/>
              <a:t>Salvaging mythology. </a:t>
            </a:r>
            <a:br>
              <a:rPr lang="en-US" dirty="0"/>
            </a:br>
            <a:r>
              <a:rPr lang="en-US" dirty="0"/>
              <a:t>Ward uses mythology throughout the novel. For your passage:</a:t>
            </a:r>
            <a:br>
              <a:rPr lang="en-US" dirty="0"/>
            </a:br>
            <a:r>
              <a:rPr lang="en-US" dirty="0"/>
              <a:t>How does </a:t>
            </a:r>
            <a:r>
              <a:rPr lang="en-US" err="1"/>
              <a:t>Esch</a:t>
            </a:r>
            <a:r>
              <a:rPr lang="en-US"/>
              <a:t> “use” </a:t>
            </a:r>
            <a:r>
              <a:rPr lang="en-US" dirty="0"/>
              <a:t>the myth?</a:t>
            </a:r>
          </a:p>
        </p:txBody>
      </p:sp>
      <p:sp>
        <p:nvSpPr>
          <p:cNvPr id="5" name="Content Placeholder 4">
            <a:extLst>
              <a:ext uri="{FF2B5EF4-FFF2-40B4-BE49-F238E27FC236}">
                <a16:creationId xmlns:a16="http://schemas.microsoft.com/office/drawing/2014/main" id="{6F577A5B-9774-C444-83D1-F591A827C8F1}"/>
              </a:ext>
            </a:extLst>
          </p:cNvPr>
          <p:cNvSpPr>
            <a:spLocks noGrp="1"/>
          </p:cNvSpPr>
          <p:nvPr>
            <p:ph idx="1"/>
          </p:nvPr>
        </p:nvSpPr>
        <p:spPr>
          <a:xfrm>
            <a:off x="838200" y="3022169"/>
            <a:ext cx="10515600" cy="3154794"/>
          </a:xfrm>
        </p:spPr>
        <p:txBody>
          <a:bodyPr>
            <a:normAutofit fontScale="85000" lnSpcReduction="20000"/>
          </a:bodyPr>
          <a:lstStyle/>
          <a:p>
            <a:pPr marL="0" indent="0">
              <a:buNone/>
            </a:pPr>
            <a:r>
              <a:rPr lang="en-US"/>
              <a:t>“Yeah.” </a:t>
            </a:r>
            <a:r>
              <a:rPr lang="en-US" dirty="0"/>
              <a:t>I glanced at his face, the sweat like glaze. My lips were open. Another me would’ve licked it off, and it would’ve tasted like salt. But this girl wouldn’t lean forward, wouldn’t smile as she mouthed his neck. This girl waited because she wasn’t like the women in the mythology book, the women who kept me turning the pages: the trickster nymphs, the ruthless goddesses, the </a:t>
            </a:r>
            <a:r>
              <a:rPr lang="en-US" dirty="0" err="1"/>
              <a:t>worlduprooting</a:t>
            </a:r>
            <a:r>
              <a:rPr lang="en-US" dirty="0"/>
              <a:t> mothers. Io, who made a god’s heart hot with love; Artemis, who turned a man into a deer and had her dogs tear him cartilage from bone; Demeter, who made time stop when her daughter was stolen (15-16)</a:t>
            </a:r>
          </a:p>
          <a:p>
            <a:pPr marL="0" indent="0">
              <a:buNone/>
            </a:pPr>
            <a:r>
              <a:rPr lang="en-US" dirty="0"/>
              <a:t>Passage 2: 32</a:t>
            </a:r>
          </a:p>
          <a:p>
            <a:pPr marL="0" indent="0">
              <a:buNone/>
            </a:pPr>
            <a:r>
              <a:rPr lang="en-US" dirty="0"/>
              <a:t>Passage 3: 38</a:t>
            </a:r>
          </a:p>
          <a:p>
            <a:pPr marL="0" indent="0">
              <a:buNone/>
            </a:pPr>
            <a:endParaRPr lang="en-US" dirty="0"/>
          </a:p>
        </p:txBody>
      </p:sp>
    </p:spTree>
    <p:extLst>
      <p:ext uri="{BB962C8B-B14F-4D97-AF65-F5344CB8AC3E}">
        <p14:creationId xmlns:p14="http://schemas.microsoft.com/office/powerpoint/2010/main" val="1642964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B379-BAF8-4740-9ADE-8A8088CC7154}"/>
              </a:ext>
            </a:extLst>
          </p:cNvPr>
          <p:cNvSpPr>
            <a:spLocks noGrp="1"/>
          </p:cNvSpPr>
          <p:nvPr>
            <p:ph type="title"/>
          </p:nvPr>
        </p:nvSpPr>
        <p:spPr>
          <a:xfrm>
            <a:off x="648929" y="629266"/>
            <a:ext cx="6586491" cy="1676603"/>
          </a:xfrm>
        </p:spPr>
        <p:txBody>
          <a:bodyPr>
            <a:normAutofit/>
          </a:bodyPr>
          <a:lstStyle/>
          <a:p>
            <a:r>
              <a:rPr lang="en-US" dirty="0"/>
              <a:t>Ward &amp; William Faulkner’s </a:t>
            </a:r>
            <a:r>
              <a:rPr lang="en-US" i="1" dirty="0"/>
              <a:t>As I Lay Dying</a:t>
            </a:r>
            <a:endParaRPr lang="en-US" dirty="0"/>
          </a:p>
        </p:txBody>
      </p:sp>
      <p:sp>
        <p:nvSpPr>
          <p:cNvPr id="3" name="Content Placeholder 2">
            <a:extLst>
              <a:ext uri="{FF2B5EF4-FFF2-40B4-BE49-F238E27FC236}">
                <a16:creationId xmlns:a16="http://schemas.microsoft.com/office/drawing/2014/main" id="{D246D17D-676D-954D-99C7-62D95E7789DC}"/>
              </a:ext>
            </a:extLst>
          </p:cNvPr>
          <p:cNvSpPr>
            <a:spLocks noGrp="1"/>
          </p:cNvSpPr>
          <p:nvPr>
            <p:ph idx="1"/>
          </p:nvPr>
        </p:nvSpPr>
        <p:spPr>
          <a:xfrm>
            <a:off x="648930" y="2438400"/>
            <a:ext cx="6586489" cy="3785419"/>
          </a:xfrm>
        </p:spPr>
        <p:txBody>
          <a:bodyPr>
            <a:normAutofit/>
          </a:bodyPr>
          <a:lstStyle/>
          <a:p>
            <a:endParaRPr lang="en-US" sz="1700" dirty="0"/>
          </a:p>
          <a:p>
            <a:r>
              <a:rPr lang="en-US" sz="1700" dirty="0"/>
              <a:t>Both are set in poor, rural Mississippi.</a:t>
            </a:r>
          </a:p>
          <a:p>
            <a:r>
              <a:rPr lang="en-US" sz="1700" dirty="0"/>
              <a:t>Both feature male-dominated families.</a:t>
            </a:r>
          </a:p>
          <a:p>
            <a:r>
              <a:rPr lang="en-US" sz="1700" dirty="0"/>
              <a:t>Both feature an absent mother who is nevertheless a conspicuous ghostly presence and in which rising floodwaters generate the texts’ key dramatic tensions. </a:t>
            </a:r>
          </a:p>
          <a:p>
            <a:r>
              <a:rPr lang="en-US" sz="1700" dirty="0"/>
              <a:t>Both feature pregnant teenagers, Dewey Dell and </a:t>
            </a:r>
            <a:r>
              <a:rPr lang="en-US" sz="1700" dirty="0" err="1"/>
              <a:t>Esch</a:t>
            </a:r>
            <a:endParaRPr lang="en-US" sz="1700" dirty="0"/>
          </a:p>
          <a:p>
            <a:r>
              <a:rPr lang="en-US" sz="1700" dirty="0"/>
              <a:t> Both share motifs (floods and storms; trees) and themes (sexuality and reproduction; maternity; rural poverty).</a:t>
            </a:r>
          </a:p>
          <a:p>
            <a:endParaRPr lang="en-US" sz="1700" dirty="0"/>
          </a:p>
          <a:p>
            <a:r>
              <a:rPr lang="en-US" sz="1700" dirty="0"/>
              <a:t>Ward has said she thinks AILD </a:t>
            </a:r>
            <a:r>
              <a:rPr lang="en-US" sz="1700"/>
              <a:t>is “perfect.”</a:t>
            </a:r>
            <a:endParaRPr lang="en-US" sz="1700" dirty="0"/>
          </a:p>
        </p:txBody>
      </p:sp>
      <p:pic>
        <p:nvPicPr>
          <p:cNvPr id="4" name="Picture 3">
            <a:extLst>
              <a:ext uri="{FF2B5EF4-FFF2-40B4-BE49-F238E27FC236}">
                <a16:creationId xmlns:a16="http://schemas.microsoft.com/office/drawing/2014/main" id="{346C4BC8-5C39-EA41-AE8F-036B65A3127E}"/>
              </a:ext>
            </a:extLst>
          </p:cNvPr>
          <p:cNvPicPr>
            <a:picLocks noChangeAspect="1"/>
          </p:cNvPicPr>
          <p:nvPr/>
        </p:nvPicPr>
        <p:blipFill rotWithShape="1">
          <a:blip r:embed="rId2"/>
          <a:srcRect b="4207"/>
          <a:stretch/>
        </p:blipFill>
        <p:spPr>
          <a:xfrm>
            <a:off x="7556408" y="10"/>
            <a:ext cx="4635591" cy="6857990"/>
          </a:xfrm>
          <a:prstGeom prst="rect">
            <a:avLst/>
          </a:prstGeom>
          <a:effectLst/>
        </p:spPr>
      </p:pic>
    </p:spTree>
    <p:extLst>
      <p:ext uri="{BB962C8B-B14F-4D97-AF65-F5344CB8AC3E}">
        <p14:creationId xmlns:p14="http://schemas.microsoft.com/office/powerpoint/2010/main" val="3635316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007AE80-8297-814F-8683-B89B7332E490}"/>
              </a:ext>
            </a:extLst>
          </p:cNvPr>
          <p:cNvSpPr>
            <a:spLocks noGrp="1" noChangeArrowheads="1"/>
          </p:cNvSpPr>
          <p:nvPr>
            <p:ph type="title"/>
          </p:nvPr>
        </p:nvSpPr>
        <p:spPr/>
        <p:txBody>
          <a:bodyPr/>
          <a:lstStyle/>
          <a:p>
            <a:pPr eaLnBrk="1" hangingPunct="1"/>
            <a:r>
              <a:rPr lang="en-US" altLang="en-US"/>
              <a:t>Faulkner legacy</a:t>
            </a:r>
          </a:p>
        </p:txBody>
      </p:sp>
      <p:sp>
        <p:nvSpPr>
          <p:cNvPr id="7171" name="Rectangle 3">
            <a:extLst>
              <a:ext uri="{FF2B5EF4-FFF2-40B4-BE49-F238E27FC236}">
                <a16:creationId xmlns:a16="http://schemas.microsoft.com/office/drawing/2014/main" id="{9B4DBE9E-05A1-4243-95D9-1C46F0FB06D7}"/>
              </a:ext>
            </a:extLst>
          </p:cNvPr>
          <p:cNvSpPr>
            <a:spLocks noGrp="1" noChangeArrowheads="1"/>
          </p:cNvSpPr>
          <p:nvPr>
            <p:ph type="body" idx="1"/>
          </p:nvPr>
        </p:nvSpPr>
        <p:spPr/>
        <p:txBody>
          <a:bodyPr/>
          <a:lstStyle/>
          <a:p>
            <a:pPr eaLnBrk="1" hangingPunct="1">
              <a:lnSpc>
                <a:spcPct val="83000"/>
              </a:lnSpc>
            </a:pPr>
            <a:r>
              <a:rPr lang="en-US" altLang="en-US" sz="2540" dirty="0"/>
              <a:t>More than Fitzgerald or Hemingway, Faulkner has continued to be critically viable on contemporary issues of power, identity, race, colonialism</a:t>
            </a:r>
          </a:p>
          <a:p>
            <a:pPr eaLnBrk="1" hangingPunct="1">
              <a:lnSpc>
                <a:spcPct val="83000"/>
              </a:lnSpc>
            </a:pPr>
            <a:r>
              <a:rPr lang="en-US" altLang="en-US" sz="2540" dirty="0"/>
              <a:t>Writers like Toni Morrison, Gabriel Garcia-Marquez look to Faulkner for ways of narrating the unnarratable—putting indigestible horror on the page in a way that doesn’t simply resolve it (e.g. locate it with </a:t>
            </a:r>
            <a:r>
              <a:rPr lang="en-US" altLang="en-US" sz="2540"/>
              <a:t>one “evil” </a:t>
            </a:r>
            <a:r>
              <a:rPr lang="en-US" altLang="en-US" sz="2540" dirty="0"/>
              <a:t>character).</a:t>
            </a:r>
          </a:p>
          <a:p>
            <a:pPr>
              <a:lnSpc>
                <a:spcPct val="83000"/>
              </a:lnSpc>
            </a:pPr>
            <a:r>
              <a:rPr lang="en-US" altLang="en-US" dirty="0"/>
              <a:t>Faulkner = tease out deep, complex psychology Southern (and American) race relations and class relations—leave readers with more questions than answers</a:t>
            </a:r>
          </a:p>
          <a:p>
            <a:pPr eaLnBrk="1" hangingPunct="1">
              <a:lnSpc>
                <a:spcPct val="83000"/>
              </a:lnSpc>
            </a:pPr>
            <a:endParaRPr lang="en-US" altLang="en-US" sz="2540" dirty="0"/>
          </a:p>
        </p:txBody>
      </p:sp>
    </p:spTree>
    <p:extLst>
      <p:ext uri="{BB962C8B-B14F-4D97-AF65-F5344CB8AC3E}">
        <p14:creationId xmlns:p14="http://schemas.microsoft.com/office/powerpoint/2010/main" val="1744304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212CE-EBD5-B743-B354-73DE287CB73A}"/>
              </a:ext>
            </a:extLst>
          </p:cNvPr>
          <p:cNvSpPr>
            <a:spLocks noGrp="1"/>
          </p:cNvSpPr>
          <p:nvPr>
            <p:ph type="title"/>
          </p:nvPr>
        </p:nvSpPr>
        <p:spPr/>
        <p:txBody>
          <a:bodyPr/>
          <a:lstStyle/>
          <a:p>
            <a:r>
              <a:rPr lang="en-US" dirty="0"/>
              <a:t>From </a:t>
            </a:r>
            <a:r>
              <a:rPr lang="en-US" i="1" dirty="0"/>
              <a:t>As I Lay Dying</a:t>
            </a:r>
            <a:endParaRPr lang="en-US" dirty="0"/>
          </a:p>
        </p:txBody>
      </p:sp>
      <p:sp>
        <p:nvSpPr>
          <p:cNvPr id="3" name="Content Placeholder 2">
            <a:extLst>
              <a:ext uri="{FF2B5EF4-FFF2-40B4-BE49-F238E27FC236}">
                <a16:creationId xmlns:a16="http://schemas.microsoft.com/office/drawing/2014/main" id="{26E8C969-D6B4-EA49-82CA-84B3D5BA3CBD}"/>
              </a:ext>
            </a:extLst>
          </p:cNvPr>
          <p:cNvSpPr>
            <a:spLocks noGrp="1"/>
          </p:cNvSpPr>
          <p:nvPr>
            <p:ph idx="1"/>
          </p:nvPr>
        </p:nvSpPr>
        <p:spPr/>
        <p:txBody>
          <a:bodyPr/>
          <a:lstStyle/>
          <a:p>
            <a:pPr marL="0" indent="0">
              <a:buNone/>
            </a:pPr>
            <a:r>
              <a:rPr lang="en-US" dirty="0"/>
              <a:t>My mother is a fish. </a:t>
            </a:r>
            <a:r>
              <a:rPr lang="en-US" dirty="0" err="1"/>
              <a:t>Darl</a:t>
            </a:r>
            <a:r>
              <a:rPr lang="en-US" dirty="0"/>
              <a:t> says that when we come to the water again I might see her and Dewey Dell said, She's in the box; how could she have got out? She got out through the holes I bored, into the water I said, and when we come to the water again I am going to see her. My mother is not in the box. My mother does not smell like that. My mother is a fish.</a:t>
            </a:r>
          </a:p>
          <a:p>
            <a:pPr marL="0" indent="0">
              <a:buNone/>
            </a:pPr>
            <a:endParaRPr lang="en-US" dirty="0"/>
          </a:p>
          <a:p>
            <a:pPr marL="0" indent="0">
              <a:buNone/>
            </a:pPr>
            <a:r>
              <a:rPr lang="en-US" dirty="0"/>
              <a:t>AILD—experimental style—Ward discards this in favor of realism. Contrast this passage with the passage on 7.</a:t>
            </a:r>
          </a:p>
        </p:txBody>
      </p:sp>
    </p:spTree>
    <p:extLst>
      <p:ext uri="{BB962C8B-B14F-4D97-AF65-F5344CB8AC3E}">
        <p14:creationId xmlns:p14="http://schemas.microsoft.com/office/powerpoint/2010/main" val="3049642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FB02C-C0B8-1B41-8B91-CB19AB928A43}"/>
              </a:ext>
            </a:extLst>
          </p:cNvPr>
          <p:cNvSpPr>
            <a:spLocks noGrp="1"/>
          </p:cNvSpPr>
          <p:nvPr>
            <p:ph type="title"/>
          </p:nvPr>
        </p:nvSpPr>
        <p:spPr/>
        <p:txBody>
          <a:bodyPr/>
          <a:lstStyle/>
          <a:p>
            <a:r>
              <a:rPr lang="en-US" dirty="0"/>
              <a:t>Rewriting</a:t>
            </a:r>
          </a:p>
        </p:txBody>
      </p:sp>
      <p:sp>
        <p:nvSpPr>
          <p:cNvPr id="3" name="Content Placeholder 2">
            <a:extLst>
              <a:ext uri="{FF2B5EF4-FFF2-40B4-BE49-F238E27FC236}">
                <a16:creationId xmlns:a16="http://schemas.microsoft.com/office/drawing/2014/main" id="{3FD6C9E7-0326-B244-B6B8-B8002622D0FF}"/>
              </a:ext>
            </a:extLst>
          </p:cNvPr>
          <p:cNvSpPr>
            <a:spLocks noGrp="1"/>
          </p:cNvSpPr>
          <p:nvPr>
            <p:ph idx="1"/>
          </p:nvPr>
        </p:nvSpPr>
        <p:spPr/>
        <p:txBody>
          <a:bodyPr>
            <a:normAutofit/>
          </a:bodyPr>
          <a:lstStyle/>
          <a:p>
            <a:r>
              <a:rPr lang="en-US" dirty="0"/>
              <a:t>Jean Rhys’s </a:t>
            </a:r>
            <a:r>
              <a:rPr lang="en-US" i="1" dirty="0"/>
              <a:t>Wide Sargasso Sea </a:t>
            </a:r>
            <a:r>
              <a:rPr lang="en-US" dirty="0"/>
              <a:t>(1966) – rewrite Charlotte Bronte’s </a:t>
            </a:r>
            <a:r>
              <a:rPr lang="en-US" i="1" dirty="0"/>
              <a:t>Jane Eyre </a:t>
            </a:r>
            <a:r>
              <a:rPr lang="en-US" dirty="0"/>
              <a:t>(1847) </a:t>
            </a:r>
          </a:p>
          <a:p>
            <a:r>
              <a:rPr lang="en-US" dirty="0"/>
              <a:t>J. M. Coetzee’s </a:t>
            </a:r>
            <a:r>
              <a:rPr lang="en-US" i="1" dirty="0"/>
              <a:t>Foe </a:t>
            </a:r>
            <a:r>
              <a:rPr lang="en-US" dirty="0"/>
              <a:t>(1986) – rewrite </a:t>
            </a:r>
            <a:r>
              <a:rPr lang="en-US" i="1" dirty="0"/>
              <a:t>Robinson Crusoe </a:t>
            </a:r>
            <a:r>
              <a:rPr lang="en-US" dirty="0"/>
              <a:t>(1719) </a:t>
            </a:r>
          </a:p>
          <a:p>
            <a:r>
              <a:rPr lang="en-US" dirty="0"/>
              <a:t>China </a:t>
            </a:r>
            <a:r>
              <a:rPr lang="en-US" dirty="0" err="1"/>
              <a:t>Miéville</a:t>
            </a:r>
            <a:r>
              <a:rPr lang="en-US" dirty="0"/>
              <a:t> </a:t>
            </a:r>
            <a:r>
              <a:rPr lang="en-US" i="1" dirty="0" err="1"/>
              <a:t>Railsea</a:t>
            </a:r>
            <a:r>
              <a:rPr lang="en-US" dirty="0"/>
              <a:t> (2012)= rewrites </a:t>
            </a:r>
            <a:r>
              <a:rPr lang="en-US" i="1" dirty="0"/>
              <a:t>Moby Dick </a:t>
            </a:r>
            <a:r>
              <a:rPr lang="en-US" dirty="0"/>
              <a:t>(1851)</a:t>
            </a:r>
          </a:p>
          <a:p>
            <a:endParaRPr lang="en-US" i="1" dirty="0"/>
          </a:p>
          <a:p>
            <a:r>
              <a:rPr lang="en-US" dirty="0"/>
              <a:t>Linda Hutcheon: such rewriting can </a:t>
            </a:r>
            <a:r>
              <a:rPr lang="en-US"/>
              <a:t>be “critical”--</a:t>
            </a:r>
            <a:r>
              <a:rPr lang="en-US" dirty="0"/>
              <a:t>decenter historically dominant voices </a:t>
            </a:r>
            <a:r>
              <a:rPr lang="en-US"/>
              <a:t>and “to </a:t>
            </a:r>
            <a:r>
              <a:rPr lang="en-US" dirty="0"/>
              <a:t>counter a tradition of silence and </a:t>
            </a:r>
            <a:r>
              <a:rPr lang="en-US"/>
              <a:t>alleged misrepresentation”</a:t>
            </a:r>
            <a:endParaRPr lang="en-US" dirty="0"/>
          </a:p>
          <a:p>
            <a:r>
              <a:rPr lang="en-US" dirty="0"/>
              <a:t>Problem, though: rewriting may be validated by original text.</a:t>
            </a:r>
          </a:p>
          <a:p>
            <a:endParaRPr lang="en-US" dirty="0"/>
          </a:p>
          <a:p>
            <a:endParaRPr lang="en-US" i="1" dirty="0"/>
          </a:p>
          <a:p>
            <a:pPr marL="0" indent="0">
              <a:buNone/>
            </a:pPr>
            <a:endParaRPr lang="en-US" dirty="0"/>
          </a:p>
          <a:p>
            <a:endParaRPr lang="en-US" i="1" dirty="0"/>
          </a:p>
        </p:txBody>
      </p:sp>
    </p:spTree>
    <p:extLst>
      <p:ext uri="{BB962C8B-B14F-4D97-AF65-F5344CB8AC3E}">
        <p14:creationId xmlns:p14="http://schemas.microsoft.com/office/powerpoint/2010/main" val="1366529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58BDB-2EE9-0F44-AD0A-06F7E435A550}"/>
              </a:ext>
            </a:extLst>
          </p:cNvPr>
          <p:cNvSpPr>
            <a:spLocks noGrp="1"/>
          </p:cNvSpPr>
          <p:nvPr>
            <p:ph type="title"/>
          </p:nvPr>
        </p:nvSpPr>
        <p:spPr/>
        <p:txBody>
          <a:bodyPr/>
          <a:lstStyle/>
          <a:p>
            <a:r>
              <a:rPr lang="en-US" dirty="0"/>
              <a:t>Recycling, rather than rewriting?</a:t>
            </a:r>
          </a:p>
        </p:txBody>
      </p:sp>
      <p:sp>
        <p:nvSpPr>
          <p:cNvPr id="3" name="Content Placeholder 2">
            <a:extLst>
              <a:ext uri="{FF2B5EF4-FFF2-40B4-BE49-F238E27FC236}">
                <a16:creationId xmlns:a16="http://schemas.microsoft.com/office/drawing/2014/main" id="{7318037B-5B8C-C447-A2A9-08BB4BDB03F9}"/>
              </a:ext>
            </a:extLst>
          </p:cNvPr>
          <p:cNvSpPr>
            <a:spLocks noGrp="1"/>
          </p:cNvSpPr>
          <p:nvPr>
            <p:ph idx="1"/>
          </p:nvPr>
        </p:nvSpPr>
        <p:spPr/>
        <p:txBody>
          <a:bodyPr/>
          <a:lstStyle/>
          <a:p>
            <a:r>
              <a:rPr lang="en-US" dirty="0" err="1"/>
              <a:t>Sinéad</a:t>
            </a:r>
            <a:r>
              <a:rPr lang="en-US" dirty="0"/>
              <a:t> Moynihan: argues that instead of rewriting, </a:t>
            </a:r>
            <a:r>
              <a:rPr lang="en-US"/>
              <a:t>Ward “recycles” </a:t>
            </a:r>
            <a:r>
              <a:rPr lang="en-US" dirty="0"/>
              <a:t>Faulkner—she is not critiquing Faulkner, but using Faulkner to resituate the lives of her poor, marginal characters.</a:t>
            </a:r>
          </a:p>
          <a:p>
            <a:endParaRPr lang="en-US" dirty="0"/>
          </a:p>
          <a:p>
            <a:r>
              <a:rPr lang="en-US" dirty="0"/>
              <a:t>Why do you think using Faulkner—one of the most praised writers of the twentieth century—helps readers see her characters in a new way.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09676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2578D-5E8B-D14B-ACB1-13930A24F7C0}"/>
              </a:ext>
            </a:extLst>
          </p:cNvPr>
          <p:cNvSpPr>
            <a:spLocks noGrp="1"/>
          </p:cNvSpPr>
          <p:nvPr>
            <p:ph type="title"/>
          </p:nvPr>
        </p:nvSpPr>
        <p:spPr/>
        <p:txBody>
          <a:bodyPr/>
          <a:lstStyle/>
          <a:p>
            <a:r>
              <a:rPr lang="en-US" dirty="0"/>
              <a:t>Additional dimension to salvage:</a:t>
            </a:r>
            <a:br>
              <a:rPr lang="en-US" dirty="0"/>
            </a:br>
            <a:r>
              <a:rPr lang="en-US" dirty="0"/>
              <a:t>Ward in </a:t>
            </a:r>
            <a:r>
              <a:rPr lang="en-US" i="1" dirty="0"/>
              <a:t>Paris Review </a:t>
            </a:r>
            <a:r>
              <a:rPr lang="en-US" dirty="0"/>
              <a:t>interview</a:t>
            </a:r>
            <a:endParaRPr lang="en-US" i="1" dirty="0"/>
          </a:p>
        </p:txBody>
      </p:sp>
      <p:sp>
        <p:nvSpPr>
          <p:cNvPr id="3" name="Content Placeholder 2">
            <a:extLst>
              <a:ext uri="{FF2B5EF4-FFF2-40B4-BE49-F238E27FC236}">
                <a16:creationId xmlns:a16="http://schemas.microsoft.com/office/drawing/2014/main" id="{857809B6-AAFC-6644-8EC7-EC742DFBD1CF}"/>
              </a:ext>
            </a:extLst>
          </p:cNvPr>
          <p:cNvSpPr>
            <a:spLocks noGrp="1"/>
          </p:cNvSpPr>
          <p:nvPr>
            <p:ph idx="1"/>
          </p:nvPr>
        </p:nvSpPr>
        <p:spPr>
          <a:xfrm>
            <a:off x="838200" y="1825625"/>
            <a:ext cx="7255933" cy="4351338"/>
          </a:xfrm>
        </p:spPr>
        <p:txBody>
          <a:bodyPr>
            <a:normAutofit fontScale="62500" lnSpcReduction="20000"/>
          </a:bodyPr>
          <a:lstStyle/>
          <a:p>
            <a:pPr marL="0" indent="0">
              <a:buNone/>
            </a:pPr>
            <a:r>
              <a:rPr lang="en-US" dirty="0"/>
              <a:t>The word </a:t>
            </a:r>
            <a:r>
              <a:rPr lang="en-US" i="1" dirty="0"/>
              <a:t>salvage</a:t>
            </a:r>
            <a:r>
              <a:rPr lang="en-US" dirty="0"/>
              <a:t> is phonetically close to </a:t>
            </a:r>
            <a:r>
              <a:rPr lang="en-US" i="1" dirty="0"/>
              <a:t>savage</a:t>
            </a:r>
            <a:r>
              <a:rPr lang="en-US" dirty="0"/>
              <a:t>. At home, among the young, there is honor in that term. It says that come hell or high water, Katrina or oil spill, hunger or heat, you are strong, you are fierce, and you possess hope. When you stand on a beach after a hurricane, the asphalt ripped from the earth, gas stations and homes and grocery stores disappeared, oak trees uprooted, without any of the comforts of civilization—no electricity, no running water, no government safety net—and all you have are your hands, your feet, your head, and your resolve to fight, you do the only thing you can: you survive. You are a savage. </a:t>
            </a:r>
            <a:r>
              <a:rPr lang="en-US" i="1" dirty="0"/>
              <a:t>Bones</a:t>
            </a:r>
            <a:r>
              <a:rPr lang="en-US" dirty="0"/>
              <a:t> is meant to remind readers what this family, and people like this family, are left with after tragedy strikes.</a:t>
            </a:r>
          </a:p>
          <a:p>
            <a:pPr marL="0" indent="0">
              <a:buNone/>
            </a:pPr>
            <a:endParaRPr lang="en-US" dirty="0"/>
          </a:p>
          <a:p>
            <a:pPr marL="0" indent="0">
              <a:buNone/>
            </a:pPr>
            <a:r>
              <a:rPr lang="en-US" dirty="0"/>
              <a:t>“'We savages up here on the Pit. Even the gnats. Mosquitoes so big they look like bats.' </a:t>
            </a:r>
            <a:r>
              <a:rPr lang="en-US" dirty="0" err="1"/>
              <a:t>Skeetah</a:t>
            </a:r>
            <a:r>
              <a:rPr lang="en-US" dirty="0"/>
              <a:t> nods at me and Junior. 'You better watch out. Junior look puny but he’ll sucker-punch you in the neck and leave you choking. And </a:t>
            </a:r>
            <a:r>
              <a:rPr lang="en-US" dirty="0" err="1"/>
              <a:t>Esch</a:t>
            </a:r>
            <a:r>
              <a:rPr lang="en-US" dirty="0"/>
              <a:t>-” </a:t>
            </a:r>
            <a:r>
              <a:rPr lang="en-US" dirty="0" err="1"/>
              <a:t>Skeetah</a:t>
            </a:r>
            <a:r>
              <a:rPr lang="en-US" dirty="0"/>
              <a:t> stands when he says it, and China circles him, sniffing in the dirt, 'You see how boss China is. You think the other girl on the Pit going to be weak?’” (95-96).</a:t>
            </a:r>
          </a:p>
          <a:p>
            <a:pPr marL="0" indent="0">
              <a:buNone/>
            </a:pPr>
            <a:endParaRPr lang="en-US" dirty="0"/>
          </a:p>
        </p:txBody>
      </p:sp>
      <p:sp>
        <p:nvSpPr>
          <p:cNvPr id="4" name="TextBox 3">
            <a:extLst>
              <a:ext uri="{FF2B5EF4-FFF2-40B4-BE49-F238E27FC236}">
                <a16:creationId xmlns:a16="http://schemas.microsoft.com/office/drawing/2014/main" id="{D458D1B7-847F-B34A-BF3F-3CFDA02B6532}"/>
              </a:ext>
            </a:extLst>
          </p:cNvPr>
          <p:cNvSpPr txBox="1"/>
          <p:nvPr/>
        </p:nvSpPr>
        <p:spPr>
          <a:xfrm>
            <a:off x="8365067" y="1825625"/>
            <a:ext cx="3454400" cy="2862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3600" dirty="0"/>
              <a:t>How does this definition of salvage change our sense of the word?</a:t>
            </a:r>
          </a:p>
        </p:txBody>
      </p:sp>
    </p:spTree>
    <p:extLst>
      <p:ext uri="{BB962C8B-B14F-4D97-AF65-F5344CB8AC3E}">
        <p14:creationId xmlns:p14="http://schemas.microsoft.com/office/powerpoint/2010/main" val="206841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4A8C1-1C93-8940-8F08-F621825CFE7D}"/>
              </a:ext>
            </a:extLst>
          </p:cNvPr>
          <p:cNvSpPr>
            <a:spLocks noGrp="1"/>
          </p:cNvSpPr>
          <p:nvPr>
            <p:ph type="title"/>
          </p:nvPr>
        </p:nvSpPr>
        <p:spPr/>
        <p:txBody>
          <a:bodyPr/>
          <a:lstStyle/>
          <a:p>
            <a:r>
              <a:rPr lang="en-US" dirty="0"/>
              <a:t>“Bodies tell stories” (83)</a:t>
            </a:r>
          </a:p>
        </p:txBody>
      </p:sp>
      <p:sp>
        <p:nvSpPr>
          <p:cNvPr id="3" name="Content Placeholder 2">
            <a:extLst>
              <a:ext uri="{FF2B5EF4-FFF2-40B4-BE49-F238E27FC236}">
                <a16:creationId xmlns:a16="http://schemas.microsoft.com/office/drawing/2014/main" id="{8A484B28-5C0D-554D-A89E-840861CFD1B5}"/>
              </a:ext>
            </a:extLst>
          </p:cNvPr>
          <p:cNvSpPr>
            <a:spLocks noGrp="1"/>
          </p:cNvSpPr>
          <p:nvPr>
            <p:ph idx="1"/>
          </p:nvPr>
        </p:nvSpPr>
        <p:spPr/>
        <p:txBody>
          <a:bodyPr/>
          <a:lstStyle/>
          <a:p>
            <a:r>
              <a:rPr lang="en-US" dirty="0" err="1"/>
              <a:t>Skeetah</a:t>
            </a:r>
            <a:r>
              <a:rPr lang="en-US" dirty="0"/>
              <a:t> cuts (83-85)</a:t>
            </a:r>
          </a:p>
          <a:p>
            <a:r>
              <a:rPr lang="en-US" dirty="0"/>
              <a:t>Mama’s scar (86)</a:t>
            </a:r>
          </a:p>
          <a:p>
            <a:r>
              <a:rPr lang="en-US" dirty="0" err="1"/>
              <a:t>Esch’s</a:t>
            </a:r>
            <a:r>
              <a:rPr lang="en-US" dirty="0"/>
              <a:t> body (87-88)</a:t>
            </a:r>
          </a:p>
          <a:p>
            <a:r>
              <a:rPr lang="en-US" dirty="0"/>
              <a:t>China’s body (93-94)</a:t>
            </a:r>
          </a:p>
          <a:p>
            <a:r>
              <a:rPr lang="en-US" dirty="0"/>
              <a:t>Junior’s body (89)</a:t>
            </a:r>
          </a:p>
        </p:txBody>
      </p:sp>
    </p:spTree>
    <p:extLst>
      <p:ext uri="{BB962C8B-B14F-4D97-AF65-F5344CB8AC3E}">
        <p14:creationId xmlns:p14="http://schemas.microsoft.com/office/powerpoint/2010/main" val="3591035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F6D3E-8E1D-A748-A145-153C41D7A0F6}"/>
              </a:ext>
            </a:extLst>
          </p:cNvPr>
          <p:cNvSpPr>
            <a:spLocks noGrp="1"/>
          </p:cNvSpPr>
          <p:nvPr>
            <p:ph type="title"/>
          </p:nvPr>
        </p:nvSpPr>
        <p:spPr/>
        <p:txBody>
          <a:bodyPr/>
          <a:lstStyle/>
          <a:p>
            <a:r>
              <a:rPr lang="en-US" dirty="0"/>
              <a:t>Different kinds of motherhood</a:t>
            </a:r>
          </a:p>
        </p:txBody>
      </p:sp>
      <p:sp>
        <p:nvSpPr>
          <p:cNvPr id="3" name="Content Placeholder 2">
            <a:extLst>
              <a:ext uri="{FF2B5EF4-FFF2-40B4-BE49-F238E27FC236}">
                <a16:creationId xmlns:a16="http://schemas.microsoft.com/office/drawing/2014/main" id="{25B0406E-F846-5846-8E48-67769BDF24E4}"/>
              </a:ext>
            </a:extLst>
          </p:cNvPr>
          <p:cNvSpPr>
            <a:spLocks noGrp="1"/>
          </p:cNvSpPr>
          <p:nvPr>
            <p:ph idx="1"/>
          </p:nvPr>
        </p:nvSpPr>
        <p:spPr/>
        <p:txBody>
          <a:bodyPr>
            <a:normAutofit fontScale="70000" lnSpcReduction="20000"/>
          </a:bodyPr>
          <a:lstStyle/>
          <a:p>
            <a:r>
              <a:rPr lang="en-US" dirty="0"/>
              <a:t>Look at the account of Mama giving birth on page one:</a:t>
            </a:r>
          </a:p>
          <a:p>
            <a:endParaRPr lang="en-US" dirty="0"/>
          </a:p>
          <a:p>
            <a:r>
              <a:rPr lang="en-US" dirty="0"/>
              <a:t>What China is doing is nothing like what Mama did when she had my youngest brother, Junior. Mama gave birth in the house she bore all of us in, here in this gap in the woods her father cleared and built on that we now call the Pit. Me, the only girl and the youngest at eight, was of no help, although Daddy said she told him she didn’t need any help. Daddy said that Randall and </a:t>
            </a:r>
            <a:r>
              <a:rPr lang="en-US" dirty="0" err="1"/>
              <a:t>Skeetah</a:t>
            </a:r>
            <a:r>
              <a:rPr lang="en-US" dirty="0"/>
              <a:t> and me came fast, that Mama had all of us in her bed, under her own bare burning bulb, so when it was time for Junior, she thought she could do the same. It didn’t work that way. Mama squatted, screamed toward the end. Junior came out purple and blue as a hydrangea: Mama’s last flower. She touched Junior just like that when Daddy held him over her: lightly with her fingertips, like she was afraid she’d knock the pollen from him, spoil the bloom. She said she didn’t want to go to the hospital. Daddy dragged her from the bed to his truck, trailing her blood, and we never saw her again (1-2)</a:t>
            </a:r>
          </a:p>
          <a:p>
            <a:endParaRPr lang="en-US" dirty="0"/>
          </a:p>
          <a:p>
            <a:r>
              <a:rPr lang="en-US" dirty="0"/>
              <a:t>Other versions of motherhood: </a:t>
            </a:r>
            <a:r>
              <a:rPr lang="en-US" dirty="0" err="1"/>
              <a:t>Esch</a:t>
            </a:r>
            <a:r>
              <a:rPr lang="en-US" dirty="0"/>
              <a:t>, Medea (38), Hurricane Katrina</a:t>
            </a:r>
          </a:p>
        </p:txBody>
      </p:sp>
    </p:spTree>
    <p:extLst>
      <p:ext uri="{BB962C8B-B14F-4D97-AF65-F5344CB8AC3E}">
        <p14:creationId xmlns:p14="http://schemas.microsoft.com/office/powerpoint/2010/main" val="3476365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38A3A-EFCB-E248-B1DD-812FB0958D1B}"/>
              </a:ext>
            </a:extLst>
          </p:cNvPr>
          <p:cNvSpPr>
            <a:spLocks noGrp="1"/>
          </p:cNvSpPr>
          <p:nvPr>
            <p:ph type="title"/>
          </p:nvPr>
        </p:nvSpPr>
        <p:spPr/>
        <p:txBody>
          <a:bodyPr/>
          <a:lstStyle/>
          <a:p>
            <a:r>
              <a:rPr lang="en-US" dirty="0"/>
              <a:t>Treating objects like humans.</a:t>
            </a:r>
          </a:p>
        </p:txBody>
      </p:sp>
      <p:sp>
        <p:nvSpPr>
          <p:cNvPr id="3" name="Content Placeholder 2">
            <a:extLst>
              <a:ext uri="{FF2B5EF4-FFF2-40B4-BE49-F238E27FC236}">
                <a16:creationId xmlns:a16="http://schemas.microsoft.com/office/drawing/2014/main" id="{CEBCD3CC-A353-1F44-96D7-7F094773004C}"/>
              </a:ext>
            </a:extLst>
          </p:cNvPr>
          <p:cNvSpPr>
            <a:spLocks noGrp="1"/>
          </p:cNvSpPr>
          <p:nvPr>
            <p:ph idx="1"/>
          </p:nvPr>
        </p:nvSpPr>
        <p:spPr/>
        <p:txBody>
          <a:bodyPr>
            <a:normAutofit/>
          </a:bodyPr>
          <a:lstStyle/>
          <a:p>
            <a:r>
              <a:rPr lang="en-US" dirty="0"/>
              <a:t>‘</a:t>
            </a:r>
            <a:r>
              <a:rPr lang="en-US" dirty="0" err="1"/>
              <a:t>Gotdamn</a:t>
            </a:r>
            <a:r>
              <a:rPr lang="en-US" dirty="0"/>
              <a:t> Van’s Salvage,” Daddy mutters, ‘didn’t even have the part I needed. He leans against the side of his truck like it’s a human being, speaks this almost as low as he used to on the nights he came home dazed drunk when Mama was alive” (103).</a:t>
            </a:r>
          </a:p>
          <a:p>
            <a:r>
              <a:rPr lang="en-US" dirty="0"/>
              <a:t>What other examples can you think of from Salvage the Bones where objects make things happen?</a:t>
            </a:r>
          </a:p>
          <a:p>
            <a:endParaRPr lang="en-US" dirty="0"/>
          </a:p>
        </p:txBody>
      </p:sp>
    </p:spTree>
    <p:extLst>
      <p:ext uri="{BB962C8B-B14F-4D97-AF65-F5344CB8AC3E}">
        <p14:creationId xmlns:p14="http://schemas.microsoft.com/office/powerpoint/2010/main" val="1194538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EA9F3-F847-A046-998B-685D07E6D57F}"/>
              </a:ext>
            </a:extLst>
          </p:cNvPr>
          <p:cNvSpPr>
            <a:spLocks noGrp="1"/>
          </p:cNvSpPr>
          <p:nvPr>
            <p:ph type="title"/>
          </p:nvPr>
        </p:nvSpPr>
        <p:spPr/>
        <p:txBody>
          <a:bodyPr/>
          <a:lstStyle/>
          <a:p>
            <a:r>
              <a:rPr lang="en-US" dirty="0"/>
              <a:t>Objects </a:t>
            </a:r>
            <a:r>
              <a:rPr lang="en-US"/>
              <a:t>and Agency</a:t>
            </a:r>
          </a:p>
        </p:txBody>
      </p:sp>
      <p:sp>
        <p:nvSpPr>
          <p:cNvPr id="3" name="Content Placeholder 2">
            <a:extLst>
              <a:ext uri="{FF2B5EF4-FFF2-40B4-BE49-F238E27FC236}">
                <a16:creationId xmlns:a16="http://schemas.microsoft.com/office/drawing/2014/main" id="{B61CA8B9-7317-0245-B376-53DA816C6E9C}"/>
              </a:ext>
            </a:extLst>
          </p:cNvPr>
          <p:cNvSpPr>
            <a:spLocks noGrp="1"/>
          </p:cNvSpPr>
          <p:nvPr>
            <p:ph idx="1"/>
          </p:nvPr>
        </p:nvSpPr>
        <p:spPr/>
        <p:txBody>
          <a:bodyPr>
            <a:normAutofit lnSpcReduction="10000"/>
          </a:bodyPr>
          <a:lstStyle/>
          <a:p>
            <a:r>
              <a:rPr lang="en-US" dirty="0"/>
              <a:t>Recent scholarship—associated with fields called “object-oriented ontology,” “Actor Network Theory,” and “new materialism”-–have speculated on the way that objects make things happen—the ways that objects have </a:t>
            </a:r>
            <a:r>
              <a:rPr lang="en-US" i="1" dirty="0"/>
              <a:t>agency</a:t>
            </a:r>
            <a:r>
              <a:rPr lang="en-US" dirty="0"/>
              <a:t>.</a:t>
            </a:r>
          </a:p>
          <a:p>
            <a:r>
              <a:rPr lang="en-US" dirty="0"/>
              <a:t>A speed bump, for example, makes people slow down.</a:t>
            </a:r>
          </a:p>
          <a:p>
            <a:r>
              <a:rPr lang="en-US" dirty="0"/>
              <a:t>Bruno Latour:</a:t>
            </a:r>
          </a:p>
          <a:p>
            <a:pPr lvl="1"/>
            <a:r>
              <a:rPr lang="en-US" dirty="0"/>
              <a:t>“the continuity of any course of action will rarely consist of human-to-human connections or of object-object connections, but will probably zigzag from one to the other” (75)</a:t>
            </a:r>
          </a:p>
          <a:p>
            <a:pPr lvl="1"/>
            <a:r>
              <a:rPr lang="en-US" dirty="0"/>
              <a:t>Sara Ahmed: “Gender is an effect of how bodies take objects up, which involves how they occupy space by being occupied in one way or another” (251).</a:t>
            </a:r>
          </a:p>
          <a:p>
            <a:endParaRPr lang="en-US" dirty="0"/>
          </a:p>
        </p:txBody>
      </p:sp>
    </p:spTree>
    <p:extLst>
      <p:ext uri="{BB962C8B-B14F-4D97-AF65-F5344CB8AC3E}">
        <p14:creationId xmlns:p14="http://schemas.microsoft.com/office/powerpoint/2010/main" val="32368300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TotalTime>
  <Words>1152</Words>
  <Application>Microsoft Macintosh PowerPoint</Application>
  <PresentationFormat>Widescreen</PresentationFormat>
  <Paragraphs>77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Today</vt:lpstr>
      <vt:lpstr>PowerPoint Presentation</vt:lpstr>
      <vt:lpstr>Salvaging mythology.  Ward uses mythology throughout the novel. For your passage: How does Esch “use” the myth?</vt:lpstr>
      <vt:lpstr>Ward &amp; William Faulkner’s As I Lay Dying</vt:lpstr>
      <vt:lpstr>Faulkner legacy</vt:lpstr>
      <vt:lpstr>From As I Lay Dying</vt:lpstr>
      <vt:lpstr>Rewriting</vt:lpstr>
      <vt:lpstr>Recycling, rather than rewriting?</vt:lpstr>
      <vt:lpstr>Additional dimension to salvage: Ward in Paris Review interview</vt:lpstr>
      <vt:lpstr>“Bodies tell stories” (83)</vt:lpstr>
      <vt:lpstr>Different kinds of motherhood</vt:lpstr>
      <vt:lpstr>Treating objects like humans.</vt:lpstr>
      <vt:lpstr>Objects and Agency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dc:title>
  <dc:creator>Drew Strombeck</dc:creator>
  <cp:lastModifiedBy>Andrew Strombeck</cp:lastModifiedBy>
  <cp:revision>11</cp:revision>
  <dcterms:created xsi:type="dcterms:W3CDTF">2019-01-16T21:09:37Z</dcterms:created>
  <dcterms:modified xsi:type="dcterms:W3CDTF">2019-02-13T21:22:03Z</dcterms:modified>
</cp:coreProperties>
</file>