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65" r:id="rId2"/>
    <p:sldId id="268" r:id="rId3"/>
    <p:sldId id="284" r:id="rId4"/>
    <p:sldId id="286" r:id="rId5"/>
    <p:sldId id="271" r:id="rId6"/>
    <p:sldId id="280" r:id="rId7"/>
    <p:sldId id="278" r:id="rId8"/>
    <p:sldId id="272" r:id="rId9"/>
    <p:sldId id="26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15" autoAdjust="0"/>
  </p:normalViewPr>
  <p:slideViewPr>
    <p:cSldViewPr>
      <p:cViewPr varScale="1">
        <p:scale>
          <a:sx n="79" d="100"/>
          <a:sy n="79" d="100"/>
        </p:scale>
        <p:origin x="10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4AE50-F1CC-074C-B290-292D13BD03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08DB76-C6A9-8642-B7B9-F9144EF9F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82194-5327-4E41-AD22-03C362603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25BC2-4CCD-014E-9EFB-364653920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9774D-E7AC-A346-87D8-2A12AD0B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CDBF-F10F-C14D-A54B-0A3F0E814E6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9222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8DB16-69C5-C44B-B355-0007B9D6E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3C32E-6513-2D4E-88ED-857F73AA2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6E6C5-5B1D-1841-9A7D-F0B52C9B6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C98A9-1384-9246-ACCD-97D72B572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51203-735E-7A46-9123-4D0379806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BA5C-C0DF-3A49-AC87-6F1BFA4BD78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276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4E941-A06D-2843-BA94-140EDDD23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E385B-ED09-1341-9133-2150C8659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FE10B-871F-434F-AF34-CAB952D2D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F7AF1-F7E3-AA40-A03A-E20722DD7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2F2CA-C62A-D94F-9D9B-EFF533689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21BD-3178-F645-9D87-855CFEEC982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21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9CB04-E02F-1446-8417-AED03A3C0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0FC15-09A5-F245-90E4-3F03B1C17E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58CDA-1E58-6A4F-8049-8E3E9A1B7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83B3B-BE89-5046-A108-51895A44A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85A10-A76D-724D-801D-B096C3554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6EE41-684E-6645-8770-AB854AB8D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5507-D63E-5B4C-8FB4-8A56B3B4E06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916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EE58-0574-7049-9460-50CC100B5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9F9AE-1AA7-9942-85A6-F93E1D911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C12001-4BCC-E248-87EC-3BFE1991B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67CAD6-8A7E-4044-9135-08F1FE4139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70BE2-C6F5-5142-A8AF-F0C99C7333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CB8ECB-D07B-474C-8F96-46BB001B0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65F58E-AF9A-864B-94EA-F49AFD0E2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9F7F1E-D65F-0F44-A032-D2A27D66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AC7E-0FF4-624F-84D7-9DAAA031E52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536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6BBF5-D064-434A-8FCC-EC17C4B82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E70CD5-1685-534C-BE66-5244749CC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8F7665-C446-9345-9DF5-1C38AC88B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CCEDCB-4DEB-AC41-8E72-D2AFF1D4F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F803-895A-A241-AEC1-9803B4BEFA5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549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35FA65-2C16-7049-872B-6243E9AE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0FB5E1-2410-E645-BC04-1D8528C8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12FCE-17E5-D44C-9B38-0A27ED1B3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27C3-9453-C44A-B640-29C90F98E7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1880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CA7A2-9761-5442-AF11-813EEA3BC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19FA3-9E04-8944-90DD-E8C8024A3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F6700-CC2B-2140-8292-3A4A37A74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2E390-8642-7F4B-865E-72826E28F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1B58B-5869-4048-89E6-84EC5B5F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AC984-0DA8-D949-B614-DF0FDECB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DAD0-F951-F448-B745-DCE841FF573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085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C9BD4-47C3-724A-A967-60D06D06C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04B596-8746-DE48-A0D4-293244B067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2DE30-B34F-F545-ABDD-5EE87C5FF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53D972-EAFE-FB43-A01E-9F1D1AE2B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636B0-1B28-FF40-B51A-AE032943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ADBFB-978E-B849-8C9F-D6DD86AF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112-FA53-F64D-A9DE-A2F70513D7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01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A5F8E-6067-5D45-A23C-5A291E9EC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09E0CA-C66A-074B-B6D9-A3296D2A6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F012A-C050-8448-8DF6-B2065FB30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4E993-17A9-6D43-88C6-FA0056E6F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427D3-A8FF-DC49-9DFA-FD02DD7A0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465F-1F59-2E43-AE78-BB690A85274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74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457950-5B1B-3B47-B875-EA2F1F7EBC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8299D7-F675-1949-9256-909727AAC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8D518-FBFB-644C-A035-76D18DDD1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9E550-BE31-6740-BCB8-743E8B248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7D57F-CAC7-944C-B380-EE8113329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70835-5483-514A-9694-7B58D129A18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4480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B74933-7A10-994F-9671-50998395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B8473-0E03-014A-8318-CF41E6402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6889A-9B34-2743-ABB8-20DDF5EE9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534DD-7667-3543-9DDA-1C5056508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DE0CE-E514-2742-983D-5D7923C42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2F537-26BB-2F4C-8E3C-A71C0B3A57E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75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5A082DC-3D98-764B-A280-2C1E66021A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Today: </a:t>
            </a:r>
            <a:r>
              <a:rPr lang="en-US" altLang="en-US" dirty="0" err="1"/>
              <a:t>Sophocles’s</a:t>
            </a:r>
            <a:r>
              <a:rPr lang="en-US" altLang="en-US" dirty="0"/>
              <a:t> </a:t>
            </a:r>
            <a:r>
              <a:rPr lang="en-US" altLang="en-US" i="1" dirty="0"/>
              <a:t>Antigone</a:t>
            </a:r>
            <a:endParaRPr lang="en-US" altLang="en-US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EDE2ABA-29AE-C240-92C5-6C1068652B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Quiz</a:t>
            </a:r>
          </a:p>
          <a:p>
            <a:pPr eaLnBrk="1" hangingPunct="1"/>
            <a:r>
              <a:rPr lang="en-US" altLang="en-US" dirty="0"/>
              <a:t>Creon and power (continued)</a:t>
            </a:r>
          </a:p>
          <a:p>
            <a:pPr eaLnBrk="1" hangingPunct="1"/>
            <a:r>
              <a:rPr lang="en-US" altLang="en-US" dirty="0"/>
              <a:t>Antigone response to Creon</a:t>
            </a:r>
          </a:p>
          <a:p>
            <a:pPr eaLnBrk="1" hangingPunct="1"/>
            <a:r>
              <a:rPr lang="en-US" altLang="en-US" dirty="0"/>
              <a:t>Haemon argument with Creon</a:t>
            </a:r>
          </a:p>
          <a:p>
            <a:r>
              <a:rPr lang="en-US" altLang="en-US" dirty="0"/>
              <a:t>Sample response question (first response will be in-class next Friday)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225" y="0"/>
            <a:ext cx="8688775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D0084CC6-F5D7-1548-8D8E-5EDB43620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4986" y="721805"/>
            <a:ext cx="7694049" cy="2147520"/>
          </a:xfrm>
        </p:spPr>
        <p:txBody>
          <a:bodyPr anchor="b">
            <a:normAutofit/>
          </a:bodyPr>
          <a:lstStyle/>
          <a:p>
            <a:r>
              <a:rPr lang="en-US" altLang="en-US" sz="5200"/>
              <a:t>Creon and power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40" y="73152"/>
            <a:ext cx="884223" cy="232963"/>
            <a:chOff x="1188720" y="73152"/>
            <a:chExt cx="1178966" cy="232963"/>
          </a:xfrm>
        </p:grpSpPr>
        <p:sp>
          <p:nvSpPr>
            <p:cNvPr id="143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4" name="Rectangle 163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1CDA130-24E7-F846-8BE6-A3BBB488F0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4986" y="3509010"/>
            <a:ext cx="7694050" cy="3057328"/>
          </a:xfrm>
        </p:spPr>
        <p:txBody>
          <a:bodyPr anchor="ctr">
            <a:normAutofit/>
          </a:bodyPr>
          <a:lstStyle/>
          <a:p>
            <a:r>
              <a:rPr lang="en-US" altLang="en-US" sz="3200" dirty="0"/>
              <a:t>Read 21-25</a:t>
            </a:r>
          </a:p>
          <a:p>
            <a:pPr lvl="1"/>
            <a:r>
              <a:rPr lang="en-US" altLang="en-US" sz="3200" dirty="0"/>
              <a:t>What has happened?</a:t>
            </a:r>
          </a:p>
          <a:p>
            <a:pPr lvl="1"/>
            <a:r>
              <a:rPr lang="en-US" altLang="en-US" sz="3200" dirty="0"/>
              <a:t>How does Creon treat the guard?</a:t>
            </a:r>
          </a:p>
          <a:p>
            <a:pPr lvl="1"/>
            <a:r>
              <a:rPr lang="en-US" altLang="en-US" sz="3200" dirty="0"/>
              <a:t>What does this say about how he views power?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225" y="0"/>
            <a:ext cx="8688775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3" name="Title 1"/>
          <p:cNvSpPr>
            <a:spLocks noGrp="1"/>
          </p:cNvSpPr>
          <p:nvPr>
            <p:ph type="title" idx="4294967295"/>
          </p:nvPr>
        </p:nvSpPr>
        <p:spPr>
          <a:xfrm>
            <a:off x="874986" y="721805"/>
            <a:ext cx="7694049" cy="2147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For discussion in small groups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40" y="73152"/>
            <a:ext cx="884223" cy="232963"/>
            <a:chOff x="1188720" y="73152"/>
            <a:chExt cx="1178966" cy="232963"/>
          </a:xfrm>
        </p:grpSpPr>
        <p:sp>
          <p:nvSpPr>
            <p:cNvPr id="78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4" name="Content Placeholder 2"/>
          <p:cNvSpPr>
            <a:spLocks noGrp="1"/>
          </p:cNvSpPr>
          <p:nvPr>
            <p:ph idx="4294967295"/>
          </p:nvPr>
        </p:nvSpPr>
        <p:spPr>
          <a:xfrm>
            <a:off x="874986" y="3509010"/>
            <a:ext cx="7694050" cy="305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/>
            <a:r>
              <a:rPr lang="en-US" sz="2400" dirty="0"/>
              <a:t>Page 19, 23</a:t>
            </a:r>
          </a:p>
          <a:p>
            <a:pPr indent="-228600" defTabSz="914400"/>
            <a:r>
              <a:rPr lang="en-US" sz="2400" dirty="0"/>
              <a:t>How would you characterize Creon’s point of view? List some words that seem important to Creon. </a:t>
            </a:r>
          </a:p>
          <a:p>
            <a:pPr indent="-228600" defTabSz="914400"/>
            <a:r>
              <a:rPr lang="en-US" sz="2400" dirty="0"/>
              <a:t>Why do you think Creon issues the decree (declares Polyneices to be inhuman)?</a:t>
            </a:r>
          </a:p>
          <a:p>
            <a:pPr lvl="1" indent="-228600" defTabSz="914400"/>
            <a:r>
              <a:rPr lang="en-US" sz="2400" dirty="0"/>
              <a:t>You can list more than one reason</a:t>
            </a:r>
          </a:p>
          <a:p>
            <a:pPr indent="-228600" defTabSz="914400"/>
            <a:endParaRPr lang="en-US" sz="1700" dirty="0"/>
          </a:p>
          <a:p>
            <a:pPr indent="-228600" defTabSz="914400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852117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225" y="0"/>
            <a:ext cx="8688775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74986" y="721805"/>
            <a:ext cx="7694049" cy="2147520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sz="5200"/>
              <a:t>Why make Antigone Haemon’s fiancée?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40" y="73152"/>
            <a:ext cx="884223" cy="232963"/>
            <a:chOff x="1188720" y="73152"/>
            <a:chExt cx="1178966" cy="232963"/>
          </a:xfrm>
        </p:grpSpPr>
        <p:sp>
          <p:nvSpPr>
            <p:cNvPr id="79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74986" y="3509010"/>
            <a:ext cx="7694050" cy="3057328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2800" dirty="0"/>
              <a:t>Makes Creon seem all the more foolish</a:t>
            </a:r>
          </a:p>
          <a:p>
            <a:pPr eaLnBrk="1" hangingPunct="1"/>
            <a:r>
              <a:rPr lang="en-US" sz="2800" dirty="0"/>
              <a:t>Harmon = speaks for Thebes, show viewpoint public</a:t>
            </a:r>
          </a:p>
          <a:p>
            <a:pPr eaLnBrk="1" hangingPunct="1"/>
            <a:r>
              <a:rPr lang="en-US" sz="2800" dirty="0"/>
              <a:t>Also—lets us see limitations of patriarchal succession</a:t>
            </a:r>
          </a:p>
        </p:txBody>
      </p:sp>
    </p:spTree>
    <p:extLst>
      <p:ext uri="{BB962C8B-B14F-4D97-AF65-F5344CB8AC3E}">
        <p14:creationId xmlns:p14="http://schemas.microsoft.com/office/powerpoint/2010/main" val="4016264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095E159E-93CC-4F4E-854F-A73189132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949071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824A1B6E-CCD6-134F-83B8-B9F1D3058B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4986" y="679927"/>
            <a:ext cx="3798352" cy="2270664"/>
          </a:xfrm>
        </p:spPr>
        <p:txBody>
          <a:bodyPr>
            <a:normAutofit/>
          </a:bodyPr>
          <a:lstStyle/>
          <a:p>
            <a:r>
              <a:rPr lang="en-US" altLang="en-US" sz="5400" dirty="0"/>
              <a:t>Haemon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F647E38-F93D-4661-8D77-CE13EEB65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224D79E-4C7E-4A03-BC98-C11627ED4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3" y="73152"/>
            <a:ext cx="884223" cy="232963"/>
            <a:chOff x="7763256" y="73152"/>
            <a:chExt cx="1178966" cy="232963"/>
          </a:xfrm>
        </p:grpSpPr>
        <p:sp>
          <p:nvSpPr>
            <p:cNvPr id="79" name="Rectangle 64">
              <a:extLst>
                <a:ext uri="{FF2B5EF4-FFF2-40B4-BE49-F238E27FC236}">
                  <a16:creationId xmlns:a16="http://schemas.microsoft.com/office/drawing/2014/main" id="{84226CB9-AAE1-46B6-9936-1C5F16126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6">
              <a:extLst>
                <a:ext uri="{FF2B5EF4-FFF2-40B4-BE49-F238E27FC236}">
                  <a16:creationId xmlns:a16="http://schemas.microsoft.com/office/drawing/2014/main" id="{8D742D28-AF83-4049-B1E5-3B8C63FC7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4">
              <a:extLst>
                <a:ext uri="{FF2B5EF4-FFF2-40B4-BE49-F238E27FC236}">
                  <a16:creationId xmlns:a16="http://schemas.microsoft.com/office/drawing/2014/main" id="{92B66613-362C-4881-A297-73A6D9862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6">
              <a:extLst>
                <a:ext uri="{FF2B5EF4-FFF2-40B4-BE49-F238E27FC236}">
                  <a16:creationId xmlns:a16="http://schemas.microsoft.com/office/drawing/2014/main" id="{C095AE55-BD70-4677-8988-688DFA3A5E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4">
              <a:extLst>
                <a:ext uri="{FF2B5EF4-FFF2-40B4-BE49-F238E27FC236}">
                  <a16:creationId xmlns:a16="http://schemas.microsoft.com/office/drawing/2014/main" id="{53FC3E90-8A63-4152-92ED-8196DCBEB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6">
              <a:extLst>
                <a:ext uri="{FF2B5EF4-FFF2-40B4-BE49-F238E27FC236}">
                  <a16:creationId xmlns:a16="http://schemas.microsoft.com/office/drawing/2014/main" id="{09E194FA-170D-410B-980F-656A0C00DC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4">
              <a:extLst>
                <a:ext uri="{FF2B5EF4-FFF2-40B4-BE49-F238E27FC236}">
                  <a16:creationId xmlns:a16="http://schemas.microsoft.com/office/drawing/2014/main" id="{6C46A6E9-2503-4458-B643-A704F1D4B9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6">
              <a:extLst>
                <a:ext uri="{FF2B5EF4-FFF2-40B4-BE49-F238E27FC236}">
                  <a16:creationId xmlns:a16="http://schemas.microsoft.com/office/drawing/2014/main" id="{90039F9D-222F-4D8E-B502-543BEEFCF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4">
              <a:extLst>
                <a:ext uri="{FF2B5EF4-FFF2-40B4-BE49-F238E27FC236}">
                  <a16:creationId xmlns:a16="http://schemas.microsoft.com/office/drawing/2014/main" id="{1543C8F8-F06A-4F56-A1C8-380B309B95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6">
              <a:extLst>
                <a:ext uri="{FF2B5EF4-FFF2-40B4-BE49-F238E27FC236}">
                  <a16:creationId xmlns:a16="http://schemas.microsoft.com/office/drawing/2014/main" id="{6E87739D-1D42-42FA-9790-B7DF61CBF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4">
              <a:extLst>
                <a:ext uri="{FF2B5EF4-FFF2-40B4-BE49-F238E27FC236}">
                  <a16:creationId xmlns:a16="http://schemas.microsoft.com/office/drawing/2014/main" id="{05029ACE-6799-4197-873B-B5F61B9655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6">
              <a:extLst>
                <a:ext uri="{FF2B5EF4-FFF2-40B4-BE49-F238E27FC236}">
                  <a16:creationId xmlns:a16="http://schemas.microsoft.com/office/drawing/2014/main" id="{D9A3E88D-C7C3-4426-8069-D642CD117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4">
              <a:extLst>
                <a:ext uri="{FF2B5EF4-FFF2-40B4-BE49-F238E27FC236}">
                  <a16:creationId xmlns:a16="http://schemas.microsoft.com/office/drawing/2014/main" id="{2125D27B-B124-4B5D-9CC1-169BF2A990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6">
              <a:extLst>
                <a:ext uri="{FF2B5EF4-FFF2-40B4-BE49-F238E27FC236}">
                  <a16:creationId xmlns:a16="http://schemas.microsoft.com/office/drawing/2014/main" id="{E087664C-11B9-4631-ABF5-940AE79E7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4">
              <a:extLst>
                <a:ext uri="{FF2B5EF4-FFF2-40B4-BE49-F238E27FC236}">
                  <a16:creationId xmlns:a16="http://schemas.microsoft.com/office/drawing/2014/main" id="{C6EE431E-21F6-422E-94B7-5CD5980E4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6">
              <a:extLst>
                <a:ext uri="{FF2B5EF4-FFF2-40B4-BE49-F238E27FC236}">
                  <a16:creationId xmlns:a16="http://schemas.microsoft.com/office/drawing/2014/main" id="{D7A3CEC9-DFB6-43FE-9CC5-DDA19B5A3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4">
              <a:extLst>
                <a:ext uri="{FF2B5EF4-FFF2-40B4-BE49-F238E27FC236}">
                  <a16:creationId xmlns:a16="http://schemas.microsoft.com/office/drawing/2014/main" id="{C79ADC73-1C5F-4F12-A3A1-C0BCE82A2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6">
              <a:extLst>
                <a:ext uri="{FF2B5EF4-FFF2-40B4-BE49-F238E27FC236}">
                  <a16:creationId xmlns:a16="http://schemas.microsoft.com/office/drawing/2014/main" id="{C20130EC-78F4-42AA-9E20-2D0F481F5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4">
              <a:extLst>
                <a:ext uri="{FF2B5EF4-FFF2-40B4-BE49-F238E27FC236}">
                  <a16:creationId xmlns:a16="http://schemas.microsoft.com/office/drawing/2014/main" id="{6353D739-20D4-4D5A-9A57-707C5AD88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66">
              <a:extLst>
                <a:ext uri="{FF2B5EF4-FFF2-40B4-BE49-F238E27FC236}">
                  <a16:creationId xmlns:a16="http://schemas.microsoft.com/office/drawing/2014/main" id="{348A8E3F-A128-4F3D-926C-77185809E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7" descr="Antigone Gives Token Burial to the Body of Her Brother Polynices by Jules-Eugène Lenepveu, c. 1835-98. (Metropolitan Museum, NY) ">
            <a:extLst>
              <a:ext uri="{FF2B5EF4-FFF2-40B4-BE49-F238E27FC236}">
                <a16:creationId xmlns:a16="http://schemas.microsoft.com/office/drawing/2014/main" id="{2A83EE9B-5F2C-C046-AECA-9C4AD9F7B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" b="390"/>
          <a:stretch/>
        </p:blipFill>
        <p:spPr bwMode="auto">
          <a:xfrm>
            <a:off x="4954982" y="10"/>
            <a:ext cx="4189018" cy="32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D6C80E47-971C-437F-B030-191115B01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2"/>
            <a:ext cx="455228" cy="36240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B5EED654-2217-DD45-8564-EBF06A5FBA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4986" y="3540334"/>
            <a:ext cx="7762547" cy="3026004"/>
          </a:xfrm>
        </p:spPr>
        <p:txBody>
          <a:bodyPr anchor="ctr">
            <a:normAutofit/>
          </a:bodyPr>
          <a:lstStyle/>
          <a:p>
            <a:r>
              <a:rPr lang="en-US" altLang="en-US" sz="2800" dirty="0"/>
              <a:t>First, what does Creon ask of Haemon on page 37?</a:t>
            </a:r>
          </a:p>
          <a:p>
            <a:endParaRPr lang="en-US" altLang="en-US" sz="2800" dirty="0"/>
          </a:p>
          <a:p>
            <a:r>
              <a:rPr lang="en-US" altLang="en-US" sz="2800" dirty="0"/>
              <a:t>Next, read Haemon’s argument and summarize it (39)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225" y="0"/>
            <a:ext cx="8688775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74986" y="721805"/>
            <a:ext cx="7694049" cy="2147520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sz="5200"/>
              <a:t>Antigone’s Critique of Power 29-32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40" y="73152"/>
            <a:ext cx="884223" cy="232963"/>
            <a:chOff x="1188720" y="73152"/>
            <a:chExt cx="1178966" cy="232963"/>
          </a:xfrm>
        </p:grpSpPr>
        <p:sp>
          <p:nvSpPr>
            <p:cNvPr id="79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874986" y="3509010"/>
            <a:ext cx="7694050" cy="3057328"/>
          </a:xfrm>
        </p:spPr>
        <p:txBody>
          <a:bodyPr anchor="ctr"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/>
              <a:t>Choose one of the following arguments and pick passages that support it. Once you pick the passage, write a sentence or two explaining how the passage supports your idea:</a:t>
            </a:r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  <a:p>
            <a:pPr eaLnBrk="1" hangingPunct="1"/>
            <a:r>
              <a:rPr lang="en-US" sz="2400" dirty="0"/>
              <a:t>The gods’ laws matter more than human laws</a:t>
            </a:r>
          </a:p>
          <a:p>
            <a:pPr eaLnBrk="1" hangingPunct="1"/>
            <a:r>
              <a:rPr lang="en-US" sz="2400" dirty="0"/>
              <a:t>Loyalty to family is more important than loyalty to state</a:t>
            </a:r>
          </a:p>
        </p:txBody>
      </p:sp>
    </p:spTree>
    <p:extLst>
      <p:ext uri="{BB962C8B-B14F-4D97-AF65-F5344CB8AC3E}">
        <p14:creationId xmlns:p14="http://schemas.microsoft.com/office/powerpoint/2010/main" val="223340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9E929D2-50B0-7B4B-BEF7-D4AF891529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Haemon lines 720-729 (page 39)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31C90C6-4B8C-334E-B5C7-40A5D15DFA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z="2200"/>
              <a:t>But, for a man to learn, even a wise man,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/>
              <a:t>is nothing shameful, nor to learn to bend and give way. You see how, in the winter 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/>
              <a:t>storms, the trees yield that save even their twigs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/>
              <a:t>but those who oppose it are destroyed root and branch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/>
              <a:t>Just so the captain who never slackens 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/>
              <a:t>his sail once he’s stretched it gets his boat turned 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/>
              <a:t>and sails the rest with benches upside down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/>
              <a:t>Rather, yield your anger and let yourself change</a:t>
            </a:r>
          </a:p>
        </p:txBody>
      </p:sp>
    </p:spTree>
    <p:extLst>
      <p:ext uri="{BB962C8B-B14F-4D97-AF65-F5344CB8AC3E}">
        <p14:creationId xmlns:p14="http://schemas.microsoft.com/office/powerpoint/2010/main" val="3333294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475A45CE-7164-4413-9B69-6C911D3E6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583" name="Picture 7" descr="Antigone Gives Token Burial to the Body of Her Brother Polynices by Jules-Eugène Lenepveu, c. 1835-98. (Metropolitan Museum, NY) ">
            <a:extLst>
              <a:ext uri="{FF2B5EF4-FFF2-40B4-BE49-F238E27FC236}">
                <a16:creationId xmlns:a16="http://schemas.microsoft.com/office/drawing/2014/main" id="{B4A752E5-6C45-E84A-953E-28D0A96FE0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85" b="2"/>
          <a:stretch/>
        </p:blipFill>
        <p:spPr bwMode="auto">
          <a:xfrm>
            <a:off x="452753" y="322444"/>
            <a:ext cx="869124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8" name="Rectangle 2">
            <a:extLst>
              <a:ext uri="{FF2B5EF4-FFF2-40B4-BE49-F238E27FC236}">
                <a16:creationId xmlns:a16="http://schemas.microsoft.com/office/drawing/2014/main" id="{C54ED098-3BC6-BE47-971C-CBFFD7CD95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4986" y="721805"/>
            <a:ext cx="7694049" cy="1047768"/>
          </a:xfrm>
        </p:spPr>
        <p:txBody>
          <a:bodyPr anchor="b">
            <a:normAutofit/>
          </a:bodyPr>
          <a:lstStyle/>
          <a:p>
            <a:r>
              <a:rPr lang="en-US" altLang="en-US" sz="5200" dirty="0">
                <a:solidFill>
                  <a:schemeClr val="bg1"/>
                </a:solidFill>
              </a:rPr>
              <a:t>Antigone and family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57A9F6A-BC1D-4C9E-9BE3-C7497A2AA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40" y="73152"/>
            <a:ext cx="884223" cy="232963"/>
            <a:chOff x="1188720" y="73152"/>
            <a:chExt cx="1178966" cy="232963"/>
          </a:xfrm>
        </p:grpSpPr>
        <p:sp>
          <p:nvSpPr>
            <p:cNvPr id="83" name="Rectangle 64">
              <a:extLst>
                <a:ext uri="{FF2B5EF4-FFF2-40B4-BE49-F238E27FC236}">
                  <a16:creationId xmlns:a16="http://schemas.microsoft.com/office/drawing/2014/main" id="{027809ED-5DE3-494F-A280-6A371B66C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6">
              <a:extLst>
                <a:ext uri="{FF2B5EF4-FFF2-40B4-BE49-F238E27FC236}">
                  <a16:creationId xmlns:a16="http://schemas.microsoft.com/office/drawing/2014/main" id="{73E2BBD9-9647-42B1-A683-0A30BA65FF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4">
              <a:extLst>
                <a:ext uri="{FF2B5EF4-FFF2-40B4-BE49-F238E27FC236}">
                  <a16:creationId xmlns:a16="http://schemas.microsoft.com/office/drawing/2014/main" id="{D839F8D1-3578-47BB-A774-C373285137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6">
              <a:extLst>
                <a:ext uri="{FF2B5EF4-FFF2-40B4-BE49-F238E27FC236}">
                  <a16:creationId xmlns:a16="http://schemas.microsoft.com/office/drawing/2014/main" id="{5945941B-ECB6-43CA-9019-B10583743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4">
              <a:extLst>
                <a:ext uri="{FF2B5EF4-FFF2-40B4-BE49-F238E27FC236}">
                  <a16:creationId xmlns:a16="http://schemas.microsoft.com/office/drawing/2014/main" id="{79885345-2271-4344-A4D1-2935078A74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6">
              <a:extLst>
                <a:ext uri="{FF2B5EF4-FFF2-40B4-BE49-F238E27FC236}">
                  <a16:creationId xmlns:a16="http://schemas.microsoft.com/office/drawing/2014/main" id="{BCFFA94E-F9BE-401C-ABA2-A9CF45280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4">
              <a:extLst>
                <a:ext uri="{FF2B5EF4-FFF2-40B4-BE49-F238E27FC236}">
                  <a16:creationId xmlns:a16="http://schemas.microsoft.com/office/drawing/2014/main" id="{B3D7947B-48B6-43A7-99D8-A6B3D98C1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6">
              <a:extLst>
                <a:ext uri="{FF2B5EF4-FFF2-40B4-BE49-F238E27FC236}">
                  <a16:creationId xmlns:a16="http://schemas.microsoft.com/office/drawing/2014/main" id="{3DBCD25F-F864-414C-9AB9-26AE553B17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4">
              <a:extLst>
                <a:ext uri="{FF2B5EF4-FFF2-40B4-BE49-F238E27FC236}">
                  <a16:creationId xmlns:a16="http://schemas.microsoft.com/office/drawing/2014/main" id="{2075FAC6-F7C8-4E0B-9609-EC01A72F0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6">
              <a:extLst>
                <a:ext uri="{FF2B5EF4-FFF2-40B4-BE49-F238E27FC236}">
                  <a16:creationId xmlns:a16="http://schemas.microsoft.com/office/drawing/2014/main" id="{8224C3F2-4222-4C4F-BFD6-CB5D02D8FC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4">
              <a:extLst>
                <a:ext uri="{FF2B5EF4-FFF2-40B4-BE49-F238E27FC236}">
                  <a16:creationId xmlns:a16="http://schemas.microsoft.com/office/drawing/2014/main" id="{BE3B26FE-4188-4FC9-A39B-0769C1B36E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6">
              <a:extLst>
                <a:ext uri="{FF2B5EF4-FFF2-40B4-BE49-F238E27FC236}">
                  <a16:creationId xmlns:a16="http://schemas.microsoft.com/office/drawing/2014/main" id="{818F9337-8812-4117-B868-6E7B0D51C5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4">
              <a:extLst>
                <a:ext uri="{FF2B5EF4-FFF2-40B4-BE49-F238E27FC236}">
                  <a16:creationId xmlns:a16="http://schemas.microsoft.com/office/drawing/2014/main" id="{E0422CE2-E40B-437F-93E9-D97AB1329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6">
              <a:extLst>
                <a:ext uri="{FF2B5EF4-FFF2-40B4-BE49-F238E27FC236}">
                  <a16:creationId xmlns:a16="http://schemas.microsoft.com/office/drawing/2014/main" id="{7ADFF71D-87CE-4CCC-A7A3-B0E7AE8EF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4">
              <a:extLst>
                <a:ext uri="{FF2B5EF4-FFF2-40B4-BE49-F238E27FC236}">
                  <a16:creationId xmlns:a16="http://schemas.microsoft.com/office/drawing/2014/main" id="{0B824915-A223-4BA7-BC93-59327EC69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66">
              <a:extLst>
                <a:ext uri="{FF2B5EF4-FFF2-40B4-BE49-F238E27FC236}">
                  <a16:creationId xmlns:a16="http://schemas.microsoft.com/office/drawing/2014/main" id="{8DB2D54C-0C09-4E26-A66C-486AEBC87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64">
              <a:extLst>
                <a:ext uri="{FF2B5EF4-FFF2-40B4-BE49-F238E27FC236}">
                  <a16:creationId xmlns:a16="http://schemas.microsoft.com/office/drawing/2014/main" id="{AE2144FF-6FF9-4E15-8439-13792A1FD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66">
              <a:extLst>
                <a:ext uri="{FF2B5EF4-FFF2-40B4-BE49-F238E27FC236}">
                  <a16:creationId xmlns:a16="http://schemas.microsoft.com/office/drawing/2014/main" id="{7F483164-F2C5-49DF-BE31-D6ADF8DD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64">
              <a:extLst>
                <a:ext uri="{FF2B5EF4-FFF2-40B4-BE49-F238E27FC236}">
                  <a16:creationId xmlns:a16="http://schemas.microsoft.com/office/drawing/2014/main" id="{1AA63474-EEA6-42DA-99F3-6CA74F37A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66">
              <a:extLst>
                <a:ext uri="{FF2B5EF4-FFF2-40B4-BE49-F238E27FC236}">
                  <a16:creationId xmlns:a16="http://schemas.microsoft.com/office/drawing/2014/main" id="{9A82580B-353A-487C-B4E0-384FD3E04B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E49A86FC-B0EE-5044-B828-3C6F223C17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4986" y="1905001"/>
            <a:ext cx="7694050" cy="323398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In her speeches before she is entombed, Antigone reminds us of what’s at stake with her burial, in terms of her humanity and that of her brother.</a:t>
            </a:r>
          </a:p>
          <a:p>
            <a:pPr marL="0" indent="0">
              <a:buNone/>
            </a:pPr>
            <a:endParaRPr lang="en-US" altLang="en-US" sz="2000" dirty="0">
              <a:solidFill>
                <a:schemeClr val="bg1"/>
              </a:solidFill>
            </a:endParaRPr>
          </a:p>
          <a:p>
            <a:pPr lvl="1"/>
            <a:r>
              <a:rPr lang="en-US" altLang="en-US" sz="2000" dirty="0">
                <a:solidFill>
                  <a:schemeClr val="bg1"/>
                </a:solidFill>
              </a:rPr>
              <a:t>Find places where Antigone reminds us of what’s at stake with </a:t>
            </a:r>
            <a:r>
              <a:rPr lang="en-US" altLang="en-US" sz="2000" dirty="0" err="1">
                <a:solidFill>
                  <a:schemeClr val="bg1"/>
                </a:solidFill>
              </a:rPr>
              <a:t>Polynecies</a:t>
            </a:r>
            <a:r>
              <a:rPr lang="en-US" altLang="en-US" sz="2000" dirty="0">
                <a:solidFill>
                  <a:schemeClr val="bg1"/>
                </a:solidFill>
              </a:rPr>
              <a:t> (his humanity).</a:t>
            </a:r>
          </a:p>
          <a:p>
            <a:pPr lvl="1"/>
            <a:r>
              <a:rPr lang="en-US" altLang="en-US" sz="2000" dirty="0">
                <a:solidFill>
                  <a:schemeClr val="bg1"/>
                </a:solidFill>
              </a:rPr>
              <a:t>Find places where Antigone reminds us of why the simple qualities of being human are important.</a:t>
            </a:r>
          </a:p>
          <a:p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A7A23085-4E4B-ED4C-B2E0-19F812E57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4143" y="5029200"/>
            <a:ext cx="3276600" cy="95410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 dirty="0">
                <a:solidFill>
                  <a:schemeClr val="bg1"/>
                </a:solidFill>
              </a:rPr>
              <a:t>Left side</a:t>
            </a:r>
          </a:p>
          <a:p>
            <a:pPr algn="ctr"/>
            <a:r>
              <a:rPr lang="en-US" altLang="en-US" sz="2800" dirty="0">
                <a:solidFill>
                  <a:schemeClr val="bg1"/>
                </a:solidFill>
              </a:rPr>
              <a:t>43-45</a:t>
            </a: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6ED77D8E-244E-284B-B9A1-AE67CAE58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028760"/>
            <a:ext cx="3276600" cy="95410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altLang="en-US" sz="2800" dirty="0">
                <a:solidFill>
                  <a:schemeClr val="bg1"/>
                </a:solidFill>
              </a:rPr>
              <a:t>Right side</a:t>
            </a:r>
          </a:p>
          <a:p>
            <a:pPr algn="ctr" eaLnBrk="0" hangingPunct="0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altLang="en-US" sz="2800" dirty="0">
                <a:solidFill>
                  <a:schemeClr val="bg1"/>
                </a:solidFill>
              </a:rPr>
              <a:t>46-47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7D67C2EE-AFA7-458A-8695-51B546F47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225" y="0"/>
            <a:ext cx="8688775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7" descr="Antigone Gives Token Burial to the Body of Her Brother Polynices by Jules-Eugène Lenepveu, c. 1835-98. (Metropolitan Museum, NY) ">
            <a:extLst>
              <a:ext uri="{FF2B5EF4-FFF2-40B4-BE49-F238E27FC236}">
                <a16:creationId xmlns:a16="http://schemas.microsoft.com/office/drawing/2014/main" id="{A5F35647-4478-7244-B537-FEF59C1485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85" b="2"/>
          <a:stretch/>
        </p:blipFill>
        <p:spPr bwMode="auto">
          <a:xfrm>
            <a:off x="452753" y="322444"/>
            <a:ext cx="869124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Rectangle 2">
            <a:extLst>
              <a:ext uri="{FF2B5EF4-FFF2-40B4-BE49-F238E27FC236}">
                <a16:creationId xmlns:a16="http://schemas.microsoft.com/office/drawing/2014/main" id="{FFBBEACA-926D-E04A-AA92-AA1CB454C4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4986" y="721805"/>
            <a:ext cx="7694049" cy="2147520"/>
          </a:xfrm>
        </p:spPr>
        <p:txBody>
          <a:bodyPr anchor="b">
            <a:normAutofit/>
          </a:bodyPr>
          <a:lstStyle/>
          <a:p>
            <a:r>
              <a:rPr lang="en-US" altLang="en-US" sz="5200"/>
              <a:t>Sample response question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221A507-76C4-489F-9F32-ECC44C5D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40" y="73152"/>
            <a:ext cx="884223" cy="232963"/>
            <a:chOff x="1188720" y="73152"/>
            <a:chExt cx="1178966" cy="232963"/>
          </a:xfrm>
        </p:grpSpPr>
        <p:sp>
          <p:nvSpPr>
            <p:cNvPr id="79" name="Rectangle 64">
              <a:extLst>
                <a:ext uri="{FF2B5EF4-FFF2-40B4-BE49-F238E27FC236}">
                  <a16:creationId xmlns:a16="http://schemas.microsoft.com/office/drawing/2014/main" id="{7DC847D7-5EB9-4FE0-B168-3DE1EB4EF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6">
              <a:extLst>
                <a:ext uri="{FF2B5EF4-FFF2-40B4-BE49-F238E27FC236}">
                  <a16:creationId xmlns:a16="http://schemas.microsoft.com/office/drawing/2014/main" id="{F6F873C5-6B08-4AFE-A352-0A7CBBF46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4">
              <a:extLst>
                <a:ext uri="{FF2B5EF4-FFF2-40B4-BE49-F238E27FC236}">
                  <a16:creationId xmlns:a16="http://schemas.microsoft.com/office/drawing/2014/main" id="{B0DB0814-1ED8-487C-B9C3-0A3D8FCF9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6">
              <a:extLst>
                <a:ext uri="{FF2B5EF4-FFF2-40B4-BE49-F238E27FC236}">
                  <a16:creationId xmlns:a16="http://schemas.microsoft.com/office/drawing/2014/main" id="{F5F3852A-F720-4D40-A134-9973D3E1F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4">
              <a:extLst>
                <a:ext uri="{FF2B5EF4-FFF2-40B4-BE49-F238E27FC236}">
                  <a16:creationId xmlns:a16="http://schemas.microsoft.com/office/drawing/2014/main" id="{1B5D5737-4218-40BA-8AF2-1AE5DECD3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6">
              <a:extLst>
                <a:ext uri="{FF2B5EF4-FFF2-40B4-BE49-F238E27FC236}">
                  <a16:creationId xmlns:a16="http://schemas.microsoft.com/office/drawing/2014/main" id="{B935F463-D65C-49FE-A92B-41F5ECDA6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4">
              <a:extLst>
                <a:ext uri="{FF2B5EF4-FFF2-40B4-BE49-F238E27FC236}">
                  <a16:creationId xmlns:a16="http://schemas.microsoft.com/office/drawing/2014/main" id="{F6CA73CF-0DFE-4798-BC6E-C387843B4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6">
              <a:extLst>
                <a:ext uri="{FF2B5EF4-FFF2-40B4-BE49-F238E27FC236}">
                  <a16:creationId xmlns:a16="http://schemas.microsoft.com/office/drawing/2014/main" id="{98C7D6EA-A5D9-4522-AE62-F469FE68F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4">
              <a:extLst>
                <a:ext uri="{FF2B5EF4-FFF2-40B4-BE49-F238E27FC236}">
                  <a16:creationId xmlns:a16="http://schemas.microsoft.com/office/drawing/2014/main" id="{B04050F1-B046-473B-B19A-E9E56235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6">
              <a:extLst>
                <a:ext uri="{FF2B5EF4-FFF2-40B4-BE49-F238E27FC236}">
                  <a16:creationId xmlns:a16="http://schemas.microsoft.com/office/drawing/2014/main" id="{975EDD96-1800-4F89-BFE1-9B91350FB6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4">
              <a:extLst>
                <a:ext uri="{FF2B5EF4-FFF2-40B4-BE49-F238E27FC236}">
                  <a16:creationId xmlns:a16="http://schemas.microsoft.com/office/drawing/2014/main" id="{20884670-A662-4E05-AAE8-45BD00526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6">
              <a:extLst>
                <a:ext uri="{FF2B5EF4-FFF2-40B4-BE49-F238E27FC236}">
                  <a16:creationId xmlns:a16="http://schemas.microsoft.com/office/drawing/2014/main" id="{3FF1EA1E-0B30-4AB3-9D10-CAFB149C8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4">
              <a:extLst>
                <a:ext uri="{FF2B5EF4-FFF2-40B4-BE49-F238E27FC236}">
                  <a16:creationId xmlns:a16="http://schemas.microsoft.com/office/drawing/2014/main" id="{45623CE9-FC05-43E5-A0BF-7BD5F22B8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6">
              <a:extLst>
                <a:ext uri="{FF2B5EF4-FFF2-40B4-BE49-F238E27FC236}">
                  <a16:creationId xmlns:a16="http://schemas.microsoft.com/office/drawing/2014/main" id="{E5FDD108-3711-4CC4-AA3A-62731494D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4">
              <a:extLst>
                <a:ext uri="{FF2B5EF4-FFF2-40B4-BE49-F238E27FC236}">
                  <a16:creationId xmlns:a16="http://schemas.microsoft.com/office/drawing/2014/main" id="{A17CDDB6-3812-4D05-B01E-102B32F6B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6">
              <a:extLst>
                <a:ext uri="{FF2B5EF4-FFF2-40B4-BE49-F238E27FC236}">
                  <a16:creationId xmlns:a16="http://schemas.microsoft.com/office/drawing/2014/main" id="{D6726100-858D-44CA-B0A8-DC13EA7BF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4">
              <a:extLst>
                <a:ext uri="{FF2B5EF4-FFF2-40B4-BE49-F238E27FC236}">
                  <a16:creationId xmlns:a16="http://schemas.microsoft.com/office/drawing/2014/main" id="{C299ED46-3E2E-408F-82A1-FB2A0A2B9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6">
              <a:extLst>
                <a:ext uri="{FF2B5EF4-FFF2-40B4-BE49-F238E27FC236}">
                  <a16:creationId xmlns:a16="http://schemas.microsoft.com/office/drawing/2014/main" id="{772859DA-EE4D-4BF7-B000-0718B4A0F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4">
              <a:extLst>
                <a:ext uri="{FF2B5EF4-FFF2-40B4-BE49-F238E27FC236}">
                  <a16:creationId xmlns:a16="http://schemas.microsoft.com/office/drawing/2014/main" id="{666A5CAC-B220-49E0-A1BC-AD5F16827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66">
              <a:extLst>
                <a:ext uri="{FF2B5EF4-FFF2-40B4-BE49-F238E27FC236}">
                  <a16:creationId xmlns:a16="http://schemas.microsoft.com/office/drawing/2014/main" id="{6690C2E3-0443-48E4-8F94-E3D9113FF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C8E9498B-242C-EC47-BF3E-B6FC0B7D61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4986" y="3509010"/>
            <a:ext cx="7694050" cy="30573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Please answer the following question in 5 minutes, using as much detail from the text as you can.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How does Antigone’s viewpoint differ from Creon’s viewpoint?</a:t>
            </a:r>
          </a:p>
          <a:p>
            <a:pPr marL="571500" indent="-571500"/>
            <a:endParaRPr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2800157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415</Words>
  <Application>Microsoft Macintosh PowerPoint</Application>
  <PresentationFormat>On-screen Show (4:3)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Wingdings</vt:lpstr>
      <vt:lpstr>Calibri</vt:lpstr>
      <vt:lpstr>Times New Roman</vt:lpstr>
      <vt:lpstr>Office Theme</vt:lpstr>
      <vt:lpstr>Today: Sophocles’s Antigone</vt:lpstr>
      <vt:lpstr>Creon and power</vt:lpstr>
      <vt:lpstr>For discussion in small groups</vt:lpstr>
      <vt:lpstr>Why make Antigone Haemon’s fiancée?</vt:lpstr>
      <vt:lpstr>Haemon</vt:lpstr>
      <vt:lpstr>Antigone’s Critique of Power 29-32</vt:lpstr>
      <vt:lpstr>Haemon lines 720-729 (page 39)</vt:lpstr>
      <vt:lpstr>Antigone and family</vt:lpstr>
      <vt:lpstr>Sample response question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Today: Sophocles’s Antigone</dc:title>
  <dc:creator>Strombeck, Andrew</dc:creator>
  <cp:lastModifiedBy>Strombeck, Andrew</cp:lastModifiedBy>
  <cp:revision>2</cp:revision>
  <dcterms:created xsi:type="dcterms:W3CDTF">2020-01-17T15:31:56Z</dcterms:created>
  <dcterms:modified xsi:type="dcterms:W3CDTF">2020-01-17T15:35:21Z</dcterms:modified>
</cp:coreProperties>
</file>