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65" r:id="rId2"/>
    <p:sldId id="294" r:id="rId3"/>
    <p:sldId id="268" r:id="rId4"/>
    <p:sldId id="293" r:id="rId5"/>
    <p:sldId id="280" r:id="rId6"/>
    <p:sldId id="271" r:id="rId7"/>
    <p:sldId id="278" r:id="rId8"/>
    <p:sldId id="279" r:id="rId9"/>
    <p:sldId id="283" r:id="rId10"/>
    <p:sldId id="269" r:id="rId11"/>
    <p:sldId id="29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15" autoAdjust="0"/>
  </p:normalViewPr>
  <p:slideViewPr>
    <p:cSldViewPr>
      <p:cViewPr varScale="1">
        <p:scale>
          <a:sx n="79" d="100"/>
          <a:sy n="79" d="100"/>
        </p:scale>
        <p:origin x="10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16.png"/><Relationship Id="rId6" Type="http://schemas.openxmlformats.org/officeDocument/2006/relationships/image" Target="../media/image7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2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3D925-9608-4C84-9B84-1BF516A4E1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BF27105-B8C7-496A-9243-5BBD847CAE8A}">
      <dgm:prSet/>
      <dgm:spPr/>
      <dgm:t>
        <a:bodyPr/>
        <a:lstStyle/>
        <a:p>
          <a:r>
            <a:rPr lang="en-US"/>
            <a:t>Announcement of syllabus change.</a:t>
          </a:r>
        </a:p>
      </dgm:t>
    </dgm:pt>
    <dgm:pt modelId="{690F77A8-9509-4531-BBEE-0598ADE57BBA}" type="parTrans" cxnId="{F1A4867A-AC35-48D1-8285-C79115E604AE}">
      <dgm:prSet/>
      <dgm:spPr/>
      <dgm:t>
        <a:bodyPr/>
        <a:lstStyle/>
        <a:p>
          <a:endParaRPr lang="en-US"/>
        </a:p>
      </dgm:t>
    </dgm:pt>
    <dgm:pt modelId="{576A1C66-6176-4BE3-873A-172076D10C0A}" type="sibTrans" cxnId="{F1A4867A-AC35-48D1-8285-C79115E604AE}">
      <dgm:prSet/>
      <dgm:spPr/>
      <dgm:t>
        <a:bodyPr/>
        <a:lstStyle/>
        <a:p>
          <a:endParaRPr lang="en-US"/>
        </a:p>
      </dgm:t>
    </dgm:pt>
    <dgm:pt modelId="{BF9E9461-C962-4225-A2C6-1D52690E6608}">
      <dgm:prSet/>
      <dgm:spPr/>
      <dgm:t>
        <a:bodyPr/>
        <a:lstStyle/>
        <a:p>
          <a:r>
            <a:rPr lang="en-US"/>
            <a:t>Summary of what we have learned so far.</a:t>
          </a:r>
        </a:p>
      </dgm:t>
    </dgm:pt>
    <dgm:pt modelId="{707C8935-9A96-4A8A-8986-D3F362609D2A}" type="parTrans" cxnId="{AB74C76F-D767-49A2-8441-F37D89C20949}">
      <dgm:prSet/>
      <dgm:spPr/>
      <dgm:t>
        <a:bodyPr/>
        <a:lstStyle/>
        <a:p>
          <a:endParaRPr lang="en-US"/>
        </a:p>
      </dgm:t>
    </dgm:pt>
    <dgm:pt modelId="{E6775690-ABD9-4ADF-9D1B-C21035C9F59C}" type="sibTrans" cxnId="{AB74C76F-D767-49A2-8441-F37D89C20949}">
      <dgm:prSet/>
      <dgm:spPr/>
      <dgm:t>
        <a:bodyPr/>
        <a:lstStyle/>
        <a:p>
          <a:endParaRPr lang="en-US"/>
        </a:p>
      </dgm:t>
    </dgm:pt>
    <dgm:pt modelId="{140732DA-4B81-4905-8D50-271409D626B1}">
      <dgm:prSet/>
      <dgm:spPr/>
      <dgm:t>
        <a:bodyPr/>
        <a:lstStyle/>
        <a:p>
          <a:r>
            <a:rPr lang="en-US"/>
            <a:t>Antigone’s claim for the human.</a:t>
          </a:r>
        </a:p>
      </dgm:t>
    </dgm:pt>
    <dgm:pt modelId="{B0E2CB65-5A4E-4313-B472-A349330C11B8}" type="parTrans" cxnId="{DC8C0731-5ADF-455A-A326-401ADE0361B8}">
      <dgm:prSet/>
      <dgm:spPr/>
      <dgm:t>
        <a:bodyPr/>
        <a:lstStyle/>
        <a:p>
          <a:endParaRPr lang="en-US"/>
        </a:p>
      </dgm:t>
    </dgm:pt>
    <dgm:pt modelId="{6528C176-4F66-4C5C-8EB6-62A0852326B2}" type="sibTrans" cxnId="{DC8C0731-5ADF-455A-A326-401ADE0361B8}">
      <dgm:prSet/>
      <dgm:spPr/>
      <dgm:t>
        <a:bodyPr/>
        <a:lstStyle/>
        <a:p>
          <a:endParaRPr lang="en-US"/>
        </a:p>
      </dgm:t>
    </dgm:pt>
    <dgm:pt modelId="{09BD47FB-07FC-42D3-8156-7D2E4FDD336A}">
      <dgm:prSet/>
      <dgm:spPr/>
      <dgm:t>
        <a:bodyPr/>
        <a:lstStyle/>
        <a:p>
          <a:r>
            <a:rPr lang="en-US"/>
            <a:t>Haemon’s argument with Creon.</a:t>
          </a:r>
        </a:p>
      </dgm:t>
    </dgm:pt>
    <dgm:pt modelId="{D5C0B170-E97F-48E1-9AD8-2BEDFB1CCA6E}" type="parTrans" cxnId="{CDB536DC-40BB-4BD1-97F8-60339253D64E}">
      <dgm:prSet/>
      <dgm:spPr/>
      <dgm:t>
        <a:bodyPr/>
        <a:lstStyle/>
        <a:p>
          <a:endParaRPr lang="en-US"/>
        </a:p>
      </dgm:t>
    </dgm:pt>
    <dgm:pt modelId="{E3ADE81E-C328-4099-8B75-1F658CFA00A3}" type="sibTrans" cxnId="{CDB536DC-40BB-4BD1-97F8-60339253D64E}">
      <dgm:prSet/>
      <dgm:spPr/>
      <dgm:t>
        <a:bodyPr/>
        <a:lstStyle/>
        <a:p>
          <a:endParaRPr lang="en-US"/>
        </a:p>
      </dgm:t>
    </dgm:pt>
    <dgm:pt modelId="{44DCC108-2A7D-45F5-97DB-F11AA266C522}">
      <dgm:prSet/>
      <dgm:spPr/>
      <dgm:t>
        <a:bodyPr/>
        <a:lstStyle/>
        <a:p>
          <a:r>
            <a:rPr lang="en-US"/>
            <a:t>Tiresias's argument against Creon.</a:t>
          </a:r>
        </a:p>
      </dgm:t>
    </dgm:pt>
    <dgm:pt modelId="{FE6389A2-8EA4-4A77-B107-83C226BDF71C}" type="parTrans" cxnId="{CD39C8EF-3A71-4D87-BB50-12D39E92873D}">
      <dgm:prSet/>
      <dgm:spPr/>
      <dgm:t>
        <a:bodyPr/>
        <a:lstStyle/>
        <a:p>
          <a:endParaRPr lang="en-US"/>
        </a:p>
      </dgm:t>
    </dgm:pt>
    <dgm:pt modelId="{2B397A66-9475-475E-AEDA-AA9F7755ABE9}" type="sibTrans" cxnId="{CD39C8EF-3A71-4D87-BB50-12D39E92873D}">
      <dgm:prSet/>
      <dgm:spPr/>
      <dgm:t>
        <a:bodyPr/>
        <a:lstStyle/>
        <a:p>
          <a:endParaRPr lang="en-US"/>
        </a:p>
      </dgm:t>
    </dgm:pt>
    <dgm:pt modelId="{FF76BDDB-80F8-405C-B8DD-9F3CE8B500E8}">
      <dgm:prSet/>
      <dgm:spPr/>
      <dgm:t>
        <a:bodyPr/>
        <a:lstStyle/>
        <a:p>
          <a:r>
            <a:rPr lang="en-US"/>
            <a:t>Sample response question</a:t>
          </a:r>
        </a:p>
      </dgm:t>
    </dgm:pt>
    <dgm:pt modelId="{6AADA14B-265B-406F-A147-41BCC51481EE}" type="parTrans" cxnId="{515142AB-E285-46F4-9920-37BF8266008A}">
      <dgm:prSet/>
      <dgm:spPr/>
      <dgm:t>
        <a:bodyPr/>
        <a:lstStyle/>
        <a:p>
          <a:endParaRPr lang="en-US"/>
        </a:p>
      </dgm:t>
    </dgm:pt>
    <dgm:pt modelId="{44CF3FA1-116D-4A43-A4F3-D5D990E65DA1}" type="sibTrans" cxnId="{515142AB-E285-46F4-9920-37BF8266008A}">
      <dgm:prSet/>
      <dgm:spPr/>
      <dgm:t>
        <a:bodyPr/>
        <a:lstStyle/>
        <a:p>
          <a:endParaRPr lang="en-US"/>
        </a:p>
      </dgm:t>
    </dgm:pt>
    <dgm:pt modelId="{18D1BF59-7161-4C6B-B65E-2D9665C0BD6E}">
      <dgm:prSet/>
      <dgm:spPr/>
      <dgm:t>
        <a:bodyPr/>
        <a:lstStyle/>
        <a:p>
          <a:r>
            <a:rPr lang="en-US"/>
            <a:t>Evaluating Creon as a leader.</a:t>
          </a:r>
        </a:p>
      </dgm:t>
    </dgm:pt>
    <dgm:pt modelId="{C5C02D0C-A85D-425D-8809-DBBCC45D99BD}" type="parTrans" cxnId="{FF5E755D-6197-4486-9E3D-56E71B863428}">
      <dgm:prSet/>
      <dgm:spPr/>
      <dgm:t>
        <a:bodyPr/>
        <a:lstStyle/>
        <a:p>
          <a:endParaRPr lang="en-US"/>
        </a:p>
      </dgm:t>
    </dgm:pt>
    <dgm:pt modelId="{7961B959-0F6E-41B8-834E-084DA9646B96}" type="sibTrans" cxnId="{FF5E755D-6197-4486-9E3D-56E71B863428}">
      <dgm:prSet/>
      <dgm:spPr/>
      <dgm:t>
        <a:bodyPr/>
        <a:lstStyle/>
        <a:p>
          <a:endParaRPr lang="en-US"/>
        </a:p>
      </dgm:t>
    </dgm:pt>
    <dgm:pt modelId="{169EEA54-9E63-4D11-9688-E47C39C1A089}" type="pres">
      <dgm:prSet presAssocID="{3EE3D925-9608-4C84-9B84-1BF516A4E197}" presName="root" presStyleCnt="0">
        <dgm:presLayoutVars>
          <dgm:dir/>
          <dgm:resizeHandles val="exact"/>
        </dgm:presLayoutVars>
      </dgm:prSet>
      <dgm:spPr/>
    </dgm:pt>
    <dgm:pt modelId="{5CB12AD8-3882-4FAA-B892-6E94497D5C83}" type="pres">
      <dgm:prSet presAssocID="{9BF27105-B8C7-496A-9243-5BBD847CAE8A}" presName="compNode" presStyleCnt="0"/>
      <dgm:spPr/>
    </dgm:pt>
    <dgm:pt modelId="{9527EAF9-EAAD-414A-90AB-C625448E6792}" type="pres">
      <dgm:prSet presAssocID="{9BF27105-B8C7-496A-9243-5BBD847CAE8A}" presName="bgRect" presStyleLbl="bgShp" presStyleIdx="0" presStyleCnt="7"/>
      <dgm:spPr/>
    </dgm:pt>
    <dgm:pt modelId="{FBBAC1CE-6CC9-4EA1-B7AF-434F8953F549}" type="pres">
      <dgm:prSet presAssocID="{9BF27105-B8C7-496A-9243-5BBD847CAE8A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unications"/>
        </a:ext>
      </dgm:extLst>
    </dgm:pt>
    <dgm:pt modelId="{69A3087D-1A3D-4C1E-AD03-B886943612EA}" type="pres">
      <dgm:prSet presAssocID="{9BF27105-B8C7-496A-9243-5BBD847CAE8A}" presName="spaceRect" presStyleCnt="0"/>
      <dgm:spPr/>
    </dgm:pt>
    <dgm:pt modelId="{4A53A679-2F26-4A01-B03B-1789D1C82C52}" type="pres">
      <dgm:prSet presAssocID="{9BF27105-B8C7-496A-9243-5BBD847CAE8A}" presName="parTx" presStyleLbl="revTx" presStyleIdx="0" presStyleCnt="7">
        <dgm:presLayoutVars>
          <dgm:chMax val="0"/>
          <dgm:chPref val="0"/>
        </dgm:presLayoutVars>
      </dgm:prSet>
      <dgm:spPr/>
    </dgm:pt>
    <dgm:pt modelId="{7F163495-C55B-4157-898D-4897EDC599C0}" type="pres">
      <dgm:prSet presAssocID="{576A1C66-6176-4BE3-873A-172076D10C0A}" presName="sibTrans" presStyleCnt="0"/>
      <dgm:spPr/>
    </dgm:pt>
    <dgm:pt modelId="{4BAF888F-14A6-4A29-9F25-EB2CE0074091}" type="pres">
      <dgm:prSet presAssocID="{BF9E9461-C962-4225-A2C6-1D52690E6608}" presName="compNode" presStyleCnt="0"/>
      <dgm:spPr/>
    </dgm:pt>
    <dgm:pt modelId="{9C15F63A-C2DF-4726-9225-58DED1203F3F}" type="pres">
      <dgm:prSet presAssocID="{BF9E9461-C962-4225-A2C6-1D52690E6608}" presName="bgRect" presStyleLbl="bgShp" presStyleIdx="1" presStyleCnt="7"/>
      <dgm:spPr/>
    </dgm:pt>
    <dgm:pt modelId="{F863771E-5B64-4452-A877-F28C90C93683}" type="pres">
      <dgm:prSet presAssocID="{BF9E9461-C962-4225-A2C6-1D52690E6608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story"/>
        </a:ext>
      </dgm:extLst>
    </dgm:pt>
    <dgm:pt modelId="{498E0A72-2510-41FB-AE76-68A1BCDF12F7}" type="pres">
      <dgm:prSet presAssocID="{BF9E9461-C962-4225-A2C6-1D52690E6608}" presName="spaceRect" presStyleCnt="0"/>
      <dgm:spPr/>
    </dgm:pt>
    <dgm:pt modelId="{48AA3EE9-EAFC-4EA2-802F-702E2B60EB6D}" type="pres">
      <dgm:prSet presAssocID="{BF9E9461-C962-4225-A2C6-1D52690E6608}" presName="parTx" presStyleLbl="revTx" presStyleIdx="1" presStyleCnt="7">
        <dgm:presLayoutVars>
          <dgm:chMax val="0"/>
          <dgm:chPref val="0"/>
        </dgm:presLayoutVars>
      </dgm:prSet>
      <dgm:spPr/>
    </dgm:pt>
    <dgm:pt modelId="{D086B087-01D0-4C49-B630-ED9483FAA30B}" type="pres">
      <dgm:prSet presAssocID="{E6775690-ABD9-4ADF-9D1B-C21035C9F59C}" presName="sibTrans" presStyleCnt="0"/>
      <dgm:spPr/>
    </dgm:pt>
    <dgm:pt modelId="{619B0C43-D864-4174-BA00-996FF454A210}" type="pres">
      <dgm:prSet presAssocID="{140732DA-4B81-4905-8D50-271409D626B1}" presName="compNode" presStyleCnt="0"/>
      <dgm:spPr/>
    </dgm:pt>
    <dgm:pt modelId="{651D9939-55C9-4ACE-AA8B-5172C1FAFEF5}" type="pres">
      <dgm:prSet presAssocID="{140732DA-4B81-4905-8D50-271409D626B1}" presName="bgRect" presStyleLbl="bgShp" presStyleIdx="2" presStyleCnt="7"/>
      <dgm:spPr/>
    </dgm:pt>
    <dgm:pt modelId="{B24B8A96-FBD1-4EAC-A50B-0B861A799A5D}" type="pres">
      <dgm:prSet presAssocID="{140732DA-4B81-4905-8D50-271409D626B1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69CCAC05-7BC6-4317-8F3B-471C4E183537}" type="pres">
      <dgm:prSet presAssocID="{140732DA-4B81-4905-8D50-271409D626B1}" presName="spaceRect" presStyleCnt="0"/>
      <dgm:spPr/>
    </dgm:pt>
    <dgm:pt modelId="{3B5ADD88-C555-4870-B227-C0EF002B2C41}" type="pres">
      <dgm:prSet presAssocID="{140732DA-4B81-4905-8D50-271409D626B1}" presName="parTx" presStyleLbl="revTx" presStyleIdx="2" presStyleCnt="7">
        <dgm:presLayoutVars>
          <dgm:chMax val="0"/>
          <dgm:chPref val="0"/>
        </dgm:presLayoutVars>
      </dgm:prSet>
      <dgm:spPr/>
    </dgm:pt>
    <dgm:pt modelId="{B83348B1-1BA8-4AE6-ADDE-89E6219DCCC0}" type="pres">
      <dgm:prSet presAssocID="{6528C176-4F66-4C5C-8EB6-62A0852326B2}" presName="sibTrans" presStyleCnt="0"/>
      <dgm:spPr/>
    </dgm:pt>
    <dgm:pt modelId="{239C9F7E-091F-45DD-AE0C-25766E85B9C2}" type="pres">
      <dgm:prSet presAssocID="{09BD47FB-07FC-42D3-8156-7D2E4FDD336A}" presName="compNode" presStyleCnt="0"/>
      <dgm:spPr/>
    </dgm:pt>
    <dgm:pt modelId="{8E484D63-406B-48C6-9208-032BC0F1B84F}" type="pres">
      <dgm:prSet presAssocID="{09BD47FB-07FC-42D3-8156-7D2E4FDD336A}" presName="bgRect" presStyleLbl="bgShp" presStyleIdx="3" presStyleCnt="7"/>
      <dgm:spPr/>
    </dgm:pt>
    <dgm:pt modelId="{C7EDC6D0-D134-4DD8-85B8-437E63735443}" type="pres">
      <dgm:prSet presAssocID="{09BD47FB-07FC-42D3-8156-7D2E4FDD336A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rror"/>
        </a:ext>
      </dgm:extLst>
    </dgm:pt>
    <dgm:pt modelId="{37EA8394-0CFA-4094-91BF-D547D1215F55}" type="pres">
      <dgm:prSet presAssocID="{09BD47FB-07FC-42D3-8156-7D2E4FDD336A}" presName="spaceRect" presStyleCnt="0"/>
      <dgm:spPr/>
    </dgm:pt>
    <dgm:pt modelId="{0B5ABFA3-2CEE-47B3-8A8E-68B24B19B1E2}" type="pres">
      <dgm:prSet presAssocID="{09BD47FB-07FC-42D3-8156-7D2E4FDD336A}" presName="parTx" presStyleLbl="revTx" presStyleIdx="3" presStyleCnt="7">
        <dgm:presLayoutVars>
          <dgm:chMax val="0"/>
          <dgm:chPref val="0"/>
        </dgm:presLayoutVars>
      </dgm:prSet>
      <dgm:spPr/>
    </dgm:pt>
    <dgm:pt modelId="{4D8C4DF8-AE30-45C7-900B-6731CF5ABD91}" type="pres">
      <dgm:prSet presAssocID="{E3ADE81E-C328-4099-8B75-1F658CFA00A3}" presName="sibTrans" presStyleCnt="0"/>
      <dgm:spPr/>
    </dgm:pt>
    <dgm:pt modelId="{CD93149D-9231-42ED-8907-CA48C0945051}" type="pres">
      <dgm:prSet presAssocID="{44DCC108-2A7D-45F5-97DB-F11AA266C522}" presName="compNode" presStyleCnt="0"/>
      <dgm:spPr/>
    </dgm:pt>
    <dgm:pt modelId="{1B690022-3723-4278-9027-87B9CF3FF191}" type="pres">
      <dgm:prSet presAssocID="{44DCC108-2A7D-45F5-97DB-F11AA266C522}" presName="bgRect" presStyleLbl="bgShp" presStyleIdx="4" presStyleCnt="7"/>
      <dgm:spPr/>
    </dgm:pt>
    <dgm:pt modelId="{02AE6FAF-066A-4345-84B9-9B3459E73C96}" type="pres">
      <dgm:prSet presAssocID="{44DCC108-2A7D-45F5-97DB-F11AA266C522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ter"/>
        </a:ext>
      </dgm:extLst>
    </dgm:pt>
    <dgm:pt modelId="{700C3D84-69F2-49A4-B8DF-35AAFF521C9F}" type="pres">
      <dgm:prSet presAssocID="{44DCC108-2A7D-45F5-97DB-F11AA266C522}" presName="spaceRect" presStyleCnt="0"/>
      <dgm:spPr/>
    </dgm:pt>
    <dgm:pt modelId="{F23C9FE7-D48C-46DA-853F-100827EB8D31}" type="pres">
      <dgm:prSet presAssocID="{44DCC108-2A7D-45F5-97DB-F11AA266C522}" presName="parTx" presStyleLbl="revTx" presStyleIdx="4" presStyleCnt="7">
        <dgm:presLayoutVars>
          <dgm:chMax val="0"/>
          <dgm:chPref val="0"/>
        </dgm:presLayoutVars>
      </dgm:prSet>
      <dgm:spPr/>
    </dgm:pt>
    <dgm:pt modelId="{E0C93EE4-7B2E-4CB7-80B4-DDF3E366DBE3}" type="pres">
      <dgm:prSet presAssocID="{2B397A66-9475-475E-AEDA-AA9F7755ABE9}" presName="sibTrans" presStyleCnt="0"/>
      <dgm:spPr/>
    </dgm:pt>
    <dgm:pt modelId="{1666E324-7AF9-41A5-A2EB-4CA89B6862A5}" type="pres">
      <dgm:prSet presAssocID="{FF76BDDB-80F8-405C-B8DD-9F3CE8B500E8}" presName="compNode" presStyleCnt="0"/>
      <dgm:spPr/>
    </dgm:pt>
    <dgm:pt modelId="{240B4A3C-69AD-4026-A61E-1515C8C38E10}" type="pres">
      <dgm:prSet presAssocID="{FF76BDDB-80F8-405C-B8DD-9F3CE8B500E8}" presName="bgRect" presStyleLbl="bgShp" presStyleIdx="5" presStyleCnt="7"/>
      <dgm:spPr/>
    </dgm:pt>
    <dgm:pt modelId="{89B7363C-7875-4941-803C-B8029A274F8C}" type="pres">
      <dgm:prSet presAssocID="{FF76BDDB-80F8-405C-B8DD-9F3CE8B500E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naire"/>
        </a:ext>
      </dgm:extLst>
    </dgm:pt>
    <dgm:pt modelId="{B10CD19B-9271-4B6C-B85C-E89A48956EBD}" type="pres">
      <dgm:prSet presAssocID="{FF76BDDB-80F8-405C-B8DD-9F3CE8B500E8}" presName="spaceRect" presStyleCnt="0"/>
      <dgm:spPr/>
    </dgm:pt>
    <dgm:pt modelId="{7F041005-21BF-4DD9-82E5-DD060463FBB5}" type="pres">
      <dgm:prSet presAssocID="{FF76BDDB-80F8-405C-B8DD-9F3CE8B500E8}" presName="parTx" presStyleLbl="revTx" presStyleIdx="5" presStyleCnt="7">
        <dgm:presLayoutVars>
          <dgm:chMax val="0"/>
          <dgm:chPref val="0"/>
        </dgm:presLayoutVars>
      </dgm:prSet>
      <dgm:spPr/>
    </dgm:pt>
    <dgm:pt modelId="{5F739808-CECF-4935-ACF3-EAE56F919C42}" type="pres">
      <dgm:prSet presAssocID="{44CF3FA1-116D-4A43-A4F3-D5D990E65DA1}" presName="sibTrans" presStyleCnt="0"/>
      <dgm:spPr/>
    </dgm:pt>
    <dgm:pt modelId="{B9A2D0EF-EF75-4C43-8E79-5C968EBE6A79}" type="pres">
      <dgm:prSet presAssocID="{18D1BF59-7161-4C6B-B65E-2D9665C0BD6E}" presName="compNode" presStyleCnt="0"/>
      <dgm:spPr/>
    </dgm:pt>
    <dgm:pt modelId="{51D9B89C-338D-41EF-BE55-9E46763D8086}" type="pres">
      <dgm:prSet presAssocID="{18D1BF59-7161-4C6B-B65E-2D9665C0BD6E}" presName="bgRect" presStyleLbl="bgShp" presStyleIdx="6" presStyleCnt="7"/>
      <dgm:spPr/>
    </dgm:pt>
    <dgm:pt modelId="{FEB11FBF-0591-4FC5-BDAD-42618D2B3965}" type="pres">
      <dgm:prSet presAssocID="{18D1BF59-7161-4C6B-B65E-2D9665C0BD6E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ty Leader"/>
        </a:ext>
      </dgm:extLst>
    </dgm:pt>
    <dgm:pt modelId="{723EDAB9-D245-4833-8726-9B7FD5898C30}" type="pres">
      <dgm:prSet presAssocID="{18D1BF59-7161-4C6B-B65E-2D9665C0BD6E}" presName="spaceRect" presStyleCnt="0"/>
      <dgm:spPr/>
    </dgm:pt>
    <dgm:pt modelId="{CB3D9B06-F345-41CD-8D29-9A22680E9D0A}" type="pres">
      <dgm:prSet presAssocID="{18D1BF59-7161-4C6B-B65E-2D9665C0BD6E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2DB3DE07-BE97-4E3B-85E3-728DAE1E6EC6}" type="presOf" srcId="{FF76BDDB-80F8-405C-B8DD-9F3CE8B500E8}" destId="{7F041005-21BF-4DD9-82E5-DD060463FBB5}" srcOrd="0" destOrd="0" presId="urn:microsoft.com/office/officeart/2018/2/layout/IconVerticalSolidList"/>
    <dgm:cxn modelId="{DC8C0731-5ADF-455A-A326-401ADE0361B8}" srcId="{3EE3D925-9608-4C84-9B84-1BF516A4E197}" destId="{140732DA-4B81-4905-8D50-271409D626B1}" srcOrd="2" destOrd="0" parTransId="{B0E2CB65-5A4E-4313-B472-A349330C11B8}" sibTransId="{6528C176-4F66-4C5C-8EB6-62A0852326B2}"/>
    <dgm:cxn modelId="{542F7C40-CE81-40C6-A856-1D8A17875473}" type="presOf" srcId="{BF9E9461-C962-4225-A2C6-1D52690E6608}" destId="{48AA3EE9-EAFC-4EA2-802F-702E2B60EB6D}" srcOrd="0" destOrd="0" presId="urn:microsoft.com/office/officeart/2018/2/layout/IconVerticalSolidList"/>
    <dgm:cxn modelId="{41483842-11A1-4FBF-9613-56AF0DCD5BB7}" type="presOf" srcId="{140732DA-4B81-4905-8D50-271409D626B1}" destId="{3B5ADD88-C555-4870-B227-C0EF002B2C41}" srcOrd="0" destOrd="0" presId="urn:microsoft.com/office/officeart/2018/2/layout/IconVerticalSolidList"/>
    <dgm:cxn modelId="{FF5E755D-6197-4486-9E3D-56E71B863428}" srcId="{3EE3D925-9608-4C84-9B84-1BF516A4E197}" destId="{18D1BF59-7161-4C6B-B65E-2D9665C0BD6E}" srcOrd="6" destOrd="0" parTransId="{C5C02D0C-A85D-425D-8809-DBBCC45D99BD}" sibTransId="{7961B959-0F6E-41B8-834E-084DA9646B96}"/>
    <dgm:cxn modelId="{425FA15F-2104-47DC-BB97-E5CF3DFC72BE}" type="presOf" srcId="{18D1BF59-7161-4C6B-B65E-2D9665C0BD6E}" destId="{CB3D9B06-F345-41CD-8D29-9A22680E9D0A}" srcOrd="0" destOrd="0" presId="urn:microsoft.com/office/officeart/2018/2/layout/IconVerticalSolidList"/>
    <dgm:cxn modelId="{CC24EB6B-7AA1-4646-93AC-795AEC5695D0}" type="presOf" srcId="{44DCC108-2A7D-45F5-97DB-F11AA266C522}" destId="{F23C9FE7-D48C-46DA-853F-100827EB8D31}" srcOrd="0" destOrd="0" presId="urn:microsoft.com/office/officeart/2018/2/layout/IconVerticalSolidList"/>
    <dgm:cxn modelId="{AB74C76F-D767-49A2-8441-F37D89C20949}" srcId="{3EE3D925-9608-4C84-9B84-1BF516A4E197}" destId="{BF9E9461-C962-4225-A2C6-1D52690E6608}" srcOrd="1" destOrd="0" parTransId="{707C8935-9A96-4A8A-8986-D3F362609D2A}" sibTransId="{E6775690-ABD9-4ADF-9D1B-C21035C9F59C}"/>
    <dgm:cxn modelId="{F1A4867A-AC35-48D1-8285-C79115E604AE}" srcId="{3EE3D925-9608-4C84-9B84-1BF516A4E197}" destId="{9BF27105-B8C7-496A-9243-5BBD847CAE8A}" srcOrd="0" destOrd="0" parTransId="{690F77A8-9509-4531-BBEE-0598ADE57BBA}" sibTransId="{576A1C66-6176-4BE3-873A-172076D10C0A}"/>
    <dgm:cxn modelId="{515142AB-E285-46F4-9920-37BF8266008A}" srcId="{3EE3D925-9608-4C84-9B84-1BF516A4E197}" destId="{FF76BDDB-80F8-405C-B8DD-9F3CE8B500E8}" srcOrd="5" destOrd="0" parTransId="{6AADA14B-265B-406F-A147-41BCC51481EE}" sibTransId="{44CF3FA1-116D-4A43-A4F3-D5D990E65DA1}"/>
    <dgm:cxn modelId="{A543A8C0-E840-430B-AD4D-176B498D30DB}" type="presOf" srcId="{3EE3D925-9608-4C84-9B84-1BF516A4E197}" destId="{169EEA54-9E63-4D11-9688-E47C39C1A089}" srcOrd="0" destOrd="0" presId="urn:microsoft.com/office/officeart/2018/2/layout/IconVerticalSolidList"/>
    <dgm:cxn modelId="{CDB536DC-40BB-4BD1-97F8-60339253D64E}" srcId="{3EE3D925-9608-4C84-9B84-1BF516A4E197}" destId="{09BD47FB-07FC-42D3-8156-7D2E4FDD336A}" srcOrd="3" destOrd="0" parTransId="{D5C0B170-E97F-48E1-9AD8-2BEDFB1CCA6E}" sibTransId="{E3ADE81E-C328-4099-8B75-1F658CFA00A3}"/>
    <dgm:cxn modelId="{1FB60EEE-537B-4B3D-9EC3-A9B6B472F08E}" type="presOf" srcId="{9BF27105-B8C7-496A-9243-5BBD847CAE8A}" destId="{4A53A679-2F26-4A01-B03B-1789D1C82C52}" srcOrd="0" destOrd="0" presId="urn:microsoft.com/office/officeart/2018/2/layout/IconVerticalSolidList"/>
    <dgm:cxn modelId="{CD39C8EF-3A71-4D87-BB50-12D39E92873D}" srcId="{3EE3D925-9608-4C84-9B84-1BF516A4E197}" destId="{44DCC108-2A7D-45F5-97DB-F11AA266C522}" srcOrd="4" destOrd="0" parTransId="{FE6389A2-8EA4-4A77-B107-83C226BDF71C}" sibTransId="{2B397A66-9475-475E-AEDA-AA9F7755ABE9}"/>
    <dgm:cxn modelId="{27ADF5FC-5344-4146-B90C-6E1E399C5620}" type="presOf" srcId="{09BD47FB-07FC-42D3-8156-7D2E4FDD336A}" destId="{0B5ABFA3-2CEE-47B3-8A8E-68B24B19B1E2}" srcOrd="0" destOrd="0" presId="urn:microsoft.com/office/officeart/2018/2/layout/IconVerticalSolidList"/>
    <dgm:cxn modelId="{13EA1546-19A8-486B-8F19-5545A236A8FF}" type="presParOf" srcId="{169EEA54-9E63-4D11-9688-E47C39C1A089}" destId="{5CB12AD8-3882-4FAA-B892-6E94497D5C83}" srcOrd="0" destOrd="0" presId="urn:microsoft.com/office/officeart/2018/2/layout/IconVerticalSolidList"/>
    <dgm:cxn modelId="{C6EAC472-9341-4E4E-BB7A-84F5A33D5064}" type="presParOf" srcId="{5CB12AD8-3882-4FAA-B892-6E94497D5C83}" destId="{9527EAF9-EAAD-414A-90AB-C625448E6792}" srcOrd="0" destOrd="0" presId="urn:microsoft.com/office/officeart/2018/2/layout/IconVerticalSolidList"/>
    <dgm:cxn modelId="{FA736257-D0D2-466C-8DB1-C55A0BED6D1A}" type="presParOf" srcId="{5CB12AD8-3882-4FAA-B892-6E94497D5C83}" destId="{FBBAC1CE-6CC9-4EA1-B7AF-434F8953F549}" srcOrd="1" destOrd="0" presId="urn:microsoft.com/office/officeart/2018/2/layout/IconVerticalSolidList"/>
    <dgm:cxn modelId="{3FE2A7BF-CD8E-41F0-A3AB-F2823AF8C645}" type="presParOf" srcId="{5CB12AD8-3882-4FAA-B892-6E94497D5C83}" destId="{69A3087D-1A3D-4C1E-AD03-B886943612EA}" srcOrd="2" destOrd="0" presId="urn:microsoft.com/office/officeart/2018/2/layout/IconVerticalSolidList"/>
    <dgm:cxn modelId="{6EB0D8EA-B6F6-4B2E-BC29-9306E1D8C13C}" type="presParOf" srcId="{5CB12AD8-3882-4FAA-B892-6E94497D5C83}" destId="{4A53A679-2F26-4A01-B03B-1789D1C82C52}" srcOrd="3" destOrd="0" presId="urn:microsoft.com/office/officeart/2018/2/layout/IconVerticalSolidList"/>
    <dgm:cxn modelId="{21B043B8-7D19-49B4-AAAE-9BC48AFDEAA6}" type="presParOf" srcId="{169EEA54-9E63-4D11-9688-E47C39C1A089}" destId="{7F163495-C55B-4157-898D-4897EDC599C0}" srcOrd="1" destOrd="0" presId="urn:microsoft.com/office/officeart/2018/2/layout/IconVerticalSolidList"/>
    <dgm:cxn modelId="{0F59440C-C62B-4455-A061-933B96DA5138}" type="presParOf" srcId="{169EEA54-9E63-4D11-9688-E47C39C1A089}" destId="{4BAF888F-14A6-4A29-9F25-EB2CE0074091}" srcOrd="2" destOrd="0" presId="urn:microsoft.com/office/officeart/2018/2/layout/IconVerticalSolidList"/>
    <dgm:cxn modelId="{62FC1C05-B0E3-4354-A492-CD7F7CEB97B4}" type="presParOf" srcId="{4BAF888F-14A6-4A29-9F25-EB2CE0074091}" destId="{9C15F63A-C2DF-4726-9225-58DED1203F3F}" srcOrd="0" destOrd="0" presId="urn:microsoft.com/office/officeart/2018/2/layout/IconVerticalSolidList"/>
    <dgm:cxn modelId="{657DEB05-5DF6-464A-81EF-B6426C396CCE}" type="presParOf" srcId="{4BAF888F-14A6-4A29-9F25-EB2CE0074091}" destId="{F863771E-5B64-4452-A877-F28C90C93683}" srcOrd="1" destOrd="0" presId="urn:microsoft.com/office/officeart/2018/2/layout/IconVerticalSolidList"/>
    <dgm:cxn modelId="{D2727132-329A-4A52-9EE5-E8265EDB7113}" type="presParOf" srcId="{4BAF888F-14A6-4A29-9F25-EB2CE0074091}" destId="{498E0A72-2510-41FB-AE76-68A1BCDF12F7}" srcOrd="2" destOrd="0" presId="urn:microsoft.com/office/officeart/2018/2/layout/IconVerticalSolidList"/>
    <dgm:cxn modelId="{4EB987B0-507F-4424-8B90-FCF63DD0ABAD}" type="presParOf" srcId="{4BAF888F-14A6-4A29-9F25-EB2CE0074091}" destId="{48AA3EE9-EAFC-4EA2-802F-702E2B60EB6D}" srcOrd="3" destOrd="0" presId="urn:microsoft.com/office/officeart/2018/2/layout/IconVerticalSolidList"/>
    <dgm:cxn modelId="{7ABD2593-F9A4-4D8D-8D65-FC53DE36EE26}" type="presParOf" srcId="{169EEA54-9E63-4D11-9688-E47C39C1A089}" destId="{D086B087-01D0-4C49-B630-ED9483FAA30B}" srcOrd="3" destOrd="0" presId="urn:microsoft.com/office/officeart/2018/2/layout/IconVerticalSolidList"/>
    <dgm:cxn modelId="{E1F2375B-915C-4CFB-936B-69CEA9FD84CD}" type="presParOf" srcId="{169EEA54-9E63-4D11-9688-E47C39C1A089}" destId="{619B0C43-D864-4174-BA00-996FF454A210}" srcOrd="4" destOrd="0" presId="urn:microsoft.com/office/officeart/2018/2/layout/IconVerticalSolidList"/>
    <dgm:cxn modelId="{54747F72-EEFC-47EC-B47A-F9BBB13661F0}" type="presParOf" srcId="{619B0C43-D864-4174-BA00-996FF454A210}" destId="{651D9939-55C9-4ACE-AA8B-5172C1FAFEF5}" srcOrd="0" destOrd="0" presId="urn:microsoft.com/office/officeart/2018/2/layout/IconVerticalSolidList"/>
    <dgm:cxn modelId="{4E2FAE8D-3E3C-418D-8747-53EDCE235CA9}" type="presParOf" srcId="{619B0C43-D864-4174-BA00-996FF454A210}" destId="{B24B8A96-FBD1-4EAC-A50B-0B861A799A5D}" srcOrd="1" destOrd="0" presId="urn:microsoft.com/office/officeart/2018/2/layout/IconVerticalSolidList"/>
    <dgm:cxn modelId="{BDABAA8E-87FE-4745-B43D-9E686D9A4DD0}" type="presParOf" srcId="{619B0C43-D864-4174-BA00-996FF454A210}" destId="{69CCAC05-7BC6-4317-8F3B-471C4E183537}" srcOrd="2" destOrd="0" presId="urn:microsoft.com/office/officeart/2018/2/layout/IconVerticalSolidList"/>
    <dgm:cxn modelId="{4DF9E44B-5427-4EE0-870D-9A2FE35C902A}" type="presParOf" srcId="{619B0C43-D864-4174-BA00-996FF454A210}" destId="{3B5ADD88-C555-4870-B227-C0EF002B2C41}" srcOrd="3" destOrd="0" presId="urn:microsoft.com/office/officeart/2018/2/layout/IconVerticalSolidList"/>
    <dgm:cxn modelId="{ADEAD6BF-6016-483A-BDF0-99AF42920DBA}" type="presParOf" srcId="{169EEA54-9E63-4D11-9688-E47C39C1A089}" destId="{B83348B1-1BA8-4AE6-ADDE-89E6219DCCC0}" srcOrd="5" destOrd="0" presId="urn:microsoft.com/office/officeart/2018/2/layout/IconVerticalSolidList"/>
    <dgm:cxn modelId="{78C8102E-A88B-4D11-9A6B-FBE67A3DBE76}" type="presParOf" srcId="{169EEA54-9E63-4D11-9688-E47C39C1A089}" destId="{239C9F7E-091F-45DD-AE0C-25766E85B9C2}" srcOrd="6" destOrd="0" presId="urn:microsoft.com/office/officeart/2018/2/layout/IconVerticalSolidList"/>
    <dgm:cxn modelId="{1F5E45B8-F968-42D7-AF55-B4BBC7DBC630}" type="presParOf" srcId="{239C9F7E-091F-45DD-AE0C-25766E85B9C2}" destId="{8E484D63-406B-48C6-9208-032BC0F1B84F}" srcOrd="0" destOrd="0" presId="urn:microsoft.com/office/officeart/2018/2/layout/IconVerticalSolidList"/>
    <dgm:cxn modelId="{AA1AB0BF-0BBE-4B43-8F99-1927F7F648D7}" type="presParOf" srcId="{239C9F7E-091F-45DD-AE0C-25766E85B9C2}" destId="{C7EDC6D0-D134-4DD8-85B8-437E63735443}" srcOrd="1" destOrd="0" presId="urn:microsoft.com/office/officeart/2018/2/layout/IconVerticalSolidList"/>
    <dgm:cxn modelId="{5B22E4CA-0EA0-46EA-95D1-434C50464B80}" type="presParOf" srcId="{239C9F7E-091F-45DD-AE0C-25766E85B9C2}" destId="{37EA8394-0CFA-4094-91BF-D547D1215F55}" srcOrd="2" destOrd="0" presId="urn:microsoft.com/office/officeart/2018/2/layout/IconVerticalSolidList"/>
    <dgm:cxn modelId="{2B64EC6B-0E84-4848-BAD4-C4A568AB92A8}" type="presParOf" srcId="{239C9F7E-091F-45DD-AE0C-25766E85B9C2}" destId="{0B5ABFA3-2CEE-47B3-8A8E-68B24B19B1E2}" srcOrd="3" destOrd="0" presId="urn:microsoft.com/office/officeart/2018/2/layout/IconVerticalSolidList"/>
    <dgm:cxn modelId="{E380CBFD-B60B-4D7F-90CE-5D077957415C}" type="presParOf" srcId="{169EEA54-9E63-4D11-9688-E47C39C1A089}" destId="{4D8C4DF8-AE30-45C7-900B-6731CF5ABD91}" srcOrd="7" destOrd="0" presId="urn:microsoft.com/office/officeart/2018/2/layout/IconVerticalSolidList"/>
    <dgm:cxn modelId="{F499002D-E5C2-4371-A1EB-E19FB149602D}" type="presParOf" srcId="{169EEA54-9E63-4D11-9688-E47C39C1A089}" destId="{CD93149D-9231-42ED-8907-CA48C0945051}" srcOrd="8" destOrd="0" presId="urn:microsoft.com/office/officeart/2018/2/layout/IconVerticalSolidList"/>
    <dgm:cxn modelId="{D43ADAA7-E294-499E-84E6-DD212DC29582}" type="presParOf" srcId="{CD93149D-9231-42ED-8907-CA48C0945051}" destId="{1B690022-3723-4278-9027-87B9CF3FF191}" srcOrd="0" destOrd="0" presId="urn:microsoft.com/office/officeart/2018/2/layout/IconVerticalSolidList"/>
    <dgm:cxn modelId="{11C5FD73-2349-40A5-B550-156D194F9460}" type="presParOf" srcId="{CD93149D-9231-42ED-8907-CA48C0945051}" destId="{02AE6FAF-066A-4345-84B9-9B3459E73C96}" srcOrd="1" destOrd="0" presId="urn:microsoft.com/office/officeart/2018/2/layout/IconVerticalSolidList"/>
    <dgm:cxn modelId="{1B0078D5-D983-4B2D-8AE1-0E7532F8675C}" type="presParOf" srcId="{CD93149D-9231-42ED-8907-CA48C0945051}" destId="{700C3D84-69F2-49A4-B8DF-35AAFF521C9F}" srcOrd="2" destOrd="0" presId="urn:microsoft.com/office/officeart/2018/2/layout/IconVerticalSolidList"/>
    <dgm:cxn modelId="{3CB421BA-6122-4D53-9AF0-8CC8D1EC3D7C}" type="presParOf" srcId="{CD93149D-9231-42ED-8907-CA48C0945051}" destId="{F23C9FE7-D48C-46DA-853F-100827EB8D31}" srcOrd="3" destOrd="0" presId="urn:microsoft.com/office/officeart/2018/2/layout/IconVerticalSolidList"/>
    <dgm:cxn modelId="{AEF4C407-62E8-4EAD-A51D-3D1FC8F14EF2}" type="presParOf" srcId="{169EEA54-9E63-4D11-9688-E47C39C1A089}" destId="{E0C93EE4-7B2E-4CB7-80B4-DDF3E366DBE3}" srcOrd="9" destOrd="0" presId="urn:microsoft.com/office/officeart/2018/2/layout/IconVerticalSolidList"/>
    <dgm:cxn modelId="{3E84DC2E-2DFA-4CCF-B333-A0799D91DEE9}" type="presParOf" srcId="{169EEA54-9E63-4D11-9688-E47C39C1A089}" destId="{1666E324-7AF9-41A5-A2EB-4CA89B6862A5}" srcOrd="10" destOrd="0" presId="urn:microsoft.com/office/officeart/2018/2/layout/IconVerticalSolidList"/>
    <dgm:cxn modelId="{24AC511C-9979-4379-80FC-59475927FC5A}" type="presParOf" srcId="{1666E324-7AF9-41A5-A2EB-4CA89B6862A5}" destId="{240B4A3C-69AD-4026-A61E-1515C8C38E10}" srcOrd="0" destOrd="0" presId="urn:microsoft.com/office/officeart/2018/2/layout/IconVerticalSolidList"/>
    <dgm:cxn modelId="{33A8511D-F4BB-438E-ACE5-E9D7D31D9F4F}" type="presParOf" srcId="{1666E324-7AF9-41A5-A2EB-4CA89B6862A5}" destId="{89B7363C-7875-4941-803C-B8029A274F8C}" srcOrd="1" destOrd="0" presId="urn:microsoft.com/office/officeart/2018/2/layout/IconVerticalSolidList"/>
    <dgm:cxn modelId="{87744B95-5C38-45C5-9935-7A71834AC440}" type="presParOf" srcId="{1666E324-7AF9-41A5-A2EB-4CA89B6862A5}" destId="{B10CD19B-9271-4B6C-B85C-E89A48956EBD}" srcOrd="2" destOrd="0" presId="urn:microsoft.com/office/officeart/2018/2/layout/IconVerticalSolidList"/>
    <dgm:cxn modelId="{FC145AEB-5B05-41CB-A628-B653F776588C}" type="presParOf" srcId="{1666E324-7AF9-41A5-A2EB-4CA89B6862A5}" destId="{7F041005-21BF-4DD9-82E5-DD060463FBB5}" srcOrd="3" destOrd="0" presId="urn:microsoft.com/office/officeart/2018/2/layout/IconVerticalSolidList"/>
    <dgm:cxn modelId="{887F9486-76FF-4D85-AE4F-4CAF925D8DCE}" type="presParOf" srcId="{169EEA54-9E63-4D11-9688-E47C39C1A089}" destId="{5F739808-CECF-4935-ACF3-EAE56F919C42}" srcOrd="11" destOrd="0" presId="urn:microsoft.com/office/officeart/2018/2/layout/IconVerticalSolidList"/>
    <dgm:cxn modelId="{F7EB294B-99C1-46E6-9095-92E72A339891}" type="presParOf" srcId="{169EEA54-9E63-4D11-9688-E47C39C1A089}" destId="{B9A2D0EF-EF75-4C43-8E79-5C968EBE6A79}" srcOrd="12" destOrd="0" presId="urn:microsoft.com/office/officeart/2018/2/layout/IconVerticalSolidList"/>
    <dgm:cxn modelId="{13DD9A80-F6EF-462D-81F9-F1439E15B05D}" type="presParOf" srcId="{B9A2D0EF-EF75-4C43-8E79-5C968EBE6A79}" destId="{51D9B89C-338D-41EF-BE55-9E46763D8086}" srcOrd="0" destOrd="0" presId="urn:microsoft.com/office/officeart/2018/2/layout/IconVerticalSolidList"/>
    <dgm:cxn modelId="{0B8F2AED-08ED-4A17-B6B7-66D1741A817D}" type="presParOf" srcId="{B9A2D0EF-EF75-4C43-8E79-5C968EBE6A79}" destId="{FEB11FBF-0591-4FC5-BDAD-42618D2B3965}" srcOrd="1" destOrd="0" presId="urn:microsoft.com/office/officeart/2018/2/layout/IconVerticalSolidList"/>
    <dgm:cxn modelId="{07F1C7E8-E75A-457B-9148-A24532CB5CA6}" type="presParOf" srcId="{B9A2D0EF-EF75-4C43-8E79-5C968EBE6A79}" destId="{723EDAB9-D245-4833-8726-9B7FD5898C30}" srcOrd="2" destOrd="0" presId="urn:microsoft.com/office/officeart/2018/2/layout/IconVerticalSolidList"/>
    <dgm:cxn modelId="{3F137CAD-AFF7-476B-BD2B-4032B2400117}" type="presParOf" srcId="{B9A2D0EF-EF75-4C43-8E79-5C968EBE6A79}" destId="{CB3D9B06-F345-41CD-8D29-9A22680E9D0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7EAF9-EAAD-414A-90AB-C625448E6792}">
      <dsp:nvSpPr>
        <dsp:cNvPr id="0" name=""/>
        <dsp:cNvSpPr/>
      </dsp:nvSpPr>
      <dsp:spPr>
        <a:xfrm>
          <a:off x="0" y="323"/>
          <a:ext cx="4939867" cy="4452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BAC1CE-6CC9-4EA1-B7AF-434F8953F549}">
      <dsp:nvSpPr>
        <dsp:cNvPr id="0" name=""/>
        <dsp:cNvSpPr/>
      </dsp:nvSpPr>
      <dsp:spPr>
        <a:xfrm>
          <a:off x="134693" y="100508"/>
          <a:ext cx="244897" cy="2448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3A679-2F26-4A01-B03B-1789D1C82C52}">
      <dsp:nvSpPr>
        <dsp:cNvPr id="0" name=""/>
        <dsp:cNvSpPr/>
      </dsp:nvSpPr>
      <dsp:spPr>
        <a:xfrm>
          <a:off x="514283" y="323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Announcement of syllabus change.</a:t>
          </a:r>
        </a:p>
      </dsp:txBody>
      <dsp:txXfrm>
        <a:off x="514283" y="323"/>
        <a:ext cx="4425583" cy="445267"/>
      </dsp:txXfrm>
    </dsp:sp>
    <dsp:sp modelId="{9C15F63A-C2DF-4726-9225-58DED1203F3F}">
      <dsp:nvSpPr>
        <dsp:cNvPr id="0" name=""/>
        <dsp:cNvSpPr/>
      </dsp:nvSpPr>
      <dsp:spPr>
        <a:xfrm>
          <a:off x="0" y="556907"/>
          <a:ext cx="4939867" cy="445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63771E-5B64-4452-A877-F28C90C93683}">
      <dsp:nvSpPr>
        <dsp:cNvPr id="0" name=""/>
        <dsp:cNvSpPr/>
      </dsp:nvSpPr>
      <dsp:spPr>
        <a:xfrm>
          <a:off x="134693" y="657092"/>
          <a:ext cx="244897" cy="2448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A3EE9-EAFC-4EA2-802F-702E2B60EB6D}">
      <dsp:nvSpPr>
        <dsp:cNvPr id="0" name=""/>
        <dsp:cNvSpPr/>
      </dsp:nvSpPr>
      <dsp:spPr>
        <a:xfrm>
          <a:off x="514283" y="556907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Summary of what we have learned so far.</a:t>
          </a:r>
        </a:p>
      </dsp:txBody>
      <dsp:txXfrm>
        <a:off x="514283" y="556907"/>
        <a:ext cx="4425583" cy="445267"/>
      </dsp:txXfrm>
    </dsp:sp>
    <dsp:sp modelId="{651D9939-55C9-4ACE-AA8B-5172C1FAFEF5}">
      <dsp:nvSpPr>
        <dsp:cNvPr id="0" name=""/>
        <dsp:cNvSpPr/>
      </dsp:nvSpPr>
      <dsp:spPr>
        <a:xfrm>
          <a:off x="0" y="1113491"/>
          <a:ext cx="4939867" cy="4452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4B8A96-FBD1-4EAC-A50B-0B861A799A5D}">
      <dsp:nvSpPr>
        <dsp:cNvPr id="0" name=""/>
        <dsp:cNvSpPr/>
      </dsp:nvSpPr>
      <dsp:spPr>
        <a:xfrm>
          <a:off x="134693" y="1213676"/>
          <a:ext cx="244897" cy="2448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ADD88-C555-4870-B227-C0EF002B2C41}">
      <dsp:nvSpPr>
        <dsp:cNvPr id="0" name=""/>
        <dsp:cNvSpPr/>
      </dsp:nvSpPr>
      <dsp:spPr>
        <a:xfrm>
          <a:off x="514283" y="1113491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Antigone’s claim for the human.</a:t>
          </a:r>
        </a:p>
      </dsp:txBody>
      <dsp:txXfrm>
        <a:off x="514283" y="1113491"/>
        <a:ext cx="4425583" cy="445267"/>
      </dsp:txXfrm>
    </dsp:sp>
    <dsp:sp modelId="{8E484D63-406B-48C6-9208-032BC0F1B84F}">
      <dsp:nvSpPr>
        <dsp:cNvPr id="0" name=""/>
        <dsp:cNvSpPr/>
      </dsp:nvSpPr>
      <dsp:spPr>
        <a:xfrm>
          <a:off x="0" y="1670075"/>
          <a:ext cx="4939867" cy="44526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DC6D0-D134-4DD8-85B8-437E63735443}">
      <dsp:nvSpPr>
        <dsp:cNvPr id="0" name=""/>
        <dsp:cNvSpPr/>
      </dsp:nvSpPr>
      <dsp:spPr>
        <a:xfrm>
          <a:off x="134693" y="1770260"/>
          <a:ext cx="244897" cy="2448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ABFA3-2CEE-47B3-8A8E-68B24B19B1E2}">
      <dsp:nvSpPr>
        <dsp:cNvPr id="0" name=""/>
        <dsp:cNvSpPr/>
      </dsp:nvSpPr>
      <dsp:spPr>
        <a:xfrm>
          <a:off x="514283" y="1670075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Haemon’s argument with Creon.</a:t>
          </a:r>
        </a:p>
      </dsp:txBody>
      <dsp:txXfrm>
        <a:off x="514283" y="1670075"/>
        <a:ext cx="4425583" cy="445267"/>
      </dsp:txXfrm>
    </dsp:sp>
    <dsp:sp modelId="{1B690022-3723-4278-9027-87B9CF3FF191}">
      <dsp:nvSpPr>
        <dsp:cNvPr id="0" name=""/>
        <dsp:cNvSpPr/>
      </dsp:nvSpPr>
      <dsp:spPr>
        <a:xfrm>
          <a:off x="0" y="2226659"/>
          <a:ext cx="4939867" cy="44526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E6FAF-066A-4345-84B9-9B3459E73C96}">
      <dsp:nvSpPr>
        <dsp:cNvPr id="0" name=""/>
        <dsp:cNvSpPr/>
      </dsp:nvSpPr>
      <dsp:spPr>
        <a:xfrm>
          <a:off x="134693" y="2326845"/>
          <a:ext cx="244897" cy="24489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3C9FE7-D48C-46DA-853F-100827EB8D31}">
      <dsp:nvSpPr>
        <dsp:cNvPr id="0" name=""/>
        <dsp:cNvSpPr/>
      </dsp:nvSpPr>
      <dsp:spPr>
        <a:xfrm>
          <a:off x="514283" y="2226659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Tiresias's argument against Creon.</a:t>
          </a:r>
        </a:p>
      </dsp:txBody>
      <dsp:txXfrm>
        <a:off x="514283" y="2226659"/>
        <a:ext cx="4425583" cy="445267"/>
      </dsp:txXfrm>
    </dsp:sp>
    <dsp:sp modelId="{240B4A3C-69AD-4026-A61E-1515C8C38E10}">
      <dsp:nvSpPr>
        <dsp:cNvPr id="0" name=""/>
        <dsp:cNvSpPr/>
      </dsp:nvSpPr>
      <dsp:spPr>
        <a:xfrm>
          <a:off x="0" y="2783244"/>
          <a:ext cx="4939867" cy="4452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7363C-7875-4941-803C-B8029A274F8C}">
      <dsp:nvSpPr>
        <dsp:cNvPr id="0" name=""/>
        <dsp:cNvSpPr/>
      </dsp:nvSpPr>
      <dsp:spPr>
        <a:xfrm>
          <a:off x="134693" y="2883429"/>
          <a:ext cx="244897" cy="24489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41005-21BF-4DD9-82E5-DD060463FBB5}">
      <dsp:nvSpPr>
        <dsp:cNvPr id="0" name=""/>
        <dsp:cNvSpPr/>
      </dsp:nvSpPr>
      <dsp:spPr>
        <a:xfrm>
          <a:off x="514283" y="2783244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Sample response question</a:t>
          </a:r>
        </a:p>
      </dsp:txBody>
      <dsp:txXfrm>
        <a:off x="514283" y="2783244"/>
        <a:ext cx="4425583" cy="445267"/>
      </dsp:txXfrm>
    </dsp:sp>
    <dsp:sp modelId="{51D9B89C-338D-41EF-BE55-9E46763D8086}">
      <dsp:nvSpPr>
        <dsp:cNvPr id="0" name=""/>
        <dsp:cNvSpPr/>
      </dsp:nvSpPr>
      <dsp:spPr>
        <a:xfrm>
          <a:off x="0" y="3339828"/>
          <a:ext cx="4939867" cy="445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11FBF-0591-4FC5-BDAD-42618D2B3965}">
      <dsp:nvSpPr>
        <dsp:cNvPr id="0" name=""/>
        <dsp:cNvSpPr/>
      </dsp:nvSpPr>
      <dsp:spPr>
        <a:xfrm>
          <a:off x="134693" y="3440013"/>
          <a:ext cx="244897" cy="24489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D9B06-F345-41CD-8D29-9A22680E9D0A}">
      <dsp:nvSpPr>
        <dsp:cNvPr id="0" name=""/>
        <dsp:cNvSpPr/>
      </dsp:nvSpPr>
      <dsp:spPr>
        <a:xfrm>
          <a:off x="514283" y="3339828"/>
          <a:ext cx="4425583" cy="4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124" tIns="47124" rIns="47124" bIns="4712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Evaluating Creon as a leader.</a:t>
          </a:r>
        </a:p>
      </dsp:txBody>
      <dsp:txXfrm>
        <a:off x="514283" y="3339828"/>
        <a:ext cx="4425583" cy="445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AE50-F1CC-074C-B290-292D13BD03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8DB76-C6A9-8642-B7B9-F9144EF9F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82194-5327-4E41-AD22-03C362603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25BC2-4CCD-014E-9EFB-36465392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9774D-E7AC-A346-87D8-2A12AD0B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CDBF-F10F-C14D-A54B-0A3F0E814E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9222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DB16-69C5-C44B-B355-0007B9D6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3C32E-6513-2D4E-88ED-857F73AA2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6E6C5-5B1D-1841-9A7D-F0B52C9B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C98A9-1384-9246-ACCD-97D72B57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51203-735E-7A46-9123-4D037980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CBA5C-C0DF-3A49-AC87-6F1BFA4BD7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2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4E941-A06D-2843-BA94-140EDDD2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E385B-ED09-1341-9133-2150C8659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FE10B-871F-434F-AF34-CAB952D2D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7AF1-F7E3-AA40-A03A-E20722DD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2F2CA-C62A-D94F-9D9B-EFF53368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121BD-3178-F645-9D87-855CFEEC98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21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CB04-E02F-1446-8417-AED03A3C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0FC15-09A5-F245-90E4-3F03B1C17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58CDA-1E58-6A4F-8049-8E3E9A1B7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83B3B-BE89-5046-A108-51895A44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85A10-A76D-724D-801D-B096C3554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6EE41-684E-6645-8770-AB854AB8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85507-D63E-5B4C-8FB4-8A56B3B4E0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16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EE58-0574-7049-9460-50CC100B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9F9AE-1AA7-9942-85A6-F93E1D911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12001-4BCC-E248-87EC-3BFE1991B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7CAD6-8A7E-4044-9135-08F1FE413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70BE2-C6F5-5142-A8AF-F0C99C733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B8ECB-D07B-474C-8F96-46BB001B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65F58E-AF9A-864B-94EA-F49AFD0E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9F7F1E-D65F-0F44-A032-D2A27D66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AC7E-0FF4-624F-84D7-9DAAA031E52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53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BBF5-D064-434A-8FCC-EC17C4B8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70CD5-1685-534C-BE66-5244749C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8F7665-C446-9345-9DF5-1C38AC88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CEDCB-4DEB-AC41-8E72-D2AFF1D4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DF803-895A-A241-AEC1-9803B4BEFA5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54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5FA65-2C16-7049-872B-6243E9AE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FB5E1-2410-E645-BC04-1D8528C8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2FCE-17E5-D44C-9B38-0A27ED1B3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27C3-9453-C44A-B640-29C90F98E7F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88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A7A2-9761-5442-AF11-813EEA3BC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19FA3-9E04-8944-90DD-E8C8024A3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F6700-CC2B-2140-8292-3A4A37A74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2E390-8642-7F4B-865E-72826E28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1B58B-5869-4048-89E6-84EC5B5F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AC984-0DA8-D949-B614-DF0FDECB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DAD0-F951-F448-B745-DCE841FF573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85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9BD4-47C3-724A-A967-60D06D06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04B596-8746-DE48-A0D4-293244B06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2DE30-B34F-F545-ABDD-5EE87C5FF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3D972-EAFE-FB43-A01E-9F1D1AE2B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636B0-1B28-FF40-B51A-AE032943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ADBFB-978E-B849-8C9F-D6DD86AF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112-FA53-F64D-A9DE-A2F70513D7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01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5F8E-6067-5D45-A23C-5A291E9E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9E0CA-C66A-074B-B6D9-A3296D2A6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F012A-C050-8448-8DF6-B2065FB3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E993-17A9-6D43-88C6-FA0056E6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427D3-A8FF-DC49-9DFA-FD02DD7A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E465F-1F59-2E43-AE78-BB690A8527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74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457950-5B1B-3B47-B875-EA2F1F7EBC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299D7-F675-1949-9256-909727AAC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8D518-FBFB-644C-A035-76D18DDD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9E550-BE31-6740-BCB8-743E8B248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7D57F-CAC7-944C-B380-EE811332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0835-5483-514A-9694-7B58D129A18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48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B74933-7A10-994F-9671-50998395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B8473-0E03-014A-8318-CF41E6402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6889A-9B34-2743-ABB8-20DDF5EE9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534DD-7667-3543-9DDA-1C5056508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DE0CE-E514-2742-983D-5D7923C42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2F537-26BB-2F4C-8E3C-A71C0B3A57E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75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wr-PqGpY38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5A082DC-3D98-764B-A280-2C1E66021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dirty="0"/>
              <a:t>Today: </a:t>
            </a:r>
            <a:r>
              <a:rPr lang="en-US" altLang="en-US" dirty="0" err="1"/>
              <a:t>Sophocles’s</a:t>
            </a:r>
            <a:r>
              <a:rPr lang="en-US" altLang="en-US" dirty="0"/>
              <a:t> </a:t>
            </a:r>
            <a:r>
              <a:rPr lang="en-US" altLang="en-US" i="1" dirty="0"/>
              <a:t>Antigone</a:t>
            </a:r>
            <a:endParaRPr lang="en-US" altLang="en-US" dirty="0"/>
          </a:p>
        </p:txBody>
      </p:sp>
      <p:pic>
        <p:nvPicPr>
          <p:cNvPr id="4103" name="Picture 4102">
            <a:extLst>
              <a:ext uri="{FF2B5EF4-FFF2-40B4-BE49-F238E27FC236}">
                <a16:creationId xmlns:a16="http://schemas.microsoft.com/office/drawing/2014/main" id="{3C3BB8D1-3F66-4522-A955-1CF22E7507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4" r="5822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61B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1" name="Rectangle 3">
            <a:extLst>
              <a:ext uri="{FF2B5EF4-FFF2-40B4-BE49-F238E27FC236}">
                <a16:creationId xmlns:a16="http://schemas.microsoft.com/office/drawing/2014/main" id="{F3FDDF10-D9B3-4736-8F8F-AD67BF2C67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875105"/>
              </p:ext>
            </p:extLst>
          </p:nvPr>
        </p:nvGraphicFramePr>
        <p:xfrm>
          <a:off x="3724073" y="2438400"/>
          <a:ext cx="4939867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2BF2-B0B5-C940-A621-287EDC51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81CC4-D771-B540-9630-DD87477D8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Response #1 will now be on Monday, January 27</a:t>
            </a:r>
          </a:p>
          <a:p>
            <a:r>
              <a:rPr lang="en-US" dirty="0"/>
              <a:t>On Friday and the first half of Monday, we will continue discussing </a:t>
            </a:r>
            <a:r>
              <a:rPr lang="en-US" i="1" dirty="0"/>
              <a:t>Antigone.</a:t>
            </a:r>
          </a:p>
          <a:p>
            <a:r>
              <a:rPr lang="en-US" dirty="0"/>
              <a:t>We will begin discussing Shakespeare’s </a:t>
            </a:r>
            <a:r>
              <a:rPr lang="en-US" i="1" dirty="0"/>
              <a:t>The Tempest </a:t>
            </a:r>
            <a:r>
              <a:rPr lang="en-US" dirty="0"/>
              <a:t>on Wednesday, January 29. </a:t>
            </a:r>
          </a:p>
          <a:p>
            <a:r>
              <a:rPr lang="en-US" dirty="0"/>
              <a:t>Full changes will be posted to the syllabus by the end of today. (These are already there for this week and next week.)</a:t>
            </a:r>
          </a:p>
        </p:txBody>
      </p:sp>
    </p:spTree>
    <p:extLst>
      <p:ext uri="{BB962C8B-B14F-4D97-AF65-F5344CB8AC3E}">
        <p14:creationId xmlns:p14="http://schemas.microsoft.com/office/powerpoint/2010/main" val="299378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0084CC6-F5D7-1548-8D8E-5EDB43620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/>
            <a:r>
              <a:rPr lang="en-US" altLang="en-US" dirty="0">
                <a:solidFill>
                  <a:schemeClr val="accent1"/>
                </a:solidFill>
              </a:rPr>
              <a:t>So far, we have learned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Rectangle 3">
            <a:extLst>
              <a:ext uri="{FF2B5EF4-FFF2-40B4-BE49-F238E27FC236}">
                <a16:creationId xmlns:a16="http://schemas.microsoft.com/office/drawing/2014/main" id="{C1CDA130-24E7-F846-8BE6-A3BBB488F0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That Creon has issued a decree banning the burial of Polyneices, and demands absolute obedience to his laws.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That Antigone has defied this decree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That Ismene initially opposed Antigone’s action, but later sides with Antigone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That Antigone has made claims for the humanity of both Polyneices and herself.</a:t>
            </a:r>
            <a:endParaRPr lang="en-US" altLang="en-US" dirty="0"/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That Creon had Antigone buried alive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That Haemon, Creon’s son, questioned this action and suggested that the people are opposed to Creon’s decisions.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8E73C0-A2CF-8B46-956D-8383150E89B2}"/>
              </a:ext>
            </a:extLst>
          </p:cNvPr>
          <p:cNvSpPr/>
          <p:nvPr/>
        </p:nvSpPr>
        <p:spPr>
          <a:xfrm>
            <a:off x="3416066" y="263976"/>
            <a:ext cx="2413696" cy="1316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Creon | Speaks for:</a:t>
            </a:r>
          </a:p>
          <a:p>
            <a:pPr algn="ctr"/>
            <a:r>
              <a:rPr lang="en-US" sz="1400" dirty="0"/>
              <a:t>State</a:t>
            </a:r>
          </a:p>
          <a:p>
            <a:pPr algn="ctr"/>
            <a:r>
              <a:rPr lang="en-US" sz="1400" dirty="0"/>
              <a:t>Order</a:t>
            </a:r>
          </a:p>
          <a:p>
            <a:pPr algn="ctr"/>
            <a:r>
              <a:rPr lang="en-US" sz="1400" dirty="0"/>
              <a:t>Laws must be obeyed</a:t>
            </a:r>
          </a:p>
          <a:p>
            <a:pPr algn="ctr"/>
            <a:r>
              <a:rPr lang="en-US" sz="1400" dirty="0"/>
              <a:t>Polyneices = enemy = inhuman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5AE48B-3B2C-7540-982B-79A1B6F153B0}"/>
              </a:ext>
            </a:extLst>
          </p:cNvPr>
          <p:cNvSpPr/>
          <p:nvPr/>
        </p:nvSpPr>
        <p:spPr>
          <a:xfrm>
            <a:off x="0" y="2751365"/>
            <a:ext cx="256282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Antigone | Speaks for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Kin (Family)</a:t>
            </a:r>
          </a:p>
          <a:p>
            <a:pPr algn="ctr"/>
            <a:r>
              <a:rPr lang="en-US" sz="1400" dirty="0"/>
              <a:t>Unjust laws can be broken</a:t>
            </a:r>
          </a:p>
          <a:p>
            <a:pPr algn="ctr"/>
            <a:r>
              <a:rPr lang="en-US" sz="1400" dirty="0"/>
              <a:t>Polyneices = brother = human</a:t>
            </a:r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BEDB3494-6FAC-DC47-8C4E-3F57CCAD46C4}"/>
              </a:ext>
            </a:extLst>
          </p:cNvPr>
          <p:cNvSpPr/>
          <p:nvPr/>
        </p:nvSpPr>
        <p:spPr>
          <a:xfrm rot="19629510">
            <a:off x="878048" y="1369756"/>
            <a:ext cx="2577125" cy="73322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Uncle</a:t>
            </a:r>
          </a:p>
          <a:p>
            <a:pPr algn="ctr"/>
            <a:r>
              <a:rPr lang="en-US" sz="1400" dirty="0"/>
              <a:t>Future father in law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EED726-0CBE-9346-B77C-BF85E9A5316B}"/>
              </a:ext>
            </a:extLst>
          </p:cNvPr>
          <p:cNvSpPr/>
          <p:nvPr/>
        </p:nvSpPr>
        <p:spPr>
          <a:xfrm>
            <a:off x="3416068" y="2770416"/>
            <a:ext cx="2194268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Haemon | Speaks for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Antigone</a:t>
            </a:r>
          </a:p>
          <a:p>
            <a:pPr algn="ctr"/>
            <a:r>
              <a:rPr lang="en-US" sz="1400" dirty="0"/>
              <a:t>People of Thebes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Polyneices = Antigone’s brother = human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6D292-AA88-4946-B600-92FE2DA4B001}"/>
              </a:ext>
            </a:extLst>
          </p:cNvPr>
          <p:cNvSpPr/>
          <p:nvPr/>
        </p:nvSpPr>
        <p:spPr>
          <a:xfrm>
            <a:off x="6791866" y="2770416"/>
            <a:ext cx="2194268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Tiresias | Speaks for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Gods</a:t>
            </a:r>
          </a:p>
          <a:p>
            <a:pPr algn="ctr"/>
            <a:endParaRPr lang="en-US" sz="1200" dirty="0"/>
          </a:p>
          <a:p>
            <a:pPr algn="ctr"/>
            <a:r>
              <a:rPr lang="en-US" sz="1200" dirty="0"/>
              <a:t>Polyneices = human, because humans shouldn’t be left unburied</a:t>
            </a:r>
          </a:p>
          <a:p>
            <a:pPr algn="ctr"/>
            <a:r>
              <a:rPr lang="en-US" sz="1200" dirty="0"/>
              <a:t>Law forbidding burial unjust</a:t>
            </a:r>
          </a:p>
        </p:txBody>
      </p:sp>
      <p:sp>
        <p:nvSpPr>
          <p:cNvPr id="10" name="Left-Right Arrow 9">
            <a:extLst>
              <a:ext uri="{FF2B5EF4-FFF2-40B4-BE49-F238E27FC236}">
                <a16:creationId xmlns:a16="http://schemas.microsoft.com/office/drawing/2014/main" id="{54CD3D06-A153-2D44-BD29-963DC7EA8C87}"/>
              </a:ext>
            </a:extLst>
          </p:cNvPr>
          <p:cNvSpPr/>
          <p:nvPr/>
        </p:nvSpPr>
        <p:spPr>
          <a:xfrm rot="2627517">
            <a:off x="5803396" y="1301856"/>
            <a:ext cx="2577125" cy="819842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Gods</a:t>
            </a:r>
          </a:p>
          <a:p>
            <a:pPr algn="ctr"/>
            <a:r>
              <a:rPr lang="en-US" sz="1400" dirty="0"/>
              <a:t>Morality</a:t>
            </a:r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7CFBAD71-7936-3B4E-B20F-3F25CB0CA8A2}"/>
              </a:ext>
            </a:extLst>
          </p:cNvPr>
          <p:cNvSpPr/>
          <p:nvPr/>
        </p:nvSpPr>
        <p:spPr>
          <a:xfrm rot="16200000">
            <a:off x="978039" y="4496472"/>
            <a:ext cx="677635" cy="500113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77BFB-C483-894C-9D1A-DABFA061ABEA}"/>
              </a:ext>
            </a:extLst>
          </p:cNvPr>
          <p:cNvSpPr/>
          <p:nvPr/>
        </p:nvSpPr>
        <p:spPr>
          <a:xfrm>
            <a:off x="1447800" y="1962734"/>
            <a:ext cx="4572000" cy="4062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Father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09AAD1-49EE-8E4F-BCA6-031279843328}"/>
              </a:ext>
            </a:extLst>
          </p:cNvPr>
          <p:cNvSpPr/>
          <p:nvPr/>
        </p:nvSpPr>
        <p:spPr>
          <a:xfrm>
            <a:off x="76200" y="5141491"/>
            <a:ext cx="256282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Ismene | Speaks for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Antigone</a:t>
            </a:r>
          </a:p>
          <a:p>
            <a:pPr algn="ctr"/>
            <a:r>
              <a:rPr lang="en-US" sz="1400" dirty="0"/>
              <a:t>Kin (weaker than Antigone)</a:t>
            </a:r>
          </a:p>
          <a:p>
            <a:pPr algn="ctr"/>
            <a:r>
              <a:rPr lang="en-US" sz="1400" dirty="0"/>
              <a:t>Laws must be followed (changes as play progresses)</a:t>
            </a:r>
          </a:p>
        </p:txBody>
      </p:sp>
      <p:sp>
        <p:nvSpPr>
          <p:cNvPr id="14" name="Left-Right Arrow 13">
            <a:extLst>
              <a:ext uri="{FF2B5EF4-FFF2-40B4-BE49-F238E27FC236}">
                <a16:creationId xmlns:a16="http://schemas.microsoft.com/office/drawing/2014/main" id="{55A4AFCE-1753-6E49-A14C-5FA65C2CFEA4}"/>
              </a:ext>
            </a:extLst>
          </p:cNvPr>
          <p:cNvSpPr/>
          <p:nvPr/>
        </p:nvSpPr>
        <p:spPr>
          <a:xfrm rot="16200000">
            <a:off x="3820885" y="1970048"/>
            <a:ext cx="1039588" cy="410688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E8A70F-5BF9-6646-BB3A-F7AF8B73B817}"/>
              </a:ext>
            </a:extLst>
          </p:cNvPr>
          <p:cNvSpPr/>
          <p:nvPr/>
        </p:nvSpPr>
        <p:spPr>
          <a:xfrm>
            <a:off x="-152400" y="45057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Sister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14EAA6D-C570-7C4D-8AF4-3419C6403B88}"/>
              </a:ext>
            </a:extLst>
          </p:cNvPr>
          <p:cNvSpPr/>
          <p:nvPr/>
        </p:nvSpPr>
        <p:spPr>
          <a:xfrm>
            <a:off x="4566557" y="5053695"/>
            <a:ext cx="43434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Polyneices</a:t>
            </a:r>
          </a:p>
          <a:p>
            <a:pPr algn="ctr"/>
            <a:r>
              <a:rPr lang="en-US" dirty="0"/>
              <a:t>Antigone’s brother</a:t>
            </a:r>
          </a:p>
          <a:p>
            <a:pPr algn="ctr"/>
            <a:r>
              <a:rPr lang="en-US" dirty="0"/>
              <a:t>Has been declared enemy = inhuman</a:t>
            </a:r>
          </a:p>
        </p:txBody>
      </p:sp>
      <p:sp>
        <p:nvSpPr>
          <p:cNvPr id="16" name="Left-Right Arrow 15">
            <a:extLst>
              <a:ext uri="{FF2B5EF4-FFF2-40B4-BE49-F238E27FC236}">
                <a16:creationId xmlns:a16="http://schemas.microsoft.com/office/drawing/2014/main" id="{1DF126C8-4D5F-DF4E-9E52-DC59B7AB573A}"/>
              </a:ext>
            </a:extLst>
          </p:cNvPr>
          <p:cNvSpPr/>
          <p:nvPr/>
        </p:nvSpPr>
        <p:spPr>
          <a:xfrm>
            <a:off x="2681428" y="3551210"/>
            <a:ext cx="616032" cy="346327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F5D3D0-84A2-234E-81E4-D84A4CD5DD4C}"/>
              </a:ext>
            </a:extLst>
          </p:cNvPr>
          <p:cNvSpPr/>
          <p:nvPr/>
        </p:nvSpPr>
        <p:spPr>
          <a:xfrm>
            <a:off x="2536314" y="3062598"/>
            <a:ext cx="90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Fiancée</a:t>
            </a:r>
          </a:p>
        </p:txBody>
      </p:sp>
      <p:sp>
        <p:nvSpPr>
          <p:cNvPr id="17" name="Left-Right Arrow 16">
            <a:extLst>
              <a:ext uri="{FF2B5EF4-FFF2-40B4-BE49-F238E27FC236}">
                <a16:creationId xmlns:a16="http://schemas.microsoft.com/office/drawing/2014/main" id="{AA2F844F-B2E1-9043-A41C-21D6F2AA3FE2}"/>
              </a:ext>
            </a:extLst>
          </p:cNvPr>
          <p:cNvSpPr/>
          <p:nvPr/>
        </p:nvSpPr>
        <p:spPr>
          <a:xfrm rot="12664145" flipV="1">
            <a:off x="2792376" y="4762335"/>
            <a:ext cx="1843579" cy="500113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/>
              <a:t>Brother</a:t>
            </a:r>
          </a:p>
        </p:txBody>
      </p:sp>
      <p:sp>
        <p:nvSpPr>
          <p:cNvPr id="18" name="Left-Right Arrow 17">
            <a:extLst>
              <a:ext uri="{FF2B5EF4-FFF2-40B4-BE49-F238E27FC236}">
                <a16:creationId xmlns:a16="http://schemas.microsoft.com/office/drawing/2014/main" id="{8DE34184-F868-D645-8C34-85C5E8A627A5}"/>
              </a:ext>
            </a:extLst>
          </p:cNvPr>
          <p:cNvSpPr/>
          <p:nvPr/>
        </p:nvSpPr>
        <p:spPr>
          <a:xfrm rot="10800000" flipV="1">
            <a:off x="2667000" y="5715000"/>
            <a:ext cx="1843579" cy="500113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/>
              <a:t>Brother</a:t>
            </a:r>
          </a:p>
        </p:txBody>
      </p:sp>
      <p:sp>
        <p:nvSpPr>
          <p:cNvPr id="19" name="Left-Right Arrow 18">
            <a:extLst>
              <a:ext uri="{FF2B5EF4-FFF2-40B4-BE49-F238E27FC236}">
                <a16:creationId xmlns:a16="http://schemas.microsoft.com/office/drawing/2014/main" id="{18498A6F-EC7F-DC40-8EE6-9EB6A785DC1A}"/>
              </a:ext>
            </a:extLst>
          </p:cNvPr>
          <p:cNvSpPr/>
          <p:nvPr/>
        </p:nvSpPr>
        <p:spPr>
          <a:xfrm rot="15357806" flipV="1">
            <a:off x="4595978" y="3111933"/>
            <a:ext cx="3192813" cy="500113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sz="1400" dirty="0"/>
              <a:t>Enemy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747EFC-CDFD-A34A-BACC-BDA87D3DDF58}"/>
              </a:ext>
            </a:extLst>
          </p:cNvPr>
          <p:cNvSpPr txBox="1"/>
          <p:nvPr/>
        </p:nvSpPr>
        <p:spPr>
          <a:xfrm>
            <a:off x="76200" y="152400"/>
            <a:ext cx="2605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potential problems do you see resulting from these relationships?</a:t>
            </a:r>
          </a:p>
        </p:txBody>
      </p:sp>
    </p:spTree>
    <p:extLst>
      <p:ext uri="{BB962C8B-B14F-4D97-AF65-F5344CB8AC3E}">
        <p14:creationId xmlns:p14="http://schemas.microsoft.com/office/powerpoint/2010/main" val="2220005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>
                <a:solidFill>
                  <a:schemeClr val="accent1"/>
                </a:solidFill>
              </a:rPr>
              <a:t>Antigone’s Critique of Power 29-32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anchor="ctr">
            <a:normAutofit/>
          </a:bodyPr>
          <a:lstStyle/>
          <a:p>
            <a:pPr marL="15875" indent="-15875" eaLnBrk="1" hangingPunct="1">
              <a:buFont typeface="Wingdings" pitchFamily="2" charset="2"/>
              <a:buNone/>
            </a:pPr>
            <a:r>
              <a:rPr lang="en-US" dirty="0"/>
              <a:t>Skim through pages 29-32.</a:t>
            </a:r>
          </a:p>
          <a:p>
            <a:pPr marL="15875" indent="-15875" eaLnBrk="1" hangingPunct="1">
              <a:buFont typeface="Wingdings" pitchFamily="2" charset="2"/>
              <a:buNone/>
            </a:pPr>
            <a:r>
              <a:rPr lang="en-US" dirty="0"/>
              <a:t>Choose one of the following arguments and pick </a:t>
            </a:r>
            <a:r>
              <a:rPr lang="en-US"/>
              <a:t>a passage that supports </a:t>
            </a:r>
            <a:r>
              <a:rPr lang="en-US" dirty="0"/>
              <a:t>it. Once you pick the passage, write a sentence or two explaining how the passage supports your idea:</a:t>
            </a: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/>
            <a:r>
              <a:rPr lang="en-US" dirty="0"/>
              <a:t>The gods’ laws matter more than human laws</a:t>
            </a:r>
          </a:p>
          <a:p>
            <a:pPr eaLnBrk="1" hangingPunct="1"/>
            <a:r>
              <a:rPr lang="en-US" dirty="0"/>
              <a:t>Loyalty to family is more important than loyalty to state</a:t>
            </a:r>
          </a:p>
        </p:txBody>
      </p:sp>
    </p:spTree>
    <p:extLst>
      <p:ext uri="{BB962C8B-B14F-4D97-AF65-F5344CB8AC3E}">
        <p14:creationId xmlns:p14="http://schemas.microsoft.com/office/powerpoint/2010/main" val="133061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095E159E-93CC-4F4E-854F-A7318913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949071" cy="3233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824A1B6E-CCD6-134F-83B8-B9F1D3058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679927"/>
            <a:ext cx="3798352" cy="2270664"/>
          </a:xfrm>
        </p:spPr>
        <p:txBody>
          <a:bodyPr>
            <a:normAutofit fontScale="90000"/>
          </a:bodyPr>
          <a:lstStyle/>
          <a:p>
            <a:r>
              <a:rPr lang="en-US" altLang="en-US" sz="5400" dirty="0"/>
              <a:t>Haemon (Creon’s son, Antigone’s fiancée)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F647E38-F93D-4661-8D77-CE13EEB65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224D79E-4C7E-4A03-BC98-C11627ED4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79" name="Rectangle 64">
              <a:extLst>
                <a:ext uri="{FF2B5EF4-FFF2-40B4-BE49-F238E27FC236}">
                  <a16:creationId xmlns:a16="http://schemas.microsoft.com/office/drawing/2014/main" id="{84226CB9-AAE1-46B6-9936-1C5F16126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id="{8D742D28-AF83-4049-B1E5-3B8C63FC7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4">
              <a:extLst>
                <a:ext uri="{FF2B5EF4-FFF2-40B4-BE49-F238E27FC236}">
                  <a16:creationId xmlns:a16="http://schemas.microsoft.com/office/drawing/2014/main" id="{92B66613-362C-4881-A297-73A6D9862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6">
              <a:extLst>
                <a:ext uri="{FF2B5EF4-FFF2-40B4-BE49-F238E27FC236}">
                  <a16:creationId xmlns:a16="http://schemas.microsoft.com/office/drawing/2014/main" id="{C095AE55-BD70-4677-8988-688DFA3A5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4">
              <a:extLst>
                <a:ext uri="{FF2B5EF4-FFF2-40B4-BE49-F238E27FC236}">
                  <a16:creationId xmlns:a16="http://schemas.microsoft.com/office/drawing/2014/main" id="{53FC3E90-8A63-4152-92ED-8196DCBEB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6">
              <a:extLst>
                <a:ext uri="{FF2B5EF4-FFF2-40B4-BE49-F238E27FC236}">
                  <a16:creationId xmlns:a16="http://schemas.microsoft.com/office/drawing/2014/main" id="{09E194FA-170D-410B-980F-656A0C00D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6C46A6E9-2503-4458-B643-A704F1D4B9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90039F9D-222F-4D8E-B502-543BEEFCF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4">
              <a:extLst>
                <a:ext uri="{FF2B5EF4-FFF2-40B4-BE49-F238E27FC236}">
                  <a16:creationId xmlns:a16="http://schemas.microsoft.com/office/drawing/2014/main" id="{1543C8F8-F06A-4F56-A1C8-380B309B9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6">
              <a:extLst>
                <a:ext uri="{FF2B5EF4-FFF2-40B4-BE49-F238E27FC236}">
                  <a16:creationId xmlns:a16="http://schemas.microsoft.com/office/drawing/2014/main" id="{6E87739D-1D42-42FA-9790-B7DF61CBF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4">
              <a:extLst>
                <a:ext uri="{FF2B5EF4-FFF2-40B4-BE49-F238E27FC236}">
                  <a16:creationId xmlns:a16="http://schemas.microsoft.com/office/drawing/2014/main" id="{05029ACE-6799-4197-873B-B5F61B965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6">
              <a:extLst>
                <a:ext uri="{FF2B5EF4-FFF2-40B4-BE49-F238E27FC236}">
                  <a16:creationId xmlns:a16="http://schemas.microsoft.com/office/drawing/2014/main" id="{D9A3E88D-C7C3-4426-8069-D642CD117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4">
              <a:extLst>
                <a:ext uri="{FF2B5EF4-FFF2-40B4-BE49-F238E27FC236}">
                  <a16:creationId xmlns:a16="http://schemas.microsoft.com/office/drawing/2014/main" id="{2125D27B-B124-4B5D-9CC1-169BF2A99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6">
              <a:extLst>
                <a:ext uri="{FF2B5EF4-FFF2-40B4-BE49-F238E27FC236}">
                  <a16:creationId xmlns:a16="http://schemas.microsoft.com/office/drawing/2014/main" id="{E087664C-11B9-4631-ABF5-940AE79E7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4">
              <a:extLst>
                <a:ext uri="{FF2B5EF4-FFF2-40B4-BE49-F238E27FC236}">
                  <a16:creationId xmlns:a16="http://schemas.microsoft.com/office/drawing/2014/main" id="{C6EE431E-21F6-422E-94B7-5CD5980E4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6">
              <a:extLst>
                <a:ext uri="{FF2B5EF4-FFF2-40B4-BE49-F238E27FC236}">
                  <a16:creationId xmlns:a16="http://schemas.microsoft.com/office/drawing/2014/main" id="{D7A3CEC9-DFB6-43FE-9CC5-DDA19B5A3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4">
              <a:extLst>
                <a:ext uri="{FF2B5EF4-FFF2-40B4-BE49-F238E27FC236}">
                  <a16:creationId xmlns:a16="http://schemas.microsoft.com/office/drawing/2014/main" id="{C79ADC73-1C5F-4F12-A3A1-C0BCE82A2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6">
              <a:extLst>
                <a:ext uri="{FF2B5EF4-FFF2-40B4-BE49-F238E27FC236}">
                  <a16:creationId xmlns:a16="http://schemas.microsoft.com/office/drawing/2014/main" id="{C20130EC-78F4-42AA-9E20-2D0F481F5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4">
              <a:extLst>
                <a:ext uri="{FF2B5EF4-FFF2-40B4-BE49-F238E27FC236}">
                  <a16:creationId xmlns:a16="http://schemas.microsoft.com/office/drawing/2014/main" id="{6353D739-20D4-4D5A-9A57-707C5AD88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6">
              <a:extLst>
                <a:ext uri="{FF2B5EF4-FFF2-40B4-BE49-F238E27FC236}">
                  <a16:creationId xmlns:a16="http://schemas.microsoft.com/office/drawing/2014/main" id="{348A8E3F-A128-4F3D-926C-77185809E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7" descr="Antigone Gives Token Burial to the Body of Her Brother Polynices by Jules-Eugène Lenepveu, c. 1835-98. (Metropolitan Museum, NY) ">
            <a:extLst>
              <a:ext uri="{FF2B5EF4-FFF2-40B4-BE49-F238E27FC236}">
                <a16:creationId xmlns:a16="http://schemas.microsoft.com/office/drawing/2014/main" id="{2A83EE9B-5F2C-C046-AECA-9C4AD9F7B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" b="390"/>
          <a:stretch/>
        </p:blipFill>
        <p:spPr bwMode="auto">
          <a:xfrm>
            <a:off x="4954982" y="10"/>
            <a:ext cx="4189018" cy="32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D6C80E47-971C-437F-B030-191115B01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2"/>
            <a:ext cx="455228" cy="3624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5EED654-2217-DD45-8564-EBF06A5FBA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3540334"/>
            <a:ext cx="7762547" cy="3026004"/>
          </a:xfrm>
        </p:spPr>
        <p:txBody>
          <a:bodyPr anchor="ctr">
            <a:normAutofit/>
          </a:bodyPr>
          <a:lstStyle/>
          <a:p>
            <a:r>
              <a:rPr lang="en-US" altLang="en-US" sz="2800" dirty="0"/>
              <a:t>First, what does Creon ask of Haemon on page 37?</a:t>
            </a:r>
          </a:p>
          <a:p>
            <a:endParaRPr lang="en-US" altLang="en-US" sz="2800" dirty="0"/>
          </a:p>
          <a:p>
            <a:r>
              <a:rPr lang="en-US" altLang="en-US" sz="2800" dirty="0"/>
              <a:t>Next, read Haemon’s argument and summarize it (39).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9E929D2-50B0-7B4B-BEF7-D4AF89152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Haemon lines 720-729 (page 39)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31C90C6-4B8C-334E-B5C7-40A5D15DFA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5543550" cy="4351338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But, for a man to learn, even a wise man,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is nothing shameful, nor to learn to bend and give way. You see how, in the winter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storms, the trees yield that save even their twigs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but those who oppose it are destroyed root and branch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Just so the captain who never slackens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his sail once he’s stretched it gets his boat turned 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and sails the rest with benches upside down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200" dirty="0"/>
              <a:t>Rather, yield your anger and let yourself change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36006-BEF7-3843-805F-49FA0B9BEDA9}"/>
              </a:ext>
            </a:extLst>
          </p:cNvPr>
          <p:cNvSpPr txBox="1"/>
          <p:nvPr/>
        </p:nvSpPr>
        <p:spPr>
          <a:xfrm>
            <a:off x="6553200" y="1905000"/>
            <a:ext cx="2133600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How would you summarize this argument? How does it contrast with what Creon believes about power?</a:t>
            </a:r>
          </a:p>
        </p:txBody>
      </p:sp>
    </p:spTree>
    <p:extLst>
      <p:ext uri="{BB962C8B-B14F-4D97-AF65-F5344CB8AC3E}">
        <p14:creationId xmlns:p14="http://schemas.microsoft.com/office/powerpoint/2010/main" val="333329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383A29A-9C01-8946-902E-F2A8598766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724072" y="629268"/>
            <a:ext cx="4939868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altLang="en-US" sz="4400"/>
              <a:t>Teiresias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C2D910F-FB39-B045-9470-272CF537B1C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724073" y="2438400"/>
            <a:ext cx="4939867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altLang="en-US" sz="1700"/>
              <a:t>Representative of the gods—speaks with authority—but often speaks cryptically</a:t>
            </a:r>
          </a:p>
          <a:p>
            <a:pPr indent="-228600" defTabSz="914400"/>
            <a:r>
              <a:rPr lang="en-US" altLang="en-US" sz="1700"/>
              <a:t>Neutral party—not a citizen of Thebes, nor member of the family</a:t>
            </a:r>
          </a:p>
          <a:p>
            <a:pPr indent="-228600" defTabSz="914400"/>
            <a:r>
              <a:rPr lang="en-US" altLang="en-US" sz="1700"/>
              <a:t>Advisor to Creon who has been trusted in the past</a:t>
            </a:r>
          </a:p>
          <a:p>
            <a:pPr lvl="1" indent="-228600" defTabSz="914400"/>
            <a:r>
              <a:rPr lang="en-US" altLang="en-US" sz="1700"/>
              <a:t>Read your assigned lines, and pick out a line or two that seem significant in these terms. Why do you think this line is important?</a:t>
            </a:r>
          </a:p>
        </p:txBody>
      </p:sp>
      <p:pic>
        <p:nvPicPr>
          <p:cNvPr id="1026" name="Picture 2" descr="Image result for tiresias antigone&quot;">
            <a:extLst>
              <a:ext uri="{FF2B5EF4-FFF2-40B4-BE49-F238E27FC236}">
                <a16:creationId xmlns:a16="http://schemas.microsoft.com/office/drawing/2014/main" id="{76094C6C-3F60-004A-BFB7-F88ED7CC2B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4" r="10843"/>
          <a:stretch/>
        </p:blipFill>
        <p:spPr bwMode="auto">
          <a:xfrm>
            <a:off x="20" y="10"/>
            <a:ext cx="3476673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FDB0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12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87453A1-F726-9D40-87DE-1B551A2ABDC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/>
              <a:t>Why Tiresias	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DB1EBD86-896D-984F-8AA6-FFD576E58AAB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Creon has not changed his mind after hearing his son’s opinion, nor that of the city.</a:t>
            </a:r>
          </a:p>
          <a:p>
            <a:pPr eaLnBrk="1" hangingPunct="1"/>
            <a:r>
              <a:rPr lang="en-US" altLang="en-US" dirty="0"/>
              <a:t>Watch the following clip.</a:t>
            </a:r>
          </a:p>
          <a:p>
            <a:pPr eaLnBrk="1" hangingPunct="1"/>
            <a:r>
              <a:rPr lang="en-US" altLang="en-US" dirty="0"/>
              <a:t>As you watch, think about: what is it about Tiresias that causes Creon to change his mind?</a:t>
            </a:r>
          </a:p>
          <a:p>
            <a:pPr eaLnBrk="1" hangingPunct="1"/>
            <a:endParaRPr lang="en-US" altLang="en-US" dirty="0"/>
          </a:p>
          <a:p>
            <a:pPr marL="0" indent="0">
              <a:buNone/>
            </a:pPr>
            <a:r>
              <a:rPr lang="en-US" dirty="0"/>
              <a:t>Creon and Tiresias argument: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https://www.youtube.com/watch?v=Dwr-PqGpY38</a:t>
            </a:r>
            <a:endParaRPr lang="en-US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3882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7" descr="Antigone Gives Token Burial to the Body of Her Brother Polynices by Jules-Eugène Lenepveu, c. 1835-98. (Metropolitan Museum, NY) ">
            <a:extLst>
              <a:ext uri="{FF2B5EF4-FFF2-40B4-BE49-F238E27FC236}">
                <a16:creationId xmlns:a16="http://schemas.microsoft.com/office/drawing/2014/main" id="{A5F35647-4478-7244-B537-FEF59C148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5" b="2"/>
          <a:stretch/>
        </p:blipFill>
        <p:spPr bwMode="auto">
          <a:xfrm>
            <a:off x="452753" y="322444"/>
            <a:ext cx="86912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FFBBEACA-926D-E04A-AA92-AA1CB454C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4986" y="721805"/>
            <a:ext cx="7694049" cy="2147520"/>
          </a:xfrm>
        </p:spPr>
        <p:txBody>
          <a:bodyPr anchor="b">
            <a:normAutofit/>
          </a:bodyPr>
          <a:lstStyle/>
          <a:p>
            <a:r>
              <a:rPr lang="en-US" altLang="en-US" sz="5200"/>
              <a:t>Sample response question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8E9498B-242C-EC47-BF3E-B6FC0B7D61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986" y="3509010"/>
            <a:ext cx="7694050" cy="30573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400" dirty="0"/>
              <a:t>Working in pairs, please answer the following question in 5 minutes, using as much detail from the text as you can.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How does Antigone’s viewpoint differ from Creon’s viewpoint?</a:t>
            </a:r>
          </a:p>
          <a:p>
            <a:pPr marL="571500" indent="-571500"/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578563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6AA2D4A-D6A3-AC47-8BFB-26B5CAED1E0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/>
              <a:t>Resolving Creon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4312C5B-3C33-344F-9912-3C28EDBEA69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Speech messenger bottom 55-56</a:t>
            </a:r>
          </a:p>
          <a:p>
            <a:pPr eaLnBrk="1" hangingPunct="1"/>
            <a:r>
              <a:rPr lang="en-US" altLang="en-US"/>
              <a:t>Creon dialog page 59-62</a:t>
            </a:r>
          </a:p>
          <a:p>
            <a:pPr eaLnBrk="1" hangingPunct="1"/>
            <a:r>
              <a:rPr lang="en-US" altLang="en-US"/>
              <a:t>Leaders need to make good judgments.</a:t>
            </a:r>
          </a:p>
          <a:p>
            <a:pPr eaLnBrk="1" hangingPunct="1"/>
            <a:r>
              <a:rPr lang="en-US" altLang="en-US"/>
              <a:t>How has Creon made bad judgments about the following categories?</a:t>
            </a:r>
          </a:p>
          <a:p>
            <a:pPr lvl="1" eaLnBrk="1" hangingPunct="1"/>
            <a:r>
              <a:rPr lang="en-US" altLang="en-US"/>
              <a:t>Traitor</a:t>
            </a:r>
          </a:p>
          <a:p>
            <a:pPr lvl="1" eaLnBrk="1" hangingPunct="1"/>
            <a:r>
              <a:rPr lang="en-US" altLang="en-US"/>
              <a:t>Human</a:t>
            </a:r>
          </a:p>
        </p:txBody>
      </p:sp>
    </p:spTree>
    <p:extLst>
      <p:ext uri="{BB962C8B-B14F-4D97-AF65-F5344CB8AC3E}">
        <p14:creationId xmlns:p14="http://schemas.microsoft.com/office/powerpoint/2010/main" val="4080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716</Words>
  <Application>Microsoft Macintosh PowerPoint</Application>
  <PresentationFormat>On-screen Show (4:3)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Today: Sophocles’s Antigone</vt:lpstr>
      <vt:lpstr>Syllabus change</vt:lpstr>
      <vt:lpstr>So far, we have learned</vt:lpstr>
      <vt:lpstr>PowerPoint Presentation</vt:lpstr>
      <vt:lpstr>Antigone’s Critique of Power 29-32</vt:lpstr>
      <vt:lpstr>Haemon (Creon’s son, Antigone’s fiancée)</vt:lpstr>
      <vt:lpstr>Haemon lines 720-729 (page 39)</vt:lpstr>
      <vt:lpstr>Teiresias</vt:lpstr>
      <vt:lpstr>Why Tiresias </vt:lpstr>
      <vt:lpstr>Sample response question</vt:lpstr>
      <vt:lpstr>Resolving Creon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Today: Sophocles’s Antigone</dc:title>
  <dc:creator>Strombeck, Andrew</dc:creator>
  <cp:lastModifiedBy>Strombeck, Andrew</cp:lastModifiedBy>
  <cp:revision>3</cp:revision>
  <dcterms:created xsi:type="dcterms:W3CDTF">2020-01-22T15:58:36Z</dcterms:created>
  <dcterms:modified xsi:type="dcterms:W3CDTF">2020-01-22T16:03:58Z</dcterms:modified>
</cp:coreProperties>
</file>