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2" r:id="rId3"/>
    <p:sldId id="260" r:id="rId4"/>
    <p:sldId id="257" r:id="rId5"/>
    <p:sldId id="258" r:id="rId6"/>
    <p:sldId id="264" r:id="rId7"/>
    <p:sldId id="265" r:id="rId8"/>
    <p:sldId id="261"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50"/>
    <p:restoredTop sz="94697"/>
  </p:normalViewPr>
  <p:slideViewPr>
    <p:cSldViewPr snapToGrid="0" snapToObjects="1">
      <p:cViewPr varScale="1">
        <p:scale>
          <a:sx n="85" d="100"/>
          <a:sy n="85" d="100"/>
        </p:scale>
        <p:origin x="124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8F8EE40-F4D3-6C42-A88D-C4749A99C820}" type="datetimeFigureOut">
              <a:rPr lang="en-US" smtClean="0"/>
              <a:t>1/22/20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375718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F8EE40-F4D3-6C42-A88D-C4749A99C820}" type="datetimeFigureOut">
              <a:rPr lang="en-US" smtClean="0"/>
              <a:t>1/22/20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97316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F8EE40-F4D3-6C42-A88D-C4749A99C820}" type="datetimeFigureOut">
              <a:rPr lang="en-US" smtClean="0"/>
              <a:t>1/22/20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986174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F8EE40-F4D3-6C42-A88D-C4749A99C820}" type="datetimeFigureOut">
              <a:rPr lang="en-US" smtClean="0"/>
              <a:t>1/22/20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360454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F8EE40-F4D3-6C42-A88D-C4749A99C820}" type="datetimeFigureOut">
              <a:rPr lang="en-US" smtClean="0"/>
              <a:t>1/22/20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102287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F8EE40-F4D3-6C42-A88D-C4749A99C820}" type="datetimeFigureOut">
              <a:rPr lang="en-US" smtClean="0"/>
              <a:t>1/22/20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1153683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F8EE40-F4D3-6C42-A88D-C4749A99C820}" type="datetimeFigureOut">
              <a:rPr lang="en-US" smtClean="0"/>
              <a:t>1/22/20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321105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F8EE40-F4D3-6C42-A88D-C4749A99C820}" type="datetimeFigureOut">
              <a:rPr lang="en-US" smtClean="0"/>
              <a:t>1/22/20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191363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F8EE40-F4D3-6C42-A88D-C4749A99C820}" type="datetimeFigureOut">
              <a:rPr lang="en-US" smtClean="0"/>
              <a:t>1/22/20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1468400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F8EE40-F4D3-6C42-A88D-C4749A99C820}" type="datetimeFigureOut">
              <a:rPr lang="en-US" smtClean="0"/>
              <a:t>1/22/20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527737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F8EE40-F4D3-6C42-A88D-C4749A99C820}" type="datetimeFigureOut">
              <a:rPr lang="en-US" smtClean="0"/>
              <a:t>1/22/20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95400-411F-AF4F-9F99-627B2EC8CA49}" type="slidenum">
              <a:rPr lang="en-US" smtClean="0"/>
              <a:t>‹#›</a:t>
            </a:fld>
            <a:endParaRPr lang="en-US"/>
          </a:p>
        </p:txBody>
      </p:sp>
    </p:spTree>
    <p:extLst>
      <p:ext uri="{BB962C8B-B14F-4D97-AF65-F5344CB8AC3E}">
        <p14:creationId xmlns:p14="http://schemas.microsoft.com/office/powerpoint/2010/main" val="572683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8EE40-F4D3-6C42-A88D-C4749A99C820}" type="datetimeFigureOut">
              <a:rPr lang="en-US" smtClean="0"/>
              <a:t>1/22/20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E95400-411F-AF4F-9F99-627B2EC8CA49}" type="slidenum">
              <a:rPr lang="en-US" smtClean="0"/>
              <a:t>‹#›</a:t>
            </a:fld>
            <a:endParaRPr lang="en-US"/>
          </a:p>
        </p:txBody>
      </p:sp>
    </p:spTree>
    <p:extLst>
      <p:ext uri="{BB962C8B-B14F-4D97-AF65-F5344CB8AC3E}">
        <p14:creationId xmlns:p14="http://schemas.microsoft.com/office/powerpoint/2010/main" val="1259354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Today</a:t>
            </a:r>
          </a:p>
        </p:txBody>
      </p:sp>
      <p:sp>
        <p:nvSpPr>
          <p:cNvPr id="5" name="Content Placeholder 4"/>
          <p:cNvSpPr>
            <a:spLocks noGrp="1"/>
          </p:cNvSpPr>
          <p:nvPr>
            <p:ph idx="1"/>
          </p:nvPr>
        </p:nvSpPr>
        <p:spPr/>
        <p:txBody>
          <a:bodyPr/>
          <a:lstStyle/>
          <a:p>
            <a:r>
              <a:rPr lang="en-US" dirty="0"/>
              <a:t>Assignment #1</a:t>
            </a:r>
          </a:p>
          <a:p>
            <a:r>
              <a:rPr lang="en-US" dirty="0"/>
              <a:t>What’s affected by meteorite in “</a:t>
            </a:r>
            <a:r>
              <a:rPr lang="en-US" dirty="0" err="1"/>
              <a:t>Colour</a:t>
            </a:r>
            <a:r>
              <a:rPr lang="en-US" dirty="0"/>
              <a:t> Out of Space”?</a:t>
            </a:r>
          </a:p>
          <a:p>
            <a:r>
              <a:rPr lang="en-US" dirty="0"/>
              <a:t>Short presentation on Viktor </a:t>
            </a:r>
            <a:r>
              <a:rPr lang="en-US" dirty="0" err="1"/>
              <a:t>Shklovsky</a:t>
            </a:r>
            <a:r>
              <a:rPr lang="en-US" dirty="0"/>
              <a:t>, “Art as Device”</a:t>
            </a:r>
          </a:p>
          <a:p>
            <a:r>
              <a:rPr lang="en-US" dirty="0"/>
              <a:t>Worksheet on </a:t>
            </a:r>
            <a:r>
              <a:rPr lang="en-US" dirty="0" err="1"/>
              <a:t>Shklovsky</a:t>
            </a:r>
            <a:r>
              <a:rPr lang="en-US" dirty="0"/>
              <a:t> and “</a:t>
            </a:r>
            <a:r>
              <a:rPr lang="en-US" dirty="0" err="1"/>
              <a:t>Colour</a:t>
            </a:r>
            <a:r>
              <a:rPr lang="en-US" dirty="0"/>
              <a:t>”</a:t>
            </a:r>
          </a:p>
        </p:txBody>
      </p:sp>
    </p:spTree>
    <p:extLst>
      <p:ext uri="{BB962C8B-B14F-4D97-AF65-F5344CB8AC3E}">
        <p14:creationId xmlns:p14="http://schemas.microsoft.com/office/powerpoint/2010/main" val="1105798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for today</a:t>
            </a:r>
          </a:p>
        </p:txBody>
      </p:sp>
      <p:sp>
        <p:nvSpPr>
          <p:cNvPr id="3" name="Content Placeholder 2"/>
          <p:cNvSpPr>
            <a:spLocks noGrp="1"/>
          </p:cNvSpPr>
          <p:nvPr>
            <p:ph idx="1"/>
          </p:nvPr>
        </p:nvSpPr>
        <p:spPr/>
        <p:txBody>
          <a:bodyPr/>
          <a:lstStyle/>
          <a:p>
            <a:r>
              <a:rPr lang="en-US" dirty="0"/>
              <a:t>How do writers make the weird?</a:t>
            </a:r>
          </a:p>
          <a:p>
            <a:r>
              <a:rPr lang="en-US" dirty="0"/>
              <a:t>What techniques, patterns of imagery, tropes, and so on, create a scene of weirdness for readers?</a:t>
            </a:r>
          </a:p>
          <a:p>
            <a:r>
              <a:rPr lang="en-US" dirty="0" err="1"/>
              <a:t>Shklovsky’s</a:t>
            </a:r>
            <a:r>
              <a:rPr lang="en-US" dirty="0"/>
              <a:t> notion of “</a:t>
            </a:r>
            <a:r>
              <a:rPr lang="en-US" dirty="0" err="1"/>
              <a:t>defamiliarization</a:t>
            </a:r>
            <a:r>
              <a:rPr lang="en-US" dirty="0"/>
              <a:t>” will help us start </a:t>
            </a:r>
            <a:r>
              <a:rPr lang="en-US"/>
              <a:t>this conversation.</a:t>
            </a:r>
            <a:endParaRPr lang="en-US" dirty="0"/>
          </a:p>
          <a:p>
            <a:endParaRPr lang="en-US" dirty="0"/>
          </a:p>
        </p:txBody>
      </p:sp>
    </p:spTree>
    <p:extLst>
      <p:ext uri="{BB962C8B-B14F-4D97-AF65-F5344CB8AC3E}">
        <p14:creationId xmlns:p14="http://schemas.microsoft.com/office/powerpoint/2010/main" val="119381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p:cNvPicPr>
          <p:nvPr/>
        </p:nvPicPr>
        <p:blipFill>
          <a:blip r:embed="rId2"/>
          <a:stretch>
            <a:fillRect/>
          </a:stretch>
        </p:blipFill>
        <p:spPr>
          <a:xfrm>
            <a:off x="4301118" y="0"/>
            <a:ext cx="7883482" cy="5775445"/>
          </a:xfrm>
          <a:prstGeom prst="rect">
            <a:avLst/>
          </a:prstGeom>
        </p:spPr>
      </p:pic>
      <p:sp>
        <p:nvSpPr>
          <p:cNvPr id="3" name="Content Placeholder 2"/>
          <p:cNvSpPr>
            <a:spLocks noGrp="1"/>
          </p:cNvSpPr>
          <p:nvPr>
            <p:ph idx="1"/>
          </p:nvPr>
        </p:nvSpPr>
        <p:spPr>
          <a:xfrm>
            <a:off x="7400" y="353514"/>
            <a:ext cx="3710161" cy="3708819"/>
          </a:xfrm>
          <a:ln>
            <a:noFill/>
          </a:ln>
        </p:spPr>
        <p:style>
          <a:lnRef idx="2">
            <a:schemeClr val="dk1"/>
          </a:lnRef>
          <a:fillRef idx="1">
            <a:schemeClr val="lt1"/>
          </a:fillRef>
          <a:effectRef idx="0">
            <a:schemeClr val="dk1"/>
          </a:effectRef>
          <a:fontRef idx="minor">
            <a:schemeClr val="dk1"/>
          </a:fontRef>
        </p:style>
        <p:txBody>
          <a:bodyPr>
            <a:normAutofit/>
          </a:bodyPr>
          <a:lstStyle/>
          <a:p>
            <a:pPr marL="0" indent="0">
              <a:buNone/>
            </a:pPr>
            <a:r>
              <a:rPr lang="en-US" sz="4000" dirty="0"/>
              <a:t>List: </a:t>
            </a:r>
          </a:p>
          <a:p>
            <a:pPr marL="0" indent="0">
              <a:buNone/>
            </a:pPr>
            <a:r>
              <a:rPr lang="en-US" sz="4000" dirty="0"/>
              <a:t>Anything in the story that you can recall being affected by the meteorite.</a:t>
            </a:r>
          </a:p>
        </p:txBody>
      </p:sp>
      <p:sp>
        <p:nvSpPr>
          <p:cNvPr id="5" name="Rectangle 4"/>
          <p:cNvSpPr/>
          <p:nvPr/>
        </p:nvSpPr>
        <p:spPr>
          <a:xfrm>
            <a:off x="3282846" y="6128960"/>
            <a:ext cx="9144000" cy="461665"/>
          </a:xfrm>
          <a:prstGeom prst="rect">
            <a:avLst/>
          </a:prstGeom>
        </p:spPr>
        <p:txBody>
          <a:bodyPr wrap="square">
            <a:spAutoFit/>
          </a:bodyPr>
          <a:lstStyle/>
          <a:p>
            <a:r>
              <a:rPr lang="en-US" sz="2400" b="0" i="0" dirty="0" err="1">
                <a:solidFill>
                  <a:srgbClr val="000000"/>
                </a:solidFill>
                <a:effectLst/>
              </a:rPr>
              <a:t>Salvator</a:t>
            </a:r>
            <a:r>
              <a:rPr lang="en-US" sz="2400" b="0" i="0" dirty="0">
                <a:solidFill>
                  <a:srgbClr val="000000"/>
                </a:solidFill>
                <a:effectLst/>
              </a:rPr>
              <a:t> Rosa - Rocky Landscape with a Huntsman and Warriors (1670)</a:t>
            </a:r>
          </a:p>
        </p:txBody>
      </p:sp>
    </p:spTree>
    <p:extLst>
      <p:ext uri="{BB962C8B-B14F-4D97-AF65-F5344CB8AC3E}">
        <p14:creationId xmlns:p14="http://schemas.microsoft.com/office/powerpoint/2010/main" val="2122338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with automatization:</a:t>
            </a:r>
          </a:p>
        </p:txBody>
      </p:sp>
      <p:sp>
        <p:nvSpPr>
          <p:cNvPr id="3" name="Content Placeholder 2"/>
          <p:cNvSpPr>
            <a:spLocks noGrp="1"/>
          </p:cNvSpPr>
          <p:nvPr>
            <p:ph idx="1"/>
          </p:nvPr>
        </p:nvSpPr>
        <p:spPr>
          <a:xfrm>
            <a:off x="838200" y="1568125"/>
            <a:ext cx="4333407" cy="4351338"/>
          </a:xfrm>
        </p:spPr>
        <p:style>
          <a:lnRef idx="1">
            <a:schemeClr val="dk1"/>
          </a:lnRef>
          <a:fillRef idx="2">
            <a:schemeClr val="dk1"/>
          </a:fillRef>
          <a:effectRef idx="1">
            <a:schemeClr val="dk1"/>
          </a:effectRef>
          <a:fontRef idx="minor">
            <a:schemeClr val="dk1"/>
          </a:fontRef>
        </p:style>
        <p:txBody>
          <a:bodyPr>
            <a:normAutofit/>
          </a:bodyPr>
          <a:lstStyle/>
          <a:p>
            <a:pPr marL="0" indent="0">
              <a:lnSpc>
                <a:spcPct val="100000"/>
              </a:lnSpc>
              <a:spcBef>
                <a:spcPts val="0"/>
              </a:spcBef>
              <a:buNone/>
            </a:pPr>
            <a:endParaRPr lang="en-US" dirty="0"/>
          </a:p>
          <a:p>
            <a:pPr marL="0" indent="0">
              <a:lnSpc>
                <a:spcPct val="100000"/>
              </a:lnSpc>
              <a:spcBef>
                <a:spcPts val="0"/>
              </a:spcBef>
              <a:buNone/>
            </a:pPr>
            <a:r>
              <a:rPr lang="en-US" dirty="0"/>
              <a:t>“A thing passes us as if packaged; we know of its existence by the space it takes up, but we only see its surface. Perceived in this way, the thing dries up, first in experience, and then its very making suffers” (161).</a:t>
            </a:r>
          </a:p>
          <a:p>
            <a:pPr marL="0" indent="0">
              <a:lnSpc>
                <a:spcPct val="100000"/>
              </a:lnSpc>
              <a:spcBef>
                <a:spcPts val="0"/>
              </a:spcBef>
              <a:buNone/>
            </a:pPr>
            <a:endParaRPr lang="en-US" dirty="0"/>
          </a:p>
          <a:p>
            <a:pPr marL="0" indent="0">
              <a:lnSpc>
                <a:spcPct val="100000"/>
              </a:lnSpc>
              <a:spcBef>
                <a:spcPts val="0"/>
              </a:spcBef>
              <a:buNone/>
            </a:pPr>
            <a:endParaRPr lang="en-US" dirty="0"/>
          </a:p>
          <a:p>
            <a:pPr marL="0" indent="0">
              <a:lnSpc>
                <a:spcPct val="100000"/>
              </a:lnSpc>
              <a:spcBef>
                <a:spcPts val="0"/>
              </a:spcBef>
              <a:buNone/>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4" name="Rectangle 3">
            <a:extLst>
              <a:ext uri="{FF2B5EF4-FFF2-40B4-BE49-F238E27FC236}">
                <a16:creationId xmlns:a16="http://schemas.microsoft.com/office/drawing/2014/main" id="{6AE65606-3764-8941-A465-E5574D509863}"/>
              </a:ext>
            </a:extLst>
          </p:cNvPr>
          <p:cNvSpPr/>
          <p:nvPr/>
        </p:nvSpPr>
        <p:spPr>
          <a:xfrm>
            <a:off x="5551358" y="1462137"/>
            <a:ext cx="6096000" cy="5078313"/>
          </a:xfrm>
          <a:prstGeom prst="rect">
            <a:avLst/>
          </a:prstGeom>
        </p:spPr>
        <p:txBody>
          <a:bodyPr>
            <a:spAutoFit/>
          </a:bodyPr>
          <a:lstStyle/>
          <a:p>
            <a:r>
              <a:rPr lang="en-US" dirty="0">
                <a:latin typeface="AdvTT35d8f209+20"/>
              </a:rPr>
              <a:t>“</a:t>
            </a:r>
            <a:r>
              <a:rPr lang="en-US" dirty="0">
                <a:latin typeface="AdvTT35d8f209"/>
              </a:rPr>
              <a:t>I was dusting in the room; having come full circle, I approached the sofa and could not remember if I had dusted it off or not. I couldn</a:t>
            </a:r>
            <a:r>
              <a:rPr lang="en-US" dirty="0">
                <a:latin typeface="AdvTT35d8f209+20"/>
              </a:rPr>
              <a:t>’</a:t>
            </a:r>
            <a:r>
              <a:rPr lang="en-US" dirty="0">
                <a:latin typeface="AdvTT35d8f209"/>
              </a:rPr>
              <a:t>t because these movements are routine and not conscious, and I felt I never could remember it. So if I had dusted the sofa but forgotten it, that is, if this was really unconscious, it is as if this never happened. If somebody had watched consciously, reconstruction would have been possible. But if nobody watched, if nobody watched consciously, if the whole life of many people is lived unconsciously, it is as if this life had never been</a:t>
            </a:r>
            <a:r>
              <a:rPr lang="en-US" dirty="0">
                <a:latin typeface="AdvTT35d8f209+20"/>
              </a:rPr>
              <a:t>” </a:t>
            </a:r>
            <a:r>
              <a:rPr lang="en-US" dirty="0">
                <a:latin typeface="AdvTT35d8f209"/>
              </a:rPr>
              <a:t>(from Lev Tolstoy</a:t>
            </a:r>
            <a:r>
              <a:rPr lang="en-US" dirty="0">
                <a:latin typeface="AdvTT35d8f209+20"/>
              </a:rPr>
              <a:t>’</a:t>
            </a:r>
            <a:r>
              <a:rPr lang="en-US" dirty="0">
                <a:latin typeface="AdvTT35d8f209"/>
              </a:rPr>
              <a:t>s diary, February 29, 1897).</a:t>
            </a:r>
            <a:endParaRPr lang="en-US" sz="800" dirty="0">
              <a:latin typeface="AdvTT346164c7"/>
            </a:endParaRPr>
          </a:p>
          <a:p>
            <a:endParaRPr lang="en-US" dirty="0"/>
          </a:p>
          <a:p>
            <a:r>
              <a:rPr lang="en-US" dirty="0">
                <a:latin typeface="AdvTT35d8f209"/>
              </a:rPr>
              <a:t>“This is how life becomes nothing and disappears. Automatization eats things, clothes, furniture, your wife, and the fear of war.”</a:t>
            </a:r>
          </a:p>
          <a:p>
            <a:endParaRPr lang="en-US" dirty="0"/>
          </a:p>
          <a:p>
            <a:r>
              <a:rPr lang="en-US" dirty="0">
                <a:latin typeface="AdvTT35d8f209+20"/>
              </a:rPr>
              <a:t>“</a:t>
            </a:r>
            <a:r>
              <a:rPr lang="en-US" dirty="0">
                <a:latin typeface="AdvTT35d8f209"/>
              </a:rPr>
              <a:t>If the whole complex life of many people is lived unconsciously, it is as if this life had never been.</a:t>
            </a:r>
            <a:r>
              <a:rPr lang="en-US" dirty="0">
                <a:latin typeface="AdvTT35d8f209+20"/>
              </a:rPr>
              <a:t>”  (162)</a:t>
            </a:r>
            <a:endParaRPr lang="en-US" dirty="0"/>
          </a:p>
        </p:txBody>
      </p:sp>
      <p:sp>
        <p:nvSpPr>
          <p:cNvPr id="5" name="TextBox 4">
            <a:extLst>
              <a:ext uri="{FF2B5EF4-FFF2-40B4-BE49-F238E27FC236}">
                <a16:creationId xmlns:a16="http://schemas.microsoft.com/office/drawing/2014/main" id="{AFE1E3BF-3117-A845-899D-58407B995739}"/>
              </a:ext>
            </a:extLst>
          </p:cNvPr>
          <p:cNvSpPr txBox="1"/>
          <p:nvPr/>
        </p:nvSpPr>
        <p:spPr>
          <a:xfrm>
            <a:off x="8064709" y="381575"/>
            <a:ext cx="4347147"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a:t>How could a sofa “become nothing and disappear”?</a:t>
            </a:r>
          </a:p>
        </p:txBody>
      </p:sp>
    </p:spTree>
    <p:extLst>
      <p:ext uri="{BB962C8B-B14F-4D97-AF65-F5344CB8AC3E}">
        <p14:creationId xmlns:p14="http://schemas.microsoft.com/office/powerpoint/2010/main" val="1369309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contrast</a:t>
            </a:r>
          </a:p>
        </p:txBody>
      </p:sp>
      <p:sp>
        <p:nvSpPr>
          <p:cNvPr id="3" name="Content Placeholder 2"/>
          <p:cNvSpPr>
            <a:spLocks noGrp="1"/>
          </p:cNvSpPr>
          <p:nvPr>
            <p:ph idx="1"/>
          </p:nvPr>
        </p:nvSpPr>
        <p:spPr/>
        <p:txBody>
          <a:bodyPr>
            <a:normAutofit/>
          </a:bodyPr>
          <a:lstStyle/>
          <a:p>
            <a:pPr marL="0" indent="0">
              <a:lnSpc>
                <a:spcPct val="100000"/>
              </a:lnSpc>
              <a:spcBef>
                <a:spcPts val="0"/>
              </a:spcBef>
              <a:buNone/>
            </a:pPr>
            <a:r>
              <a:rPr lang="en-US" dirty="0"/>
              <a:t>“And so this thing we call art exists in order to restore the sensation of life, in order to make us feel things, in order to make a stone stony. The goal of art is to create the sensation of seeing, and not merely recognizing, things; the device of art is the “</a:t>
            </a:r>
            <a:r>
              <a:rPr lang="en-US" dirty="0" err="1"/>
              <a:t>enstrangement</a:t>
            </a:r>
            <a:r>
              <a:rPr lang="en-US" dirty="0"/>
              <a:t>” of things and the complication of the form, which increases the duration and complexity of perception, as the process of perception is, in art, an end in itself and must be prolonged. Art is the means to live through the making of a thing; what has been made does not matter in art” (162).</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555232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8D45-72FE-A045-980A-C661485AFF1A}"/>
              </a:ext>
            </a:extLst>
          </p:cNvPr>
          <p:cNvSpPr>
            <a:spLocks noGrp="1"/>
          </p:cNvSpPr>
          <p:nvPr>
            <p:ph type="title"/>
          </p:nvPr>
        </p:nvSpPr>
        <p:spPr/>
        <p:txBody>
          <a:bodyPr/>
          <a:lstStyle/>
          <a:p>
            <a:r>
              <a:rPr lang="en-US" dirty="0"/>
              <a:t>Tolstoy on opera</a:t>
            </a:r>
          </a:p>
        </p:txBody>
      </p:sp>
      <p:sp>
        <p:nvSpPr>
          <p:cNvPr id="3" name="Content Placeholder 2">
            <a:extLst>
              <a:ext uri="{FF2B5EF4-FFF2-40B4-BE49-F238E27FC236}">
                <a16:creationId xmlns:a16="http://schemas.microsoft.com/office/drawing/2014/main" id="{C380397B-B8CB-0844-9590-E505264C2BB8}"/>
              </a:ext>
            </a:extLst>
          </p:cNvPr>
          <p:cNvSpPr>
            <a:spLocks noGrp="1"/>
          </p:cNvSpPr>
          <p:nvPr>
            <p:ph idx="1"/>
          </p:nvPr>
        </p:nvSpPr>
        <p:spPr/>
        <p:txBody>
          <a:bodyPr>
            <a:normAutofit fontScale="92500" lnSpcReduction="20000"/>
          </a:bodyPr>
          <a:lstStyle/>
          <a:p>
            <a:pPr marL="0" indent="0">
              <a:buNone/>
            </a:pPr>
            <a:r>
              <a:rPr lang="en-US" dirty="0"/>
              <a:t>Most of the stage was covered with flat boards; by the sides stood painted pictures showing trees, and at the back, a cloth was stretched on boards. Girls in red bodices and white skirts were sitting in the middle of the stage. A very fat one in a white silk dress was sitting separately on a narrow bench, which had some green cardboard glued behind. They were all singing something. When they had finished their song, the girl in white approached the prompter’s box, and a man in silken pants </a:t>
            </a:r>
            <a:r>
              <a:rPr lang="en-US" dirty="0" err="1"/>
              <a:t>stret</a:t>
            </a:r>
            <a:r>
              <a:rPr lang="en-US" dirty="0"/>
              <a:t>- </a:t>
            </a:r>
            <a:r>
              <a:rPr lang="en-US" dirty="0" err="1"/>
              <a:t>ched</a:t>
            </a:r>
            <a:r>
              <a:rPr lang="en-US" dirty="0"/>
              <a:t> tightly over his fat legs, with a plume, approached her and began singing and spreading his arms. The man in the tight pants sang first, and then the girl sang. After that both stopped, music boomed out, and the man began to finger the hand of the girl in the white dress, apparently waiting, as before, to begin singing his part with her. Then they sang together, and everyone in the theater began to clap and shout, and the men and women onstage, who had been pretending to be lovers, were bowing, smiling, and spreading their arms. </a:t>
            </a:r>
          </a:p>
          <a:p>
            <a:pPr marL="0" indent="0">
              <a:buNone/>
            </a:pPr>
            <a:endParaRPr lang="en-US" dirty="0"/>
          </a:p>
        </p:txBody>
      </p:sp>
    </p:spTree>
    <p:extLst>
      <p:ext uri="{BB962C8B-B14F-4D97-AF65-F5344CB8AC3E}">
        <p14:creationId xmlns:p14="http://schemas.microsoft.com/office/powerpoint/2010/main" val="1535115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E93F1-A9B4-A748-ACB5-31C607B1EA69}"/>
              </a:ext>
            </a:extLst>
          </p:cNvPr>
          <p:cNvSpPr>
            <a:spLocks noGrp="1"/>
          </p:cNvSpPr>
          <p:nvPr>
            <p:ph type="title"/>
          </p:nvPr>
        </p:nvSpPr>
        <p:spPr/>
        <p:txBody>
          <a:bodyPr/>
          <a:lstStyle/>
          <a:p>
            <a:r>
              <a:rPr lang="en-US" dirty="0"/>
              <a:t>Even the simple can become estranged</a:t>
            </a:r>
          </a:p>
        </p:txBody>
      </p:sp>
      <p:sp>
        <p:nvSpPr>
          <p:cNvPr id="3" name="Content Placeholder 2">
            <a:extLst>
              <a:ext uri="{FF2B5EF4-FFF2-40B4-BE49-F238E27FC236}">
                <a16:creationId xmlns:a16="http://schemas.microsoft.com/office/drawing/2014/main" id="{6AFE0D77-1FA4-6741-A1A3-C64D8950328A}"/>
              </a:ext>
            </a:extLst>
          </p:cNvPr>
          <p:cNvSpPr>
            <a:spLocks noGrp="1"/>
          </p:cNvSpPr>
          <p:nvPr>
            <p:ph idx="1"/>
          </p:nvPr>
        </p:nvSpPr>
        <p:spPr>
          <a:xfrm>
            <a:off x="5866151" y="1828800"/>
            <a:ext cx="5487649" cy="4351338"/>
          </a:xfrm>
        </p:spPr>
        <p:txBody>
          <a:bodyPr/>
          <a:lstStyle/>
          <a:p>
            <a:pPr marL="0" indent="0">
              <a:buNone/>
            </a:pPr>
            <a:r>
              <a:rPr lang="en-US" dirty="0"/>
              <a:t>The trees grew too thickly, and their trunks were too big for any healthy New England wood. There was too much silence in the dim alleys between them, and the floor was too soft with the dank moss and mattings of infinite years of decay. (171).</a:t>
            </a:r>
          </a:p>
        </p:txBody>
      </p:sp>
      <p:sp>
        <p:nvSpPr>
          <p:cNvPr id="4" name="TextBox 3">
            <a:extLst>
              <a:ext uri="{FF2B5EF4-FFF2-40B4-BE49-F238E27FC236}">
                <a16:creationId xmlns:a16="http://schemas.microsoft.com/office/drawing/2014/main" id="{C5A8C542-7234-3146-A5B9-525D634682A7}"/>
              </a:ext>
            </a:extLst>
          </p:cNvPr>
          <p:cNvSpPr txBox="1"/>
          <p:nvPr/>
        </p:nvSpPr>
        <p:spPr>
          <a:xfrm>
            <a:off x="1094282" y="1843790"/>
            <a:ext cx="4077325" cy="20621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3200" dirty="0"/>
              <a:t>In your opinion, how does this passage make something familiar—a forest—strange?</a:t>
            </a:r>
          </a:p>
        </p:txBody>
      </p:sp>
    </p:spTree>
    <p:extLst>
      <p:ext uri="{BB962C8B-B14F-4D97-AF65-F5344CB8AC3E}">
        <p14:creationId xmlns:p14="http://schemas.microsoft.com/office/powerpoint/2010/main" val="1707924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this passage make color itself strange?</a:t>
            </a:r>
          </a:p>
        </p:txBody>
      </p:sp>
      <p:sp>
        <p:nvSpPr>
          <p:cNvPr id="3" name="Content Placeholder 2"/>
          <p:cNvSpPr>
            <a:spLocks noGrp="1"/>
          </p:cNvSpPr>
          <p:nvPr>
            <p:ph idx="1"/>
          </p:nvPr>
        </p:nvSpPr>
        <p:spPr/>
        <p:txBody>
          <a:bodyPr/>
          <a:lstStyle/>
          <a:p>
            <a:pPr marL="0" lvl="0" indent="0">
              <a:lnSpc>
                <a:spcPct val="100000"/>
              </a:lnSpc>
              <a:spcBef>
                <a:spcPts val="0"/>
              </a:spcBef>
              <a:buNone/>
            </a:pPr>
            <a:r>
              <a:rPr lang="en-US" dirty="0"/>
              <a:t>“And from that stricken, far-away spot he had seen something feebly rise, only to sink down again upon the place from which the great shapeless horror had shot into the sky. It was just a </a:t>
            </a:r>
            <a:r>
              <a:rPr lang="en-US" dirty="0" err="1"/>
              <a:t>colour</a:t>
            </a:r>
            <a:r>
              <a:rPr lang="en-US" dirty="0"/>
              <a:t>—but not any </a:t>
            </a:r>
            <a:r>
              <a:rPr lang="en-US" dirty="0" err="1"/>
              <a:t>colour</a:t>
            </a:r>
            <a:r>
              <a:rPr lang="en-US" dirty="0"/>
              <a:t> of our earth or heavens. And because Ammi </a:t>
            </a:r>
            <a:r>
              <a:rPr lang="en-US" dirty="0" err="1"/>
              <a:t>recognised</a:t>
            </a:r>
            <a:r>
              <a:rPr lang="en-US" dirty="0"/>
              <a:t> that </a:t>
            </a:r>
            <a:r>
              <a:rPr lang="en-US" dirty="0" err="1"/>
              <a:t>colour</a:t>
            </a:r>
            <a:r>
              <a:rPr lang="en-US" dirty="0"/>
              <a:t>, and knew that this last faint remnant must still lurk down there in the well, he has never been quite right since” (197).</a:t>
            </a:r>
          </a:p>
        </p:txBody>
      </p:sp>
    </p:spTree>
    <p:extLst>
      <p:ext uri="{BB962C8B-B14F-4D97-AF65-F5344CB8AC3E}">
        <p14:creationId xmlns:p14="http://schemas.microsoft.com/office/powerpoint/2010/main" val="813915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11544-6C50-564F-9F24-D9DD25454F93}"/>
              </a:ext>
            </a:extLst>
          </p:cNvPr>
          <p:cNvSpPr>
            <a:spLocks noGrp="1"/>
          </p:cNvSpPr>
          <p:nvPr>
            <p:ph type="title"/>
          </p:nvPr>
        </p:nvSpPr>
        <p:spPr/>
        <p:txBody>
          <a:bodyPr/>
          <a:lstStyle/>
          <a:p>
            <a:r>
              <a:rPr lang="en-US" dirty="0"/>
              <a:t>Worksheet on defamiliarization</a:t>
            </a:r>
          </a:p>
        </p:txBody>
      </p:sp>
      <p:sp>
        <p:nvSpPr>
          <p:cNvPr id="3" name="Content Placeholder 2">
            <a:extLst>
              <a:ext uri="{FF2B5EF4-FFF2-40B4-BE49-F238E27FC236}">
                <a16:creationId xmlns:a16="http://schemas.microsoft.com/office/drawing/2014/main" id="{4F024BB1-0A82-8247-830B-C0460B7E7064}"/>
              </a:ext>
            </a:extLst>
          </p:cNvPr>
          <p:cNvSpPr>
            <a:spLocks noGrp="1"/>
          </p:cNvSpPr>
          <p:nvPr>
            <p:ph idx="1"/>
          </p:nvPr>
        </p:nvSpPr>
        <p:spPr/>
        <p:txBody>
          <a:bodyPr/>
          <a:lstStyle/>
          <a:p>
            <a:r>
              <a:rPr lang="en-US" dirty="0"/>
              <a:t>Working in groups, fill out </a:t>
            </a:r>
            <a:r>
              <a:rPr lang="en-US"/>
              <a:t>the worksheet.</a:t>
            </a:r>
          </a:p>
        </p:txBody>
      </p:sp>
    </p:spTree>
    <p:extLst>
      <p:ext uri="{BB962C8B-B14F-4D97-AF65-F5344CB8AC3E}">
        <p14:creationId xmlns:p14="http://schemas.microsoft.com/office/powerpoint/2010/main" val="1319389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314</TotalTime>
  <Words>885</Words>
  <Application>Microsoft Macintosh PowerPoint</Application>
  <PresentationFormat>Widescreen</PresentationFormat>
  <Paragraphs>34</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AdvTT346164c7</vt:lpstr>
      <vt:lpstr>AdvTT35d8f209</vt:lpstr>
      <vt:lpstr>AdvTT35d8f209+20</vt:lpstr>
      <vt:lpstr>Arial</vt:lpstr>
      <vt:lpstr>Calibri</vt:lpstr>
      <vt:lpstr>Calibri Light</vt:lpstr>
      <vt:lpstr>Office Theme</vt:lpstr>
      <vt:lpstr>Today</vt:lpstr>
      <vt:lpstr>Question for today</vt:lpstr>
      <vt:lpstr>PowerPoint Presentation</vt:lpstr>
      <vt:lpstr>Problem with automatization:</vt:lpstr>
      <vt:lpstr>In contrast</vt:lpstr>
      <vt:lpstr>Tolstoy on opera</vt:lpstr>
      <vt:lpstr>Even the simple can become estranged</vt:lpstr>
      <vt:lpstr>How does this passage make color itself strange?</vt:lpstr>
      <vt:lpstr>Worksheet on defamiliarization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Strombeck, Andrew</dc:creator>
  <cp:lastModifiedBy>Strombeck, Andrew</cp:lastModifiedBy>
  <cp:revision>20</cp:revision>
  <dcterms:created xsi:type="dcterms:W3CDTF">2018-01-15T20:34:22Z</dcterms:created>
  <dcterms:modified xsi:type="dcterms:W3CDTF">2020-01-22T15:48:32Z</dcterms:modified>
</cp:coreProperties>
</file>