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9" r:id="rId3"/>
    <p:sldId id="270" r:id="rId4"/>
    <p:sldId id="266" r:id="rId5"/>
    <p:sldId id="271" r:id="rId6"/>
    <p:sldId id="267" r:id="rId7"/>
    <p:sldId id="268" r:id="rId8"/>
    <p:sldId id="265" r:id="rId9"/>
    <p:sldId id="263" r:id="rId10"/>
    <p:sldId id="272"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4697"/>
  </p:normalViewPr>
  <p:slideViewPr>
    <p:cSldViewPr snapToGrid="0" snapToObjects="1">
      <p:cViewPr varScale="1">
        <p:scale>
          <a:sx n="81" d="100"/>
          <a:sy n="81" d="100"/>
        </p:scale>
        <p:origin x="20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8F8EE40-F4D3-6C42-A88D-C4749A99C8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375718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F8EE40-F4D3-6C42-A88D-C4749A99C8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97316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F8EE40-F4D3-6C42-A88D-C4749A99C8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98617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F8EE40-F4D3-6C42-A88D-C4749A99C820}" type="datetimeFigureOut">
              <a:rPr lang="en-US" smtClean="0"/>
              <a:t>1/27/20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360454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F8EE40-F4D3-6C42-A88D-C4749A99C820}" type="datetimeFigureOut">
              <a:rPr lang="en-US" smtClean="0"/>
              <a:t>1/27/20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02287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F8EE40-F4D3-6C42-A88D-C4749A99C820}" type="datetimeFigureOut">
              <a:rPr lang="en-US" smtClean="0"/>
              <a:t>1/27/20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153683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8EE40-F4D3-6C42-A88D-C4749A99C820}" type="datetimeFigureOut">
              <a:rPr lang="en-US" smtClean="0"/>
              <a:t>1/27/20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321105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F8EE40-F4D3-6C42-A88D-C4749A99C820}" type="datetimeFigureOut">
              <a:rPr lang="en-US" smtClean="0"/>
              <a:t>1/27/20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9136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F8EE40-F4D3-6C42-A88D-C4749A99C820}" type="datetimeFigureOut">
              <a:rPr lang="en-US" smtClean="0"/>
              <a:t>1/27/20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468400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F8EE40-F4D3-6C42-A88D-C4749A99C8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527737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F8EE40-F4D3-6C42-A88D-C4749A99C8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572683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8EE40-F4D3-6C42-A88D-C4749A99C820}" type="datetimeFigureOut">
              <a:rPr lang="en-US" smtClean="0"/>
              <a:t>1/27/20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E95400-411F-AF4F-9F99-627B2EC8CA49}" type="slidenum">
              <a:rPr lang="en-US" smtClean="0"/>
              <a:t>‹#›</a:t>
            </a:fld>
            <a:endParaRPr lang="en-US"/>
          </a:p>
        </p:txBody>
      </p:sp>
    </p:spTree>
    <p:extLst>
      <p:ext uri="{BB962C8B-B14F-4D97-AF65-F5344CB8AC3E}">
        <p14:creationId xmlns:p14="http://schemas.microsoft.com/office/powerpoint/2010/main" val="1259354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Today</a:t>
            </a:r>
          </a:p>
        </p:txBody>
      </p:sp>
      <p:sp>
        <p:nvSpPr>
          <p:cNvPr id="5" name="Content Placeholder 4"/>
          <p:cNvSpPr>
            <a:spLocks noGrp="1"/>
          </p:cNvSpPr>
          <p:nvPr>
            <p:ph idx="1"/>
          </p:nvPr>
        </p:nvSpPr>
        <p:spPr/>
        <p:txBody>
          <a:bodyPr/>
          <a:lstStyle/>
          <a:p>
            <a:r>
              <a:rPr lang="en-US" dirty="0"/>
              <a:t>Reading evaluation #1</a:t>
            </a:r>
          </a:p>
          <a:p>
            <a:r>
              <a:rPr lang="en-US" dirty="0"/>
              <a:t>Short presentation on Julia Kristeva, “An Essay on Abjection”</a:t>
            </a:r>
          </a:p>
          <a:p>
            <a:r>
              <a:rPr lang="en-US" dirty="0"/>
              <a:t>Worksheet on Kristeva and “Cthulhu”</a:t>
            </a:r>
          </a:p>
        </p:txBody>
      </p:sp>
    </p:spTree>
    <p:extLst>
      <p:ext uri="{BB962C8B-B14F-4D97-AF65-F5344CB8AC3E}">
        <p14:creationId xmlns:p14="http://schemas.microsoft.com/office/powerpoint/2010/main" val="1105798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A68AC0-C2D2-0C48-A2A3-50830F3D6AF4}"/>
              </a:ext>
            </a:extLst>
          </p:cNvPr>
          <p:cNvSpPr/>
          <p:nvPr/>
        </p:nvSpPr>
        <p:spPr>
          <a:xfrm>
            <a:off x="838200" y="1357313"/>
            <a:ext cx="10591799" cy="4972052"/>
          </a:xfrm>
          <a:prstGeom prst="rect">
            <a:avLst/>
          </a:prstGeom>
          <a:pattFill prst="dashUpDiag">
            <a:fgClr>
              <a:srgbClr val="610F7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endParaRPr>
          </a:p>
        </p:txBody>
      </p:sp>
      <p:sp>
        <p:nvSpPr>
          <p:cNvPr id="2" name="Title 1">
            <a:extLst>
              <a:ext uri="{FF2B5EF4-FFF2-40B4-BE49-F238E27FC236}">
                <a16:creationId xmlns:a16="http://schemas.microsoft.com/office/drawing/2014/main" id="{EC9336C3-9342-7546-9388-6235BFE1F0E2}"/>
              </a:ext>
            </a:extLst>
          </p:cNvPr>
          <p:cNvSpPr>
            <a:spLocks noGrp="1"/>
          </p:cNvSpPr>
          <p:nvPr>
            <p:ph type="title"/>
          </p:nvPr>
        </p:nvSpPr>
        <p:spPr/>
        <p:txBody>
          <a:bodyPr/>
          <a:lstStyle/>
          <a:p>
            <a:r>
              <a:rPr lang="en-US" dirty="0"/>
              <a:t>Abject: concept from psychoanalysis</a:t>
            </a:r>
          </a:p>
        </p:txBody>
      </p:sp>
      <p:sp>
        <p:nvSpPr>
          <p:cNvPr id="4" name="Oval 3">
            <a:extLst>
              <a:ext uri="{FF2B5EF4-FFF2-40B4-BE49-F238E27FC236}">
                <a16:creationId xmlns:a16="http://schemas.microsoft.com/office/drawing/2014/main" id="{7B23229D-D71C-B146-88E6-FAC9FE3E6C65}"/>
              </a:ext>
            </a:extLst>
          </p:cNvPr>
          <p:cNvSpPr/>
          <p:nvPr/>
        </p:nvSpPr>
        <p:spPr>
          <a:xfrm>
            <a:off x="2007298" y="1675838"/>
            <a:ext cx="4556502" cy="4556502"/>
          </a:xfrm>
          <a:prstGeom prst="ellipse">
            <a:avLst/>
          </a:prstGeom>
          <a:ln w="889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Intact person</a:t>
            </a:r>
          </a:p>
          <a:p>
            <a:pPr algn="ctr"/>
            <a:r>
              <a:rPr lang="en-US" dirty="0"/>
              <a:t>“I”</a:t>
            </a:r>
          </a:p>
          <a:p>
            <a:pPr algn="ctr"/>
            <a:r>
              <a:rPr lang="en-US" dirty="0"/>
              <a:t>My name</a:t>
            </a:r>
          </a:p>
          <a:p>
            <a:pPr algn="ctr"/>
            <a:r>
              <a:rPr lang="en-US" dirty="0"/>
              <a:t>My identity</a:t>
            </a:r>
          </a:p>
          <a:p>
            <a:pPr algn="ctr"/>
            <a:r>
              <a:rPr lang="en-US" dirty="0"/>
              <a:t>My ability to act (agency)</a:t>
            </a:r>
          </a:p>
          <a:p>
            <a:pPr algn="ctr"/>
            <a:r>
              <a:rPr lang="en-US" dirty="0"/>
              <a:t>My separateness from death</a:t>
            </a:r>
          </a:p>
          <a:p>
            <a:pPr algn="ctr"/>
            <a:r>
              <a:rPr lang="en-US" dirty="0"/>
              <a:t>Order</a:t>
            </a:r>
          </a:p>
          <a:p>
            <a:pPr algn="ctr"/>
            <a:r>
              <a:rPr lang="en-US" dirty="0"/>
              <a:t>Law</a:t>
            </a:r>
          </a:p>
          <a:p>
            <a:pPr algn="ctr"/>
            <a:r>
              <a:rPr lang="en-US" dirty="0"/>
              <a:t>Language</a:t>
            </a:r>
          </a:p>
        </p:txBody>
      </p:sp>
      <p:sp>
        <p:nvSpPr>
          <p:cNvPr id="6" name="TextBox 5">
            <a:extLst>
              <a:ext uri="{FF2B5EF4-FFF2-40B4-BE49-F238E27FC236}">
                <a16:creationId xmlns:a16="http://schemas.microsoft.com/office/drawing/2014/main" id="{EADA7981-BB9E-E249-8895-B366A21A4A35}"/>
              </a:ext>
            </a:extLst>
          </p:cNvPr>
          <p:cNvSpPr txBox="1"/>
          <p:nvPr/>
        </p:nvSpPr>
        <p:spPr>
          <a:xfrm>
            <a:off x="8781396" y="2274016"/>
            <a:ext cx="2286000" cy="3139321"/>
          </a:xfrm>
          <a:prstGeom prst="rect">
            <a:avLst/>
          </a:prstGeom>
          <a:solidFill>
            <a:schemeClr val="accent1">
              <a:alpha val="41000"/>
            </a:schemeClr>
          </a:solidFill>
        </p:spPr>
        <p:txBody>
          <a:bodyPr wrap="square" rtlCol="0">
            <a:spAutoFit/>
          </a:bodyPr>
          <a:lstStyle/>
          <a:p>
            <a:r>
              <a:rPr lang="en-US" dirty="0"/>
              <a:t>Corpses</a:t>
            </a:r>
          </a:p>
          <a:p>
            <a:r>
              <a:rPr lang="en-US" dirty="0"/>
              <a:t>Dung</a:t>
            </a:r>
          </a:p>
          <a:p>
            <a:r>
              <a:rPr lang="en-US" dirty="0"/>
              <a:t>Skin on milk</a:t>
            </a:r>
          </a:p>
          <a:p>
            <a:r>
              <a:rPr lang="en-US" dirty="0"/>
              <a:t>Spoiled food</a:t>
            </a:r>
          </a:p>
          <a:p>
            <a:r>
              <a:rPr lang="en-US" dirty="0"/>
              <a:t>Loathsome</a:t>
            </a:r>
          </a:p>
          <a:p>
            <a:endParaRPr lang="en-US" dirty="0"/>
          </a:p>
          <a:p>
            <a:r>
              <a:rPr lang="en-US" dirty="0"/>
              <a:t>Perverse </a:t>
            </a:r>
          </a:p>
          <a:p>
            <a:r>
              <a:rPr lang="en-US" dirty="0"/>
              <a:t>Intentional criminal</a:t>
            </a:r>
          </a:p>
          <a:p>
            <a:r>
              <a:rPr lang="en-US" dirty="0"/>
              <a:t>Traitor</a:t>
            </a:r>
          </a:p>
          <a:p>
            <a:r>
              <a:rPr lang="en-US" dirty="0"/>
              <a:t>Liar with good conscience</a:t>
            </a:r>
          </a:p>
        </p:txBody>
      </p:sp>
      <p:sp>
        <p:nvSpPr>
          <p:cNvPr id="7" name="Right Arrow 6">
            <a:extLst>
              <a:ext uri="{FF2B5EF4-FFF2-40B4-BE49-F238E27FC236}">
                <a16:creationId xmlns:a16="http://schemas.microsoft.com/office/drawing/2014/main" id="{B52D4582-2E93-4F4B-8617-83FF79BB070C}"/>
              </a:ext>
            </a:extLst>
          </p:cNvPr>
          <p:cNvSpPr/>
          <p:nvPr/>
        </p:nvSpPr>
        <p:spPr>
          <a:xfrm>
            <a:off x="5700070" y="2843876"/>
            <a:ext cx="3007183" cy="764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Repelled by (threatens self)</a:t>
            </a:r>
          </a:p>
        </p:txBody>
      </p:sp>
      <p:sp>
        <p:nvSpPr>
          <p:cNvPr id="9" name="Right Arrow 8">
            <a:extLst>
              <a:ext uri="{FF2B5EF4-FFF2-40B4-BE49-F238E27FC236}">
                <a16:creationId xmlns:a16="http://schemas.microsoft.com/office/drawing/2014/main" id="{B341D66A-2184-A248-A289-446CB0E3DBDC}"/>
              </a:ext>
            </a:extLst>
          </p:cNvPr>
          <p:cNvSpPr/>
          <p:nvPr/>
        </p:nvSpPr>
        <p:spPr>
          <a:xfrm>
            <a:off x="5695383" y="4391638"/>
            <a:ext cx="3007183" cy="7645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Fascinated by (defines self)</a:t>
            </a:r>
          </a:p>
        </p:txBody>
      </p:sp>
    </p:spTree>
    <p:extLst>
      <p:ext uri="{BB962C8B-B14F-4D97-AF65-F5344CB8AC3E}">
        <p14:creationId xmlns:p14="http://schemas.microsoft.com/office/powerpoint/2010/main" val="1732513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336C3-9342-7546-9388-6235BFE1F0E2}"/>
              </a:ext>
            </a:extLst>
          </p:cNvPr>
          <p:cNvSpPr>
            <a:spLocks noGrp="1"/>
          </p:cNvSpPr>
          <p:nvPr>
            <p:ph type="title"/>
          </p:nvPr>
        </p:nvSpPr>
        <p:spPr/>
        <p:txBody>
          <a:bodyPr>
            <a:noAutofit/>
          </a:bodyPr>
          <a:lstStyle/>
          <a:p>
            <a:pPr lvl="0"/>
            <a:r>
              <a:rPr lang="en-US" sz="2800" dirty="0"/>
              <a:t>“In the symptom, the abject permeates me, I become abject. Through sublimation, I keep it under control. The abject is edged with the sublime. It is not the same moment on the journey, but the same subject and speech bring them into being.” (11).</a:t>
            </a:r>
          </a:p>
        </p:txBody>
      </p:sp>
      <p:grpSp>
        <p:nvGrpSpPr>
          <p:cNvPr id="8" name="Group 7">
            <a:extLst>
              <a:ext uri="{FF2B5EF4-FFF2-40B4-BE49-F238E27FC236}">
                <a16:creationId xmlns:a16="http://schemas.microsoft.com/office/drawing/2014/main" id="{5AD43D31-D592-FF46-B8D0-73E88BCBF615}"/>
              </a:ext>
            </a:extLst>
          </p:cNvPr>
          <p:cNvGrpSpPr/>
          <p:nvPr/>
        </p:nvGrpSpPr>
        <p:grpSpPr>
          <a:xfrm>
            <a:off x="2818091" y="2069060"/>
            <a:ext cx="8668408" cy="4305302"/>
            <a:chOff x="1761796" y="2069060"/>
            <a:chExt cx="8668408" cy="4305302"/>
          </a:xfrm>
        </p:grpSpPr>
        <p:sp>
          <p:nvSpPr>
            <p:cNvPr id="5" name="Rectangle 4">
              <a:extLst>
                <a:ext uri="{FF2B5EF4-FFF2-40B4-BE49-F238E27FC236}">
                  <a16:creationId xmlns:a16="http://schemas.microsoft.com/office/drawing/2014/main" id="{3BA68AC0-C2D2-0C48-A2A3-50830F3D6AF4}"/>
                </a:ext>
              </a:extLst>
            </p:cNvPr>
            <p:cNvSpPr/>
            <p:nvPr/>
          </p:nvSpPr>
          <p:spPr>
            <a:xfrm>
              <a:off x="1761796" y="2069060"/>
              <a:ext cx="8668408" cy="4305302"/>
            </a:xfrm>
            <a:prstGeom prst="rect">
              <a:avLst/>
            </a:prstGeom>
            <a:pattFill prst="dashUpDiag">
              <a:fgClr>
                <a:srgbClr val="610F7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endParaRPr>
            </a:p>
          </p:txBody>
        </p:sp>
        <p:sp>
          <p:nvSpPr>
            <p:cNvPr id="4" name="Oval 3">
              <a:extLst>
                <a:ext uri="{FF2B5EF4-FFF2-40B4-BE49-F238E27FC236}">
                  <a16:creationId xmlns:a16="http://schemas.microsoft.com/office/drawing/2014/main" id="{7B23229D-D71C-B146-88E6-FAC9FE3E6C65}"/>
                </a:ext>
              </a:extLst>
            </p:cNvPr>
            <p:cNvSpPr/>
            <p:nvPr/>
          </p:nvSpPr>
          <p:spPr>
            <a:xfrm>
              <a:off x="2718595" y="2344871"/>
              <a:ext cx="3729076" cy="3945477"/>
            </a:xfrm>
            <a:prstGeom prst="ellipse">
              <a:avLst/>
            </a:prstGeom>
            <a:ln w="889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Intact person</a:t>
              </a:r>
            </a:p>
            <a:p>
              <a:pPr algn="ctr"/>
              <a:r>
                <a:rPr lang="en-US" dirty="0"/>
                <a:t>“I”</a:t>
              </a:r>
            </a:p>
            <a:p>
              <a:pPr algn="ctr"/>
              <a:r>
                <a:rPr lang="en-US" dirty="0"/>
                <a:t>My name</a:t>
              </a:r>
            </a:p>
            <a:p>
              <a:pPr algn="ctr"/>
              <a:r>
                <a:rPr lang="en-US" dirty="0"/>
                <a:t>My identity</a:t>
              </a:r>
            </a:p>
            <a:p>
              <a:pPr algn="ctr"/>
              <a:r>
                <a:rPr lang="en-US" dirty="0"/>
                <a:t>My ability to act (agency)</a:t>
              </a:r>
            </a:p>
            <a:p>
              <a:pPr algn="ctr"/>
              <a:r>
                <a:rPr lang="en-US" dirty="0"/>
                <a:t>My separateness from death</a:t>
              </a:r>
            </a:p>
            <a:p>
              <a:pPr algn="ctr"/>
              <a:r>
                <a:rPr lang="en-US" dirty="0"/>
                <a:t>Order</a:t>
              </a:r>
            </a:p>
            <a:p>
              <a:pPr algn="ctr"/>
              <a:r>
                <a:rPr lang="en-US" dirty="0"/>
                <a:t>Law</a:t>
              </a:r>
            </a:p>
            <a:p>
              <a:pPr algn="ctr"/>
              <a:r>
                <a:rPr lang="en-US" dirty="0"/>
                <a:t>Language</a:t>
              </a:r>
            </a:p>
          </p:txBody>
        </p:sp>
        <p:sp>
          <p:nvSpPr>
            <p:cNvPr id="6" name="TextBox 5">
              <a:extLst>
                <a:ext uri="{FF2B5EF4-FFF2-40B4-BE49-F238E27FC236}">
                  <a16:creationId xmlns:a16="http://schemas.microsoft.com/office/drawing/2014/main" id="{EADA7981-BB9E-E249-8895-B366A21A4A35}"/>
                </a:ext>
              </a:extLst>
            </p:cNvPr>
            <p:cNvSpPr txBox="1"/>
            <p:nvPr/>
          </p:nvSpPr>
          <p:spPr>
            <a:xfrm>
              <a:off x="8262567" y="2862834"/>
              <a:ext cx="1870880" cy="2893100"/>
            </a:xfrm>
            <a:prstGeom prst="rect">
              <a:avLst/>
            </a:prstGeom>
            <a:solidFill>
              <a:schemeClr val="accent1">
                <a:alpha val="41000"/>
              </a:schemeClr>
            </a:solidFill>
          </p:spPr>
          <p:txBody>
            <a:bodyPr wrap="square" rtlCol="0">
              <a:spAutoFit/>
            </a:bodyPr>
            <a:lstStyle/>
            <a:p>
              <a:r>
                <a:rPr lang="en-US" sz="1600" dirty="0"/>
                <a:t>Corpses</a:t>
              </a:r>
            </a:p>
            <a:p>
              <a:r>
                <a:rPr lang="en-US" sz="1600" dirty="0"/>
                <a:t>Dung</a:t>
              </a:r>
            </a:p>
            <a:p>
              <a:r>
                <a:rPr lang="en-US" sz="1600" dirty="0"/>
                <a:t>Skin on milk</a:t>
              </a:r>
            </a:p>
            <a:p>
              <a:r>
                <a:rPr lang="en-US" sz="1600" dirty="0"/>
                <a:t>Spoiled food</a:t>
              </a:r>
            </a:p>
            <a:p>
              <a:r>
                <a:rPr lang="en-US" sz="1600" dirty="0"/>
                <a:t>Loathsome</a:t>
              </a:r>
            </a:p>
            <a:p>
              <a:endParaRPr lang="en-US" sz="1600" dirty="0"/>
            </a:p>
            <a:p>
              <a:r>
                <a:rPr lang="en-US" sz="1600" dirty="0"/>
                <a:t>Perverse </a:t>
              </a:r>
            </a:p>
            <a:p>
              <a:r>
                <a:rPr lang="en-US" sz="1600" dirty="0"/>
                <a:t>Intentional criminal</a:t>
              </a:r>
            </a:p>
            <a:p>
              <a:r>
                <a:rPr lang="en-US" sz="1600" dirty="0"/>
                <a:t>Traitor</a:t>
              </a:r>
            </a:p>
            <a:p>
              <a:r>
                <a:rPr lang="en-US" sz="1600" dirty="0"/>
                <a:t>Liar with good conscience</a:t>
              </a:r>
            </a:p>
          </p:txBody>
        </p:sp>
        <p:sp>
          <p:nvSpPr>
            <p:cNvPr id="7" name="Right Arrow 6">
              <a:extLst>
                <a:ext uri="{FF2B5EF4-FFF2-40B4-BE49-F238E27FC236}">
                  <a16:creationId xmlns:a16="http://schemas.microsoft.com/office/drawing/2014/main" id="{B52D4582-2E93-4F4B-8617-83FF79BB070C}"/>
                </a:ext>
              </a:extLst>
            </p:cNvPr>
            <p:cNvSpPr/>
            <p:nvPr/>
          </p:nvSpPr>
          <p:spPr>
            <a:xfrm>
              <a:off x="5740787" y="3356276"/>
              <a:ext cx="2461101" cy="6620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Repelled by (threatens self)</a:t>
              </a:r>
            </a:p>
          </p:txBody>
        </p:sp>
        <p:sp>
          <p:nvSpPr>
            <p:cNvPr id="9" name="Right Arrow 8">
              <a:extLst>
                <a:ext uri="{FF2B5EF4-FFF2-40B4-BE49-F238E27FC236}">
                  <a16:creationId xmlns:a16="http://schemas.microsoft.com/office/drawing/2014/main" id="{B341D66A-2184-A248-A289-446CB0E3DBDC}"/>
                </a:ext>
              </a:extLst>
            </p:cNvPr>
            <p:cNvSpPr/>
            <p:nvPr/>
          </p:nvSpPr>
          <p:spPr>
            <a:xfrm>
              <a:off x="5736951" y="4696483"/>
              <a:ext cx="2461101" cy="6620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Fascinated by (defines self)</a:t>
              </a:r>
            </a:p>
          </p:txBody>
        </p:sp>
      </p:grpSp>
      <p:sp>
        <p:nvSpPr>
          <p:cNvPr id="11" name="TextBox 10">
            <a:extLst>
              <a:ext uri="{FF2B5EF4-FFF2-40B4-BE49-F238E27FC236}">
                <a16:creationId xmlns:a16="http://schemas.microsoft.com/office/drawing/2014/main" id="{0AF154D5-BB2E-B642-9DE6-7FCABD492FAA}"/>
              </a:ext>
            </a:extLst>
          </p:cNvPr>
          <p:cNvSpPr txBox="1"/>
          <p:nvPr/>
        </p:nvSpPr>
        <p:spPr>
          <a:xfrm>
            <a:off x="157654" y="2256117"/>
            <a:ext cx="2963917" cy="2862322"/>
          </a:xfrm>
          <a:prstGeom prst="rect">
            <a:avLst/>
          </a:prstGeom>
          <a:solidFill>
            <a:schemeClr val="bg1"/>
          </a:solidFill>
        </p:spPr>
        <p:txBody>
          <a:bodyPr wrap="square" rtlCol="0">
            <a:spAutoFit/>
          </a:bodyPr>
          <a:lstStyle/>
          <a:p>
            <a:r>
              <a:rPr lang="en-US" dirty="0"/>
              <a:t>To the vanished Herbert West and to me the disgust and horror were supreme. I shudder tonight as I think of it; shudder even more than I did that morning when West muttered through his bandages,</a:t>
            </a:r>
          </a:p>
          <a:p>
            <a:r>
              <a:rPr lang="en-US" dirty="0"/>
              <a:t>“Damn it, it wasn’t quite fresh enough!” (60)</a:t>
            </a:r>
          </a:p>
        </p:txBody>
      </p:sp>
    </p:spTree>
    <p:extLst>
      <p:ext uri="{BB962C8B-B14F-4D97-AF65-F5344CB8AC3E}">
        <p14:creationId xmlns:p14="http://schemas.microsoft.com/office/powerpoint/2010/main" val="352097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0B1D9-2D7C-704B-8672-3ED8A6C64695}"/>
              </a:ext>
            </a:extLst>
          </p:cNvPr>
          <p:cNvSpPr>
            <a:spLocks noGrp="1"/>
          </p:cNvSpPr>
          <p:nvPr>
            <p:ph type="title"/>
          </p:nvPr>
        </p:nvSpPr>
        <p:spPr/>
        <p:txBody>
          <a:bodyPr/>
          <a:lstStyle/>
          <a:p>
            <a:r>
              <a:rPr lang="en-US" dirty="0"/>
              <a:t>3 things re: abject in ”Herbert West”</a:t>
            </a:r>
          </a:p>
        </p:txBody>
      </p:sp>
      <p:sp>
        <p:nvSpPr>
          <p:cNvPr id="3" name="Content Placeholder 2">
            <a:extLst>
              <a:ext uri="{FF2B5EF4-FFF2-40B4-BE49-F238E27FC236}">
                <a16:creationId xmlns:a16="http://schemas.microsoft.com/office/drawing/2014/main" id="{A2CAF9B6-FD7E-204F-AC91-B03AC00D0136}"/>
              </a:ext>
            </a:extLst>
          </p:cNvPr>
          <p:cNvSpPr>
            <a:spLocks noGrp="1"/>
          </p:cNvSpPr>
          <p:nvPr>
            <p:ph idx="1"/>
          </p:nvPr>
        </p:nvSpPr>
        <p:spPr/>
        <p:txBody>
          <a:bodyPr/>
          <a:lstStyle/>
          <a:p>
            <a:r>
              <a:rPr lang="en-US" dirty="0"/>
              <a:t>West as intentional criminal (if we’re fascinated by him, why are we fascinated by him?)</a:t>
            </a:r>
          </a:p>
          <a:p>
            <a:r>
              <a:rPr lang="en-US" dirty="0"/>
              <a:t>Corpses themselves (why are these unsettling in the text?)</a:t>
            </a:r>
          </a:p>
          <a:p>
            <a:r>
              <a:rPr lang="en-US" dirty="0"/>
              <a:t>Reanimation/raced bodies that are reanimated (“glassy-eyed, ink-black apparition on all fours” [65])</a:t>
            </a:r>
          </a:p>
          <a:p>
            <a:endParaRPr lang="en-US" dirty="0"/>
          </a:p>
        </p:txBody>
      </p:sp>
    </p:spTree>
    <p:extLst>
      <p:ext uri="{BB962C8B-B14F-4D97-AF65-F5344CB8AC3E}">
        <p14:creationId xmlns:p14="http://schemas.microsoft.com/office/powerpoint/2010/main" val="3897229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2993D-C2B0-2144-828F-DAEA6B7DB8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AD8D52-0800-2D4B-9140-289253AE201F}"/>
              </a:ext>
            </a:extLst>
          </p:cNvPr>
          <p:cNvSpPr>
            <a:spLocks noGrp="1"/>
          </p:cNvSpPr>
          <p:nvPr>
            <p:ph idx="1"/>
          </p:nvPr>
        </p:nvSpPr>
        <p:spPr/>
        <p:txBody>
          <a:bodyPr/>
          <a:lstStyle/>
          <a:p>
            <a:pPr marL="0" indent="0">
              <a:buNone/>
            </a:pPr>
            <a:r>
              <a:rPr lang="en-US" dirty="0"/>
              <a:t>“[The abject] is [w]hat does not respect borders, positions, rules. The in-between, the ambiguous, the composite. The traitor, the liar, the criminal with a good conscience, the shameless rapist, the killer who claims he is a savior…. Any crime, because it draws attention to the fragility of the law, is abject, but premeditated crime, cunning murder, hypocritical revenge are even more so because they heighten the display of such fragility” (4).</a:t>
            </a:r>
          </a:p>
          <a:p>
            <a:pPr marL="0" indent="0">
              <a:buNone/>
            </a:pPr>
            <a:endParaRPr lang="en-US" dirty="0"/>
          </a:p>
          <a:p>
            <a:pPr marL="0" indent="0">
              <a:buNone/>
            </a:pPr>
            <a:r>
              <a:rPr lang="en-US" dirty="0"/>
              <a:t>Given what we know about West’s lack of conscience, why are his acts so disturbing?</a:t>
            </a:r>
          </a:p>
          <a:p>
            <a:pPr marL="0" indent="0">
              <a:buNone/>
            </a:pPr>
            <a:endParaRPr lang="en-US" dirty="0"/>
          </a:p>
        </p:txBody>
      </p:sp>
    </p:spTree>
    <p:extLst>
      <p:ext uri="{BB962C8B-B14F-4D97-AF65-F5344CB8AC3E}">
        <p14:creationId xmlns:p14="http://schemas.microsoft.com/office/powerpoint/2010/main" val="27759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DFF7D-38C7-244B-9516-A0D21D65C8D3}"/>
              </a:ext>
            </a:extLst>
          </p:cNvPr>
          <p:cNvSpPr>
            <a:spLocks noGrp="1"/>
          </p:cNvSpPr>
          <p:nvPr>
            <p:ph type="title"/>
          </p:nvPr>
        </p:nvSpPr>
        <p:spPr/>
        <p:txBody>
          <a:bodyPr/>
          <a:lstStyle/>
          <a:p>
            <a:r>
              <a:rPr lang="en-US" dirty="0"/>
              <a:t>Repeated “freshness”</a:t>
            </a:r>
          </a:p>
        </p:txBody>
      </p:sp>
      <p:sp>
        <p:nvSpPr>
          <p:cNvPr id="3" name="Content Placeholder 2">
            <a:extLst>
              <a:ext uri="{FF2B5EF4-FFF2-40B4-BE49-F238E27FC236}">
                <a16:creationId xmlns:a16="http://schemas.microsoft.com/office/drawing/2014/main" id="{CDE450F7-9BE8-7948-914F-4016211E544F}"/>
              </a:ext>
            </a:extLst>
          </p:cNvPr>
          <p:cNvSpPr>
            <a:spLocks noGrp="1"/>
          </p:cNvSpPr>
          <p:nvPr>
            <p:ph idx="1"/>
          </p:nvPr>
        </p:nvSpPr>
        <p:spPr/>
        <p:txBody>
          <a:bodyPr/>
          <a:lstStyle/>
          <a:p>
            <a:r>
              <a:rPr lang="en-US" dirty="0"/>
              <a:t>Over and over again, we hear West or the narrator use the word “fresh” or “freshness” to refer to a corpse.</a:t>
            </a:r>
          </a:p>
          <a:p>
            <a:r>
              <a:rPr lang="en-US" dirty="0"/>
              <a:t>What is unsettling about this word?</a:t>
            </a:r>
          </a:p>
        </p:txBody>
      </p:sp>
    </p:spTree>
    <p:extLst>
      <p:ext uri="{BB962C8B-B14F-4D97-AF65-F5344CB8AC3E}">
        <p14:creationId xmlns:p14="http://schemas.microsoft.com/office/powerpoint/2010/main" val="1622909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2F7DB-3F54-AD41-B974-029B513E0C8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579DCA1-A356-2C4F-9CEC-9CC1A10E45FB}"/>
              </a:ext>
            </a:extLst>
          </p:cNvPr>
          <p:cNvSpPr>
            <a:spLocks noGrp="1"/>
          </p:cNvSpPr>
          <p:nvPr>
            <p:ph idx="1"/>
          </p:nvPr>
        </p:nvSpPr>
        <p:spPr/>
        <p:txBody>
          <a:bodyPr/>
          <a:lstStyle/>
          <a:p>
            <a:pPr marL="0" indent="0">
              <a:buNone/>
            </a:pPr>
            <a:r>
              <a:rPr lang="en-US" dirty="0"/>
              <a:t>“he gloated calmly over artificial monstrosities which would make most healthy men drop dead from fright and disgust” (72)</a:t>
            </a:r>
          </a:p>
          <a:p>
            <a:pPr marL="0" indent="0">
              <a:buNone/>
            </a:pPr>
            <a:r>
              <a:rPr lang="en-US" dirty="0"/>
              <a:t>“crimes he committed unmoved” (72)</a:t>
            </a:r>
          </a:p>
        </p:txBody>
      </p:sp>
    </p:spTree>
    <p:extLst>
      <p:ext uri="{BB962C8B-B14F-4D97-AF65-F5344CB8AC3E}">
        <p14:creationId xmlns:p14="http://schemas.microsoft.com/office/powerpoint/2010/main" val="954683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14661B-2817-2D44-A59A-6C38996C869F}"/>
              </a:ext>
            </a:extLst>
          </p:cNvPr>
          <p:cNvSpPr>
            <a:spLocks noGrp="1"/>
          </p:cNvSpPr>
          <p:nvPr>
            <p:ph idx="1"/>
          </p:nvPr>
        </p:nvSpPr>
        <p:spPr>
          <a:xfrm>
            <a:off x="838200" y="542441"/>
            <a:ext cx="10515600" cy="5634522"/>
          </a:xfrm>
        </p:spPr>
        <p:txBody>
          <a:bodyPr>
            <a:normAutofit/>
          </a:bodyPr>
          <a:lstStyle/>
          <a:p>
            <a:pPr marL="0" indent="0">
              <a:buNone/>
            </a:pPr>
            <a:r>
              <a:rPr lang="en-US" dirty="0"/>
              <a:t>Lovecraft: “West was a materialist, believing in no soul and attributing all the working of consciousness to bodily phenomena; consequently he looked for no revelation of hideous secrets from gulfs and caverns beyond death’s barrier. I did not wholly disagree with him theoretically, yet held vague instinctive remnants of the primitive faith of my forefathers; so that I could not help eyeing the corpse with a certain amount of awe and terrible expectation” (69)</a:t>
            </a:r>
          </a:p>
          <a:p>
            <a:pPr marL="0" indent="0">
              <a:buNone/>
            </a:pPr>
            <a:endParaRPr lang="en-US" dirty="0"/>
          </a:p>
          <a:p>
            <a:pPr marL="0" indent="0">
              <a:buNone/>
            </a:pPr>
            <a:r>
              <a:rPr lang="en-US" dirty="0"/>
              <a:t>Kristeva: “In that compelling, raw, insolent thing in the morgue's full sunlight, in that thing that no longer matches and therefore no longer signifies anything, I behold the breaking down of a world that has erased its borders: fainting away. The corpse, seen without God and outside of science, is the utmost of abjection” (4).</a:t>
            </a:r>
          </a:p>
          <a:p>
            <a:pPr marL="0" indent="0">
              <a:buNone/>
            </a:pPr>
            <a:endParaRPr lang="en-US" dirty="0"/>
          </a:p>
        </p:txBody>
      </p:sp>
    </p:spTree>
    <p:extLst>
      <p:ext uri="{BB962C8B-B14F-4D97-AF65-F5344CB8AC3E}">
        <p14:creationId xmlns:p14="http://schemas.microsoft.com/office/powerpoint/2010/main" val="298712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3BD7A-BA13-2740-829B-9BDD2C167910}"/>
              </a:ext>
            </a:extLst>
          </p:cNvPr>
          <p:cNvSpPr>
            <a:spLocks noGrp="1"/>
          </p:cNvSpPr>
          <p:nvPr>
            <p:ph type="title"/>
          </p:nvPr>
        </p:nvSpPr>
        <p:spPr/>
        <p:txBody>
          <a:bodyPr/>
          <a:lstStyle/>
          <a:p>
            <a:r>
              <a:rPr lang="en-US" dirty="0"/>
              <a:t>What do you think this means?</a:t>
            </a:r>
          </a:p>
        </p:txBody>
      </p:sp>
      <p:sp>
        <p:nvSpPr>
          <p:cNvPr id="3" name="Content Placeholder 2">
            <a:extLst>
              <a:ext uri="{FF2B5EF4-FFF2-40B4-BE49-F238E27FC236}">
                <a16:creationId xmlns:a16="http://schemas.microsoft.com/office/drawing/2014/main" id="{06E738E4-4383-BA46-86FF-27AD39D25EB5}"/>
              </a:ext>
            </a:extLst>
          </p:cNvPr>
          <p:cNvSpPr>
            <a:spLocks noGrp="1"/>
          </p:cNvSpPr>
          <p:nvPr>
            <p:ph idx="1"/>
          </p:nvPr>
        </p:nvSpPr>
        <p:spPr/>
        <p:txBody>
          <a:bodyPr/>
          <a:lstStyle/>
          <a:p>
            <a:pPr marL="0" indent="0">
              <a:buNone/>
            </a:pPr>
            <a:r>
              <a:rPr lang="en-US" dirty="0"/>
              <a:t>“A massive and sudden emergence of uncanniness, which, familiar as it might have been in an opaque and forgotten life, now harries me as radically separate, loathsome. Not me. Not that. But not nothing, either. A "something" that I do not recognize as a thing. A weight of meaninglessness, about which there is nothing insignificant, and which crushes me. On the edge of non-existence and hallucination, of a reality that, if I acknowledge it, annihilates me. There, abject and abjection are my safeguards. The primers of my culture.” </a:t>
            </a:r>
          </a:p>
          <a:p>
            <a:pPr marL="0" indent="0">
              <a:buNone/>
            </a:pPr>
            <a:r>
              <a:rPr lang="en-US" dirty="0"/>
              <a:t>“I experience abjection only if an Other has settled in place and stead of what will be "me.” (9)</a:t>
            </a:r>
          </a:p>
          <a:p>
            <a:pPr marL="0" indent="0">
              <a:buNone/>
            </a:pPr>
            <a:endParaRPr lang="en-US" dirty="0"/>
          </a:p>
        </p:txBody>
      </p:sp>
    </p:spTree>
    <p:extLst>
      <p:ext uri="{BB962C8B-B14F-4D97-AF65-F5344CB8AC3E}">
        <p14:creationId xmlns:p14="http://schemas.microsoft.com/office/powerpoint/2010/main" val="147598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61232-9E22-FE49-ABB0-1A7363A031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B112F5-F4C8-CA4B-8805-820AFF3A2424}"/>
              </a:ext>
            </a:extLst>
          </p:cNvPr>
          <p:cNvSpPr>
            <a:spLocks noGrp="1"/>
          </p:cNvSpPr>
          <p:nvPr>
            <p:ph idx="1"/>
          </p:nvPr>
        </p:nvSpPr>
        <p:spPr/>
        <p:txBody>
          <a:bodyPr/>
          <a:lstStyle/>
          <a:p>
            <a:pPr marL="0" indent="0">
              <a:buNone/>
            </a:pPr>
            <a:r>
              <a:rPr lang="en-US" dirty="0"/>
              <a:t>“a man at once physically powerful and of such high mentality that a sensitive nervous system was assured” 74</a:t>
            </a:r>
          </a:p>
        </p:txBody>
      </p:sp>
    </p:spTree>
    <p:extLst>
      <p:ext uri="{BB962C8B-B14F-4D97-AF65-F5344CB8AC3E}">
        <p14:creationId xmlns:p14="http://schemas.microsoft.com/office/powerpoint/2010/main" val="3180603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768D3-3993-A945-AD0F-85D7561D3B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22697F-FA2B-6E4F-ACDB-F28240522FA5}"/>
              </a:ext>
            </a:extLst>
          </p:cNvPr>
          <p:cNvSpPr>
            <a:spLocks noGrp="1"/>
          </p:cNvSpPr>
          <p:nvPr>
            <p:ph idx="1"/>
          </p:nvPr>
        </p:nvSpPr>
        <p:spPr/>
        <p:txBody>
          <a:bodyPr/>
          <a:lstStyle/>
          <a:p>
            <a:pPr marL="0" indent="0">
              <a:buNone/>
            </a:pPr>
            <a:r>
              <a:rPr lang="en-US" dirty="0"/>
              <a:t>“A big fire at night always produces an exciting and exhilarating effect; this explains the attraction of fireworks; but in the case of fireworks, the graceful and regular shape of the flames and the complete immunity from danger produce a light and playful effect comparable to the effect of a glass of champagne. A real fire is quite another matter: there the horror and a certain sense of personal danger, combined with the well-known exhilarating effect of a fire at night, produce in the spectator (not, of course, in one whose house has burnt down) a certain shock to the brain and, as it were, a challenge to his own destructive instincts, which, alas, lie buried in the soul of even the meekest and most domesticated official of the </a:t>
            </a:r>
            <a:r>
              <a:rPr lang="en-US"/>
              <a:t>lowest grade” (18).</a:t>
            </a:r>
            <a:endParaRPr lang="en-US" dirty="0"/>
          </a:p>
          <a:p>
            <a:pPr marL="0" indent="0">
              <a:buNone/>
            </a:pPr>
            <a:endParaRPr lang="en-US" dirty="0"/>
          </a:p>
        </p:txBody>
      </p:sp>
    </p:spTree>
    <p:extLst>
      <p:ext uri="{BB962C8B-B14F-4D97-AF65-F5344CB8AC3E}">
        <p14:creationId xmlns:p14="http://schemas.microsoft.com/office/powerpoint/2010/main" val="3333790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9870</TotalTime>
  <Words>945</Words>
  <Application>Microsoft Macintosh PowerPoint</Application>
  <PresentationFormat>Widescreen</PresentationFormat>
  <Paragraphs>70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Today</vt:lpstr>
      <vt:lpstr>Abject: concept from psychoanalysis</vt:lpstr>
      <vt:lpstr>“In the symptom, the abject permeates me, I become abject. Through sublimation, I keep it under control. The abject is edged with the sublime. It is not the same moment on the journey, but the same subject and speech bring them into being.” (11).</vt:lpstr>
      <vt:lpstr>3 things re: abject in ”Herbert West”</vt:lpstr>
      <vt:lpstr>PowerPoint Presentation</vt:lpstr>
      <vt:lpstr>Repeated “freshness”</vt:lpstr>
      <vt:lpstr>PowerPoint Presentation</vt:lpstr>
      <vt:lpstr>PowerPoint Presentation</vt:lpstr>
      <vt:lpstr>What do you think this means?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Strombeck, Andrew</dc:creator>
  <cp:lastModifiedBy>Strombeck, Andrew</cp:lastModifiedBy>
  <cp:revision>24</cp:revision>
  <dcterms:created xsi:type="dcterms:W3CDTF">2018-01-15T20:34:22Z</dcterms:created>
  <dcterms:modified xsi:type="dcterms:W3CDTF">2020-01-27T17:19:48Z</dcterms:modified>
</cp:coreProperties>
</file>