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60" r:id="rId4"/>
    <p:sldId id="262" r:id="rId5"/>
    <p:sldId id="261" r:id="rId6"/>
    <p:sldId id="259" r:id="rId7"/>
    <p:sldId id="269" r:id="rId8"/>
    <p:sldId id="268" r:id="rId9"/>
    <p:sldId id="267" r:id="rId10"/>
    <p:sldId id="270" r:id="rId11"/>
    <p:sldId id="263" r:id="rId12"/>
    <p:sldId id="264" r:id="rId13"/>
    <p:sldId id="271" r:id="rId14"/>
    <p:sldId id="273" r:id="rId15"/>
    <p:sldId id="272" r:id="rId16"/>
    <p:sldId id="265" r:id="rId17"/>
    <p:sldId id="26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10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74"/>
    <p:restoredTop sz="94697"/>
  </p:normalViewPr>
  <p:slideViewPr>
    <p:cSldViewPr snapToGrid="0" snapToObjects="1">
      <p:cViewPr varScale="1">
        <p:scale>
          <a:sx n="75" d="100"/>
          <a:sy n="75" d="100"/>
        </p:scale>
        <p:origin x="168" y="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47674DE-93FF-2A45-B557-A146DA8E8F38}" type="datetimeFigureOut">
              <a:rPr lang="en-US" smtClean="0"/>
              <a:t>1/14/20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487533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7674DE-93FF-2A45-B557-A146DA8E8F38}" type="datetimeFigureOut">
              <a:rPr lang="en-US" smtClean="0"/>
              <a:t>1/14/20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1089978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7674DE-93FF-2A45-B557-A146DA8E8F38}" type="datetimeFigureOut">
              <a:rPr lang="en-US" smtClean="0"/>
              <a:t>1/14/20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1231711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47674DE-93FF-2A45-B557-A146DA8E8F38}" type="datetimeFigureOut">
              <a:rPr lang="en-US" smtClean="0"/>
              <a:t>1/14/20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1788626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7674DE-93FF-2A45-B557-A146DA8E8F38}" type="datetimeFigureOut">
              <a:rPr lang="en-US" smtClean="0"/>
              <a:t>1/14/20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970032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47674DE-93FF-2A45-B557-A146DA8E8F38}" type="datetimeFigureOut">
              <a:rPr lang="en-US" smtClean="0"/>
              <a:t>1/14/20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1789846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7674DE-93FF-2A45-B557-A146DA8E8F38}" type="datetimeFigureOut">
              <a:rPr lang="en-US" smtClean="0"/>
              <a:t>1/14/20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2144144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7674DE-93FF-2A45-B557-A146DA8E8F38}" type="datetimeFigureOut">
              <a:rPr lang="en-US" smtClean="0"/>
              <a:t>1/14/20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1854527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7674DE-93FF-2A45-B557-A146DA8E8F38}" type="datetimeFigureOut">
              <a:rPr lang="en-US" smtClean="0"/>
              <a:t>1/14/20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463317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7674DE-93FF-2A45-B557-A146DA8E8F38}" type="datetimeFigureOut">
              <a:rPr lang="en-US" smtClean="0"/>
              <a:t>1/14/20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196610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7674DE-93FF-2A45-B557-A146DA8E8F38}" type="datetimeFigureOut">
              <a:rPr lang="en-US" smtClean="0"/>
              <a:t>1/14/20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E4127-272E-2B46-87E9-02D543DFAC84}" type="slidenum">
              <a:rPr lang="en-US" smtClean="0"/>
              <a:t>‹#›</a:t>
            </a:fld>
            <a:endParaRPr lang="en-US"/>
          </a:p>
        </p:txBody>
      </p:sp>
    </p:spTree>
    <p:extLst>
      <p:ext uri="{BB962C8B-B14F-4D97-AF65-F5344CB8AC3E}">
        <p14:creationId xmlns:p14="http://schemas.microsoft.com/office/powerpoint/2010/main" val="1608437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7674DE-93FF-2A45-B557-A146DA8E8F38}" type="datetimeFigureOut">
              <a:rPr lang="en-US" smtClean="0"/>
              <a:t>1/14/20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3E4127-272E-2B46-87E9-02D543DFAC84}" type="slidenum">
              <a:rPr lang="en-US" smtClean="0"/>
              <a:t>‹#›</a:t>
            </a:fld>
            <a:endParaRPr lang="en-US"/>
          </a:p>
        </p:txBody>
      </p:sp>
    </p:spTree>
    <p:extLst>
      <p:ext uri="{BB962C8B-B14F-4D97-AF65-F5344CB8AC3E}">
        <p14:creationId xmlns:p14="http://schemas.microsoft.com/office/powerpoint/2010/main" val="14836032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1.tiff"/><Relationship Id="rId3" Type="http://schemas.openxmlformats.org/officeDocument/2006/relationships/image" Target="../media/image6.tiff"/><Relationship Id="rId7" Type="http://schemas.openxmlformats.org/officeDocument/2006/relationships/image" Target="../media/image10.tiff"/><Relationship Id="rId2" Type="http://schemas.openxmlformats.org/officeDocument/2006/relationships/image" Target="../media/image5.tiff"/><Relationship Id="rId1" Type="http://schemas.openxmlformats.org/officeDocument/2006/relationships/slideLayout" Target="../slideLayouts/slideLayout2.xml"/><Relationship Id="rId6" Type="http://schemas.openxmlformats.org/officeDocument/2006/relationships/image" Target="../media/image9.tiff"/><Relationship Id="rId5" Type="http://schemas.openxmlformats.org/officeDocument/2006/relationships/image" Target="../media/image8.tiff"/><Relationship Id="rId4" Type="http://schemas.openxmlformats.org/officeDocument/2006/relationships/image" Target="../media/image7.tiff"/><Relationship Id="rId9" Type="http://schemas.openxmlformats.org/officeDocument/2006/relationships/image" Target="../media/image12.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72725" y="179882"/>
            <a:ext cx="4519275" cy="6858000"/>
          </a:xfrm>
          <a:prstGeom prst="rect">
            <a:avLst/>
          </a:prstGeom>
        </p:spPr>
      </p:pic>
      <p:sp>
        <p:nvSpPr>
          <p:cNvPr id="3" name="TextBox 2"/>
          <p:cNvSpPr txBox="1"/>
          <p:nvPr/>
        </p:nvSpPr>
        <p:spPr>
          <a:xfrm>
            <a:off x="704538" y="1079292"/>
            <a:ext cx="5531370" cy="2123658"/>
          </a:xfrm>
          <a:prstGeom prst="rect">
            <a:avLst/>
          </a:prstGeom>
          <a:noFill/>
        </p:spPr>
        <p:txBody>
          <a:bodyPr wrap="square" rtlCol="0">
            <a:spAutoFit/>
          </a:bodyPr>
          <a:lstStyle/>
          <a:p>
            <a:r>
              <a:rPr lang="en-US" sz="4400" dirty="0"/>
              <a:t>Weird, Day 1:</a:t>
            </a:r>
          </a:p>
          <a:p>
            <a:endParaRPr lang="en-US" sz="4400" dirty="0"/>
          </a:p>
          <a:p>
            <a:r>
              <a:rPr lang="en-US" sz="4400" dirty="0"/>
              <a:t>H.P. Lovecraft</a:t>
            </a:r>
          </a:p>
        </p:txBody>
      </p:sp>
    </p:spTree>
    <p:extLst>
      <p:ext uri="{BB962C8B-B14F-4D97-AF65-F5344CB8AC3E}">
        <p14:creationId xmlns:p14="http://schemas.microsoft.com/office/powerpoint/2010/main" val="1972530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H.P. Lovecraft 1890-1937</a:t>
            </a:r>
          </a:p>
        </p:txBody>
      </p:sp>
      <p:sp>
        <p:nvSpPr>
          <p:cNvPr id="3" name="Content Placeholder 2"/>
          <p:cNvSpPr>
            <a:spLocks noGrp="1"/>
          </p:cNvSpPr>
          <p:nvPr>
            <p:ph idx="1"/>
          </p:nvPr>
        </p:nvSpPr>
        <p:spPr>
          <a:xfrm>
            <a:off x="838200" y="1825625"/>
            <a:ext cx="6577013" cy="4351338"/>
          </a:xfrm>
        </p:spPr>
        <p:txBody>
          <a:bodyPr>
            <a:normAutofit lnSpcReduction="10000"/>
          </a:bodyPr>
          <a:lstStyle/>
          <a:p>
            <a:pPr>
              <a:lnSpc>
                <a:spcPct val="100000"/>
              </a:lnSpc>
              <a:spcBef>
                <a:spcPts val="0"/>
              </a:spcBef>
            </a:pPr>
            <a:r>
              <a:rPr lang="en-US" dirty="0"/>
              <a:t>Career = marked by failure—published in cheap magazines (“pulps”) died penniless</a:t>
            </a:r>
          </a:p>
          <a:p>
            <a:pPr>
              <a:lnSpc>
                <a:spcPct val="100000"/>
              </a:lnSpc>
              <a:spcBef>
                <a:spcPts val="0"/>
              </a:spcBef>
            </a:pPr>
            <a:r>
              <a:rPr lang="en-US" dirty="0"/>
              <a:t>Why are we reading him? (he has been widely read in the past decade, for a number of reasons)</a:t>
            </a:r>
          </a:p>
          <a:p>
            <a:pPr>
              <a:lnSpc>
                <a:spcPct val="100000"/>
              </a:lnSpc>
              <a:spcBef>
                <a:spcPts val="0"/>
              </a:spcBef>
            </a:pPr>
            <a:r>
              <a:rPr lang="en-US" dirty="0"/>
              <a:t>Was he racist? (probably, yes, for sure)</a:t>
            </a:r>
          </a:p>
          <a:p>
            <a:pPr>
              <a:lnSpc>
                <a:spcPct val="100000"/>
              </a:lnSpc>
              <a:spcBef>
                <a:spcPts val="0"/>
              </a:spcBef>
            </a:pPr>
            <a:r>
              <a:rPr lang="en-US" dirty="0"/>
              <a:t>What might be interesting about his writing?</a:t>
            </a:r>
          </a:p>
          <a:p>
            <a:pPr lvl="1">
              <a:lnSpc>
                <a:spcPct val="100000"/>
              </a:lnSpc>
              <a:spcBef>
                <a:spcPts val="0"/>
              </a:spcBef>
            </a:pPr>
            <a:r>
              <a:rPr lang="en-US" dirty="0"/>
              <a:t>(Mostly, the content—the sense of a vast, indifferent, nonhuman world that underlies much of his work.)</a:t>
            </a:r>
          </a:p>
        </p:txBody>
      </p:sp>
      <p:pic>
        <p:nvPicPr>
          <p:cNvPr id="6" name="Picture 5"/>
          <p:cNvPicPr>
            <a:picLocks noChangeAspect="1"/>
          </p:cNvPicPr>
          <p:nvPr/>
        </p:nvPicPr>
        <p:blipFill>
          <a:blip r:embed="rId2"/>
          <a:stretch>
            <a:fillRect/>
          </a:stretch>
        </p:blipFill>
        <p:spPr>
          <a:xfrm>
            <a:off x="7885345" y="0"/>
            <a:ext cx="4047893" cy="6858000"/>
          </a:xfrm>
          <a:prstGeom prst="rect">
            <a:avLst/>
          </a:prstGeom>
        </p:spPr>
      </p:pic>
    </p:spTree>
    <p:extLst>
      <p:ext uri="{BB962C8B-B14F-4D97-AF65-F5344CB8AC3E}">
        <p14:creationId xmlns:p14="http://schemas.microsoft.com/office/powerpoint/2010/main" val="1804199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Lovecraft, why now?</a:t>
            </a:r>
          </a:p>
        </p:txBody>
      </p:sp>
      <p:sp>
        <p:nvSpPr>
          <p:cNvPr id="3" name="Content Placeholder 2"/>
          <p:cNvSpPr>
            <a:spLocks noGrp="1"/>
          </p:cNvSpPr>
          <p:nvPr>
            <p:ph idx="1"/>
          </p:nvPr>
        </p:nvSpPr>
        <p:spPr>
          <a:xfrm>
            <a:off x="838200" y="1825625"/>
            <a:ext cx="6462713" cy="4351338"/>
          </a:xfrm>
        </p:spPr>
        <p:txBody>
          <a:bodyPr>
            <a:normAutofit/>
          </a:bodyPr>
          <a:lstStyle/>
          <a:p>
            <a:r>
              <a:rPr lang="en-US" dirty="0"/>
              <a:t>2005 Modern American Library edition authorized his inclusion in the canon.</a:t>
            </a:r>
          </a:p>
          <a:p>
            <a:r>
              <a:rPr lang="en-US" dirty="0"/>
              <a:t>Roleplaying games, films, cultural references have made him popular to a current generation of writers such as China </a:t>
            </a:r>
            <a:r>
              <a:rPr lang="en-US" dirty="0" err="1"/>
              <a:t>Mieville</a:t>
            </a:r>
            <a:r>
              <a:rPr lang="en-US" dirty="0"/>
              <a:t> and Jeff VanderMeer (sometimes called “New Weird” writers).</a:t>
            </a:r>
          </a:p>
          <a:p>
            <a:r>
              <a:rPr lang="en-US" dirty="0"/>
              <a:t>He has become of interest to a group of philosophers called </a:t>
            </a:r>
            <a:r>
              <a:rPr lang="en-US" i="1" dirty="0"/>
              <a:t>object oriented </a:t>
            </a:r>
            <a:r>
              <a:rPr lang="en-US" i="1" dirty="0" err="1"/>
              <a:t>ontologists</a:t>
            </a:r>
            <a:r>
              <a:rPr lang="en-US" i="1" dirty="0"/>
              <a:t>.</a:t>
            </a:r>
          </a:p>
        </p:txBody>
      </p:sp>
      <p:pic>
        <p:nvPicPr>
          <p:cNvPr id="4" name="Picture 3"/>
          <p:cNvPicPr>
            <a:picLocks noChangeAspect="1"/>
          </p:cNvPicPr>
          <p:nvPr/>
        </p:nvPicPr>
        <p:blipFill>
          <a:blip r:embed="rId2"/>
          <a:stretch>
            <a:fillRect/>
          </a:stretch>
        </p:blipFill>
        <p:spPr>
          <a:xfrm>
            <a:off x="7788275" y="365125"/>
            <a:ext cx="4102100" cy="6337300"/>
          </a:xfrm>
          <a:prstGeom prst="rect">
            <a:avLst/>
          </a:prstGeom>
        </p:spPr>
      </p:pic>
    </p:spTree>
    <p:extLst>
      <p:ext uri="{BB962C8B-B14F-4D97-AF65-F5344CB8AC3E}">
        <p14:creationId xmlns:p14="http://schemas.microsoft.com/office/powerpoint/2010/main" val="430392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Lovecraft, why now?</a:t>
            </a:r>
          </a:p>
        </p:txBody>
      </p:sp>
      <p:sp>
        <p:nvSpPr>
          <p:cNvPr id="3" name="Content Placeholder 2"/>
          <p:cNvSpPr>
            <a:spLocks noGrp="1"/>
          </p:cNvSpPr>
          <p:nvPr>
            <p:ph idx="1"/>
          </p:nvPr>
        </p:nvSpPr>
        <p:spPr>
          <a:xfrm>
            <a:off x="838200" y="1825625"/>
            <a:ext cx="6462713" cy="4351338"/>
          </a:xfrm>
        </p:spPr>
        <p:txBody>
          <a:bodyPr>
            <a:normAutofit/>
          </a:bodyPr>
          <a:lstStyle/>
          <a:p>
            <a:r>
              <a:rPr lang="en-US" dirty="0"/>
              <a:t>As the world has become more threatening (as we brew the storms but we cannot control them), Lovecraft’s world becomes recognizable.</a:t>
            </a:r>
          </a:p>
          <a:p>
            <a:r>
              <a:rPr lang="en-US" dirty="0"/>
              <a:t>Benjamin Loy: Lovecraft “literature that denies the centrality of human life within a rapidly expanding cosmos, where humans feel their smallness and insignificance in the face of larger and more powerful cosmic forces “</a:t>
            </a:r>
          </a:p>
        </p:txBody>
      </p:sp>
      <p:pic>
        <p:nvPicPr>
          <p:cNvPr id="5" name="Picture 4"/>
          <p:cNvPicPr>
            <a:picLocks noChangeAspect="1"/>
          </p:cNvPicPr>
          <p:nvPr/>
        </p:nvPicPr>
        <p:blipFill>
          <a:blip r:embed="rId2"/>
          <a:stretch>
            <a:fillRect/>
          </a:stretch>
        </p:blipFill>
        <p:spPr>
          <a:xfrm>
            <a:off x="8125479" y="191293"/>
            <a:ext cx="4066521" cy="6523831"/>
          </a:xfrm>
          <a:prstGeom prst="rect">
            <a:avLst/>
          </a:prstGeom>
        </p:spPr>
      </p:pic>
    </p:spTree>
    <p:extLst>
      <p:ext uri="{BB962C8B-B14F-4D97-AF65-F5344CB8AC3E}">
        <p14:creationId xmlns:p14="http://schemas.microsoft.com/office/powerpoint/2010/main" val="1635523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kind of vast inhuman world?</a:t>
            </a:r>
          </a:p>
        </p:txBody>
      </p:sp>
      <p:sp>
        <p:nvSpPr>
          <p:cNvPr id="3" name="Content Placeholder 2"/>
          <p:cNvSpPr>
            <a:spLocks noGrp="1"/>
          </p:cNvSpPr>
          <p:nvPr>
            <p:ph idx="1"/>
          </p:nvPr>
        </p:nvSpPr>
        <p:spPr/>
        <p:txBody>
          <a:bodyPr/>
          <a:lstStyle/>
          <a:p>
            <a:r>
              <a:rPr lang="en-US" dirty="0"/>
              <a:t>Non-Euclidian geometry—mathematically proven in the 19</a:t>
            </a:r>
            <a:r>
              <a:rPr lang="en-US" baseline="30000" dirty="0"/>
              <a:t>th</a:t>
            </a:r>
            <a:r>
              <a:rPr lang="en-US" dirty="0"/>
              <a:t> century.</a:t>
            </a:r>
          </a:p>
          <a:p>
            <a:r>
              <a:rPr lang="en-US" dirty="0"/>
              <a:t>If math no longer conforms to the world, that might mean that there is more to the world than human perception.</a:t>
            </a:r>
          </a:p>
          <a:p>
            <a:r>
              <a:rPr lang="en-US" dirty="0"/>
              <a:t>Old ones, Cthulhu, etc. are all supposed to be part of a world that is not part of this world.</a:t>
            </a:r>
          </a:p>
          <a:p>
            <a:r>
              <a:rPr lang="en-US" dirty="0"/>
              <a:t>This is one location of “the weird”—all that stuff that is off the page, but to which the stories allude.</a:t>
            </a:r>
          </a:p>
          <a:p>
            <a:endParaRPr lang="en-US" dirty="0"/>
          </a:p>
          <a:p>
            <a:endParaRPr lang="en-US" dirty="0"/>
          </a:p>
          <a:p>
            <a:endParaRPr lang="en-US" dirty="0"/>
          </a:p>
        </p:txBody>
      </p:sp>
    </p:spTree>
    <p:extLst>
      <p:ext uri="{BB962C8B-B14F-4D97-AF65-F5344CB8AC3E}">
        <p14:creationId xmlns:p14="http://schemas.microsoft.com/office/powerpoint/2010/main" val="2132009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He’s racist. Where do we go from here?</a:t>
            </a:r>
          </a:p>
        </p:txBody>
      </p:sp>
      <p:sp>
        <p:nvSpPr>
          <p:cNvPr id="3" name="Content Placeholder 2"/>
          <p:cNvSpPr>
            <a:spLocks noGrp="1"/>
          </p:cNvSpPr>
          <p:nvPr>
            <p:ph idx="1"/>
          </p:nvPr>
        </p:nvSpPr>
        <p:spPr/>
        <p:txBody>
          <a:bodyPr/>
          <a:lstStyle/>
          <a:p>
            <a:r>
              <a:rPr lang="en-US" dirty="0"/>
              <a:t>This is a good question. I’ve spent lots of time during the past month thinking about this. From what I can tell, these are some answers:</a:t>
            </a:r>
          </a:p>
          <a:p>
            <a:pPr lvl="1"/>
            <a:r>
              <a:rPr lang="en-US" dirty="0"/>
              <a:t>It’s true that lots of people of his era believed in white supremacy.</a:t>
            </a:r>
          </a:p>
          <a:p>
            <a:pPr lvl="1"/>
            <a:r>
              <a:rPr lang="en-US" dirty="0"/>
              <a:t>In his tales, the protagonists often become part of the very things they describe in racist terms.</a:t>
            </a:r>
          </a:p>
          <a:p>
            <a:pPr lvl="1"/>
            <a:r>
              <a:rPr lang="en-US" dirty="0"/>
              <a:t>Lovecraft hated himself as much as he hated different types of humans.</a:t>
            </a:r>
          </a:p>
          <a:p>
            <a:pPr lvl="1"/>
            <a:r>
              <a:rPr lang="en-US" dirty="0"/>
              <a:t>Because he’s overt about his racial feelings, we can perhaps see how some racial imaginaries underlie horror.</a:t>
            </a:r>
          </a:p>
          <a:p>
            <a:pPr lvl="1"/>
            <a:r>
              <a:rPr lang="en-US" dirty="0"/>
              <a:t>Michel Houellebecq: HPL reduced racism to its basest form: fear</a:t>
            </a:r>
          </a:p>
          <a:p>
            <a:pPr lvl="2"/>
            <a:endParaRPr lang="en-US" dirty="0"/>
          </a:p>
        </p:txBody>
      </p:sp>
    </p:spTree>
    <p:extLst>
      <p:ext uri="{BB962C8B-B14F-4D97-AF65-F5344CB8AC3E}">
        <p14:creationId xmlns:p14="http://schemas.microsoft.com/office/powerpoint/2010/main" val="1032991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957513" y="2114550"/>
            <a:ext cx="1628775" cy="2043113"/>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Racism located with Tom </a:t>
            </a:r>
            <a:r>
              <a:rPr lang="en-US" dirty="0"/>
              <a:t>Buchanan—marginal part of story, villain</a:t>
            </a:r>
          </a:p>
        </p:txBody>
      </p:sp>
      <p:grpSp>
        <p:nvGrpSpPr>
          <p:cNvPr id="8" name="Group 7"/>
          <p:cNvGrpSpPr/>
          <p:nvPr/>
        </p:nvGrpSpPr>
        <p:grpSpPr>
          <a:xfrm>
            <a:off x="1102519" y="700088"/>
            <a:ext cx="9986962" cy="5643562"/>
            <a:chOff x="357188" y="700088"/>
            <a:chExt cx="9986962" cy="5643562"/>
          </a:xfrm>
        </p:grpSpPr>
        <p:sp>
          <p:nvSpPr>
            <p:cNvPr id="4" name="Rounded Rectangle 3"/>
            <p:cNvSpPr/>
            <p:nvPr/>
          </p:nvSpPr>
          <p:spPr>
            <a:xfrm>
              <a:off x="357188" y="700088"/>
              <a:ext cx="4229100" cy="56435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t>Great Gatsby</a:t>
              </a:r>
            </a:p>
            <a:p>
              <a:endParaRPr lang="en-US" dirty="0"/>
            </a:p>
            <a:p>
              <a:r>
                <a:rPr lang="en-US" dirty="0"/>
                <a:t>F. Scott Fitzgerald—also  part of white supremacist formation</a:t>
              </a:r>
            </a:p>
          </p:txBody>
        </p:sp>
        <p:sp>
          <p:nvSpPr>
            <p:cNvPr id="6" name="Rounded Rectangle 5"/>
            <p:cNvSpPr/>
            <p:nvPr/>
          </p:nvSpPr>
          <p:spPr>
            <a:xfrm>
              <a:off x="6115050" y="700088"/>
              <a:ext cx="4229100" cy="56435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t>Shadow Over </a:t>
              </a:r>
              <a:r>
                <a:rPr lang="en-US" dirty="0" err="1"/>
                <a:t>Innsmouth</a:t>
              </a:r>
              <a:endParaRPr lang="en-US" dirty="0"/>
            </a:p>
            <a:p>
              <a:endParaRPr lang="en-US" dirty="0"/>
            </a:p>
            <a:p>
              <a:r>
                <a:rPr lang="en-US" dirty="0"/>
                <a:t>Protagonist/narrator racist</a:t>
              </a:r>
            </a:p>
            <a:p>
              <a:r>
                <a:rPr lang="en-US" dirty="0"/>
                <a:t>Lovecraft overtly racist</a:t>
              </a:r>
            </a:p>
            <a:p>
              <a:r>
                <a:rPr lang="en-US" dirty="0"/>
                <a:t>Protagonist becomes that which he initially fears</a:t>
              </a:r>
            </a:p>
            <a:p>
              <a:endParaRPr lang="en-US" dirty="0"/>
            </a:p>
            <a:p>
              <a:endParaRPr lang="en-US" dirty="0"/>
            </a:p>
            <a:p>
              <a:r>
                <a:rPr lang="en-US" dirty="0"/>
                <a:t>Potentially, then, by paying attention to Lovecraft we learn something about whiteness, especially whiteness in its weaker, more tenuous forms (Lovecraft never felt himself to be a success)</a:t>
              </a:r>
            </a:p>
          </p:txBody>
        </p:sp>
      </p:grpSp>
    </p:spTree>
    <p:extLst>
      <p:ext uri="{BB962C8B-B14F-4D97-AF65-F5344CB8AC3E}">
        <p14:creationId xmlns:p14="http://schemas.microsoft.com/office/powerpoint/2010/main" val="1550654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472903" y="100371"/>
            <a:ext cx="5715000" cy="5715000"/>
          </a:xfrm>
          <a:prstGeom prst="rect">
            <a:avLst/>
          </a:prstGeom>
        </p:spPr>
      </p:pic>
      <p:pic>
        <p:nvPicPr>
          <p:cNvPr id="8" name="Picture 7"/>
          <p:cNvPicPr>
            <a:picLocks noChangeAspect="1"/>
          </p:cNvPicPr>
          <p:nvPr/>
        </p:nvPicPr>
        <p:blipFill>
          <a:blip r:embed="rId3"/>
          <a:stretch>
            <a:fillRect/>
          </a:stretch>
        </p:blipFill>
        <p:spPr>
          <a:xfrm>
            <a:off x="3436766" y="1478397"/>
            <a:ext cx="3238859" cy="3238859"/>
          </a:xfrm>
          <a:prstGeom prst="rect">
            <a:avLst/>
          </a:prstGeom>
        </p:spPr>
      </p:pic>
      <p:pic>
        <p:nvPicPr>
          <p:cNvPr id="10" name="Picture 9"/>
          <p:cNvPicPr>
            <a:picLocks noChangeAspect="1"/>
          </p:cNvPicPr>
          <p:nvPr/>
        </p:nvPicPr>
        <p:blipFill>
          <a:blip r:embed="rId4"/>
          <a:stretch>
            <a:fillRect/>
          </a:stretch>
        </p:blipFill>
        <p:spPr>
          <a:xfrm>
            <a:off x="3762953" y="3681771"/>
            <a:ext cx="5397500" cy="3238500"/>
          </a:xfrm>
          <a:prstGeom prst="rect">
            <a:avLst/>
          </a:prstGeom>
        </p:spPr>
      </p:pic>
      <p:pic>
        <p:nvPicPr>
          <p:cNvPr id="12" name="Picture 11"/>
          <p:cNvPicPr>
            <a:picLocks noChangeAspect="1"/>
          </p:cNvPicPr>
          <p:nvPr/>
        </p:nvPicPr>
        <p:blipFill>
          <a:blip r:embed="rId5"/>
          <a:stretch>
            <a:fillRect/>
          </a:stretch>
        </p:blipFill>
        <p:spPr>
          <a:xfrm>
            <a:off x="0" y="3681771"/>
            <a:ext cx="4141107" cy="3176229"/>
          </a:xfrm>
          <a:prstGeom prst="rect">
            <a:avLst/>
          </a:prstGeom>
        </p:spPr>
      </p:pic>
      <p:pic>
        <p:nvPicPr>
          <p:cNvPr id="4" name="Picture 3"/>
          <p:cNvPicPr>
            <a:picLocks noChangeAspect="1"/>
          </p:cNvPicPr>
          <p:nvPr/>
        </p:nvPicPr>
        <p:blipFill rotWithShape="1">
          <a:blip r:embed="rId6"/>
          <a:srcRect l="13129" t="-2550" r="13836" b="2550"/>
          <a:stretch/>
        </p:blipFill>
        <p:spPr>
          <a:xfrm>
            <a:off x="7542844" y="-119421"/>
            <a:ext cx="3617451" cy="4953000"/>
          </a:xfrm>
          <a:prstGeom prst="rect">
            <a:avLst/>
          </a:prstGeom>
        </p:spPr>
      </p:pic>
      <p:pic>
        <p:nvPicPr>
          <p:cNvPr id="6" name="Picture 5"/>
          <p:cNvPicPr>
            <a:picLocks noChangeAspect="1"/>
          </p:cNvPicPr>
          <p:nvPr/>
        </p:nvPicPr>
        <p:blipFill rotWithShape="1">
          <a:blip r:embed="rId7"/>
          <a:srcRect l="15023" r="15611"/>
          <a:stretch/>
        </p:blipFill>
        <p:spPr>
          <a:xfrm>
            <a:off x="2200619" y="3300771"/>
            <a:ext cx="2678106" cy="3860800"/>
          </a:xfrm>
          <a:prstGeom prst="rect">
            <a:avLst/>
          </a:prstGeom>
        </p:spPr>
      </p:pic>
      <p:pic>
        <p:nvPicPr>
          <p:cNvPr id="9" name="Picture 8"/>
          <p:cNvPicPr>
            <a:picLocks noChangeAspect="1"/>
          </p:cNvPicPr>
          <p:nvPr/>
        </p:nvPicPr>
        <p:blipFill>
          <a:blip r:embed="rId8"/>
          <a:stretch>
            <a:fillRect/>
          </a:stretch>
        </p:blipFill>
        <p:spPr>
          <a:xfrm>
            <a:off x="8861595" y="3429000"/>
            <a:ext cx="2298700" cy="3429000"/>
          </a:xfrm>
          <a:prstGeom prst="rect">
            <a:avLst/>
          </a:prstGeom>
        </p:spPr>
      </p:pic>
      <p:pic>
        <p:nvPicPr>
          <p:cNvPr id="5" name="Picture 4"/>
          <p:cNvPicPr>
            <a:picLocks noChangeAspect="1"/>
          </p:cNvPicPr>
          <p:nvPr/>
        </p:nvPicPr>
        <p:blipFill rotWithShape="1">
          <a:blip r:embed="rId9"/>
          <a:srcRect l="13846" r="14616"/>
          <a:stretch/>
        </p:blipFill>
        <p:spPr>
          <a:xfrm>
            <a:off x="76200" y="100371"/>
            <a:ext cx="2381250" cy="3328629"/>
          </a:xfrm>
          <a:prstGeom prst="rect">
            <a:avLst/>
          </a:prstGeom>
        </p:spPr>
      </p:pic>
      <p:sp>
        <p:nvSpPr>
          <p:cNvPr id="13" name="TextBox 12"/>
          <p:cNvSpPr txBox="1"/>
          <p:nvPr/>
        </p:nvSpPr>
        <p:spPr>
          <a:xfrm>
            <a:off x="425757" y="274382"/>
            <a:ext cx="2996442" cy="707886"/>
          </a:xfrm>
          <a:prstGeom prst="rect">
            <a:avLst/>
          </a:prstGeom>
          <a:solidFill>
            <a:schemeClr val="bg1"/>
          </a:solidFill>
        </p:spPr>
        <p:txBody>
          <a:bodyPr wrap="square" rtlCol="0">
            <a:spAutoFit/>
          </a:bodyPr>
          <a:lstStyle/>
          <a:p>
            <a:r>
              <a:rPr lang="en-US" sz="4000" dirty="0"/>
              <a:t>But also, this</a:t>
            </a:r>
          </a:p>
        </p:txBody>
      </p:sp>
    </p:spTree>
    <p:extLst>
      <p:ext uri="{BB962C8B-B14F-4D97-AF65-F5344CB8AC3E}">
        <p14:creationId xmlns:p14="http://schemas.microsoft.com/office/powerpoint/2010/main" val="1286401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“The Outsider” </a:t>
            </a:r>
            <a:r>
              <a:rPr lang="en-US" i="1" dirty="0"/>
              <a:t>Weird Tales </a:t>
            </a:r>
            <a:r>
              <a:rPr lang="en-US" dirty="0"/>
              <a:t>1926</a:t>
            </a:r>
            <a:br>
              <a:rPr lang="en-US" i="1" dirty="0"/>
            </a:br>
            <a:endParaRPr lang="en-US" dirty="0"/>
          </a:p>
        </p:txBody>
      </p:sp>
      <p:sp>
        <p:nvSpPr>
          <p:cNvPr id="7" name="Content Placeholder 6"/>
          <p:cNvSpPr>
            <a:spLocks noGrp="1"/>
          </p:cNvSpPr>
          <p:nvPr>
            <p:ph idx="1"/>
          </p:nvPr>
        </p:nvSpPr>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3600" dirty="0"/>
              <a:t>Skim through the story. Write down everything you remember about its protagonist.</a:t>
            </a:r>
          </a:p>
          <a:p>
            <a:pPr marL="0" marR="0" lvl="0" indent="0" defTabSz="914400" eaLnBrk="1" fontAlgn="auto" latinLnBrk="0" hangingPunct="1">
              <a:lnSpc>
                <a:spcPct val="100000"/>
              </a:lnSpc>
              <a:spcBef>
                <a:spcPts val="0"/>
              </a:spcBef>
              <a:spcAft>
                <a:spcPts val="0"/>
              </a:spcAft>
              <a:buClrTx/>
              <a:buSzTx/>
              <a:buFontTx/>
              <a:buNone/>
              <a:tabLst/>
              <a:defRPr/>
            </a:pPr>
            <a:endParaRPr lang="en-US" sz="3600" dirty="0"/>
          </a:p>
          <a:p>
            <a:pPr marL="0" marR="0" lvl="0" indent="0" defTabSz="914400" eaLnBrk="1" fontAlgn="auto" latinLnBrk="0" hangingPunct="1">
              <a:lnSpc>
                <a:spcPct val="100000"/>
              </a:lnSpc>
              <a:spcBef>
                <a:spcPts val="0"/>
              </a:spcBef>
              <a:spcAft>
                <a:spcPts val="0"/>
              </a:spcAft>
              <a:buClrTx/>
              <a:buSzTx/>
              <a:buFontTx/>
              <a:buNone/>
              <a:tabLst/>
              <a:defRPr/>
            </a:pPr>
            <a:r>
              <a:rPr lang="en-US" sz="3600" dirty="0"/>
              <a:t>Left half of room: 43-45</a:t>
            </a:r>
          </a:p>
          <a:p>
            <a:pPr marL="0" marR="0" lvl="0" indent="0" defTabSz="914400" eaLnBrk="1" fontAlgn="auto" latinLnBrk="0" hangingPunct="1">
              <a:lnSpc>
                <a:spcPct val="100000"/>
              </a:lnSpc>
              <a:spcBef>
                <a:spcPts val="0"/>
              </a:spcBef>
              <a:spcAft>
                <a:spcPts val="0"/>
              </a:spcAft>
              <a:buClrTx/>
              <a:buSzTx/>
              <a:buFontTx/>
              <a:buNone/>
              <a:tabLst/>
              <a:defRPr/>
            </a:pPr>
            <a:r>
              <a:rPr lang="en-US" sz="3600" dirty="0"/>
              <a:t>Right half of room: 45-49</a:t>
            </a:r>
          </a:p>
        </p:txBody>
      </p:sp>
    </p:spTree>
    <p:extLst>
      <p:ext uri="{BB962C8B-B14F-4D97-AF65-F5344CB8AC3E}">
        <p14:creationId xmlns:p14="http://schemas.microsoft.com/office/powerpoint/2010/main" val="1056788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2228850"/>
            <a:ext cx="8829206" cy="1200329"/>
          </a:xfrm>
          <a:prstGeom prst="rect">
            <a:avLst/>
          </a:prstGeom>
        </p:spPr>
        <p:txBody>
          <a:bodyPr wrap="square">
            <a:spAutoFit/>
          </a:bodyPr>
          <a:lstStyle/>
          <a:p>
            <a:r>
              <a:rPr lang="en-US" sz="2400" dirty="0"/>
              <a:t>“I have no illusions concerning the precarious status of my tales, and do not expect to become a serious competitor of my favorite weird authors.”</a:t>
            </a:r>
          </a:p>
        </p:txBody>
      </p:sp>
      <p:sp>
        <p:nvSpPr>
          <p:cNvPr id="5" name="Title 4"/>
          <p:cNvSpPr>
            <a:spLocks noGrp="1"/>
          </p:cNvSpPr>
          <p:nvPr>
            <p:ph type="title"/>
          </p:nvPr>
        </p:nvSpPr>
        <p:spPr>
          <a:xfrm>
            <a:off x="838200" y="365125"/>
            <a:ext cx="10515600" cy="1863725"/>
          </a:xfrm>
        </p:spPr>
        <p:txBody>
          <a:bodyPr>
            <a:normAutofit/>
          </a:bodyPr>
          <a:lstStyle/>
          <a:p>
            <a:r>
              <a:rPr lang="en-US" dirty="0"/>
              <a:t>“The Outsider” </a:t>
            </a:r>
            <a:r>
              <a:rPr lang="en-US" i="1" dirty="0"/>
              <a:t>Weird Tales </a:t>
            </a:r>
            <a:r>
              <a:rPr lang="en-US" dirty="0"/>
              <a:t>1926</a:t>
            </a:r>
            <a:br>
              <a:rPr lang="en-US" i="1" dirty="0"/>
            </a:br>
            <a:endParaRPr lang="en-US" dirty="0"/>
          </a:p>
        </p:txBody>
      </p:sp>
      <p:sp>
        <p:nvSpPr>
          <p:cNvPr id="2" name="Rectangle 1"/>
          <p:cNvSpPr/>
          <p:nvPr/>
        </p:nvSpPr>
        <p:spPr>
          <a:xfrm>
            <a:off x="838199" y="3630910"/>
            <a:ext cx="8462963" cy="1200329"/>
          </a:xfrm>
          <a:prstGeom prst="rect">
            <a:avLst/>
          </a:prstGeom>
        </p:spPr>
        <p:txBody>
          <a:bodyPr wrap="square">
            <a:spAutoFit/>
          </a:bodyPr>
          <a:lstStyle/>
          <a:p>
            <a:r>
              <a:rPr lang="en-US" sz="2400" b="0" i="0" dirty="0">
                <a:solidFill>
                  <a:srgbClr val="000000"/>
                </a:solidFill>
                <a:effectLst/>
                <a:latin typeface="Calibri" charset="0"/>
                <a:ea typeface="Calibri" charset="0"/>
                <a:cs typeface="Calibri" charset="0"/>
              </a:rPr>
              <a:t>"No one is more acutely conscious than I of the inadequacy of my work... I am a self-confessed amateur and bungler, and have not much hope of improvement" </a:t>
            </a:r>
          </a:p>
        </p:txBody>
      </p:sp>
      <p:sp>
        <p:nvSpPr>
          <p:cNvPr id="3" name="Rectangle 2"/>
          <p:cNvSpPr/>
          <p:nvPr/>
        </p:nvSpPr>
        <p:spPr>
          <a:xfrm>
            <a:off x="838199" y="5032970"/>
            <a:ext cx="8829207" cy="1477328"/>
          </a:xfrm>
          <a:prstGeom prst="rect">
            <a:avLst/>
          </a:prstGeom>
        </p:spPr>
        <p:txBody>
          <a:bodyPr wrap="square">
            <a:spAutoFit/>
          </a:bodyPr>
          <a:lstStyle/>
          <a:p>
            <a:r>
              <a:rPr lang="en-US" dirty="0">
                <a:solidFill>
                  <a:srgbClr val="000000"/>
                </a:solidFill>
                <a:effectLst/>
                <a:latin typeface="Times New Roman" charset="0"/>
                <a:ea typeface="Times New Roman" charset="0"/>
                <a:cs typeface="Times New Roman" charset="0"/>
              </a:rPr>
              <a:t>Michel </a:t>
            </a:r>
            <a:r>
              <a:rPr lang="en-US" dirty="0" err="1">
                <a:solidFill>
                  <a:srgbClr val="000000"/>
                </a:solidFill>
                <a:effectLst/>
                <a:latin typeface="Times New Roman" charset="0"/>
                <a:ea typeface="Times New Roman" charset="0"/>
                <a:cs typeface="Times New Roman" charset="0"/>
              </a:rPr>
              <a:t>Houellbecq</a:t>
            </a:r>
            <a:r>
              <a:rPr lang="en-US" dirty="0">
                <a:solidFill>
                  <a:srgbClr val="000000"/>
                </a:solidFill>
                <a:effectLst/>
                <a:latin typeface="Times New Roman" charset="0"/>
                <a:ea typeface="Times New Roman" charset="0"/>
                <a:cs typeface="Times New Roman" charset="0"/>
              </a:rPr>
              <a:t>: “[HCL] knew perfectly well that there was no part for him in any heroic Valhalla of battles and conquests other than that of the vanquished, as usual. He was pierced to the core by his failures, by what seemed like his wholly natural and fundamental predisposition to failure. And in his literary universe, there could only be one part for him: that of the victim” (109).</a:t>
            </a:r>
            <a:endParaRPr lang="en-US" dirty="0">
              <a:effectLst/>
              <a:latin typeface="Times New Roman" charset="0"/>
              <a:ea typeface="Calibri" charset="0"/>
              <a:cs typeface="Times New Roman" charset="0"/>
            </a:endParaRPr>
          </a:p>
        </p:txBody>
      </p:sp>
      <p:sp>
        <p:nvSpPr>
          <p:cNvPr id="6" name="Rectangle 5"/>
          <p:cNvSpPr/>
          <p:nvPr/>
        </p:nvSpPr>
        <p:spPr>
          <a:xfrm>
            <a:off x="838199" y="1645750"/>
            <a:ext cx="6096000" cy="923330"/>
          </a:xfrm>
          <a:prstGeom prst="rect">
            <a:avLst/>
          </a:prstGeom>
        </p:spPr>
        <p:txBody>
          <a:bodyPr>
            <a:spAutoFit/>
          </a:bodyPr>
          <a:lstStyle/>
          <a:p>
            <a:r>
              <a:rPr lang="en-US" dirty="0"/>
              <a:t>some critics say this is about Lovecraft himself, e.g. these quotations:</a:t>
            </a:r>
            <a:br>
              <a:rPr lang="en-US" dirty="0"/>
            </a:br>
            <a:endParaRPr lang="en-US" dirty="0"/>
          </a:p>
        </p:txBody>
      </p:sp>
    </p:spTree>
    <p:extLst>
      <p:ext uri="{BB962C8B-B14F-4D97-AF65-F5344CB8AC3E}">
        <p14:creationId xmlns:p14="http://schemas.microsoft.com/office/powerpoint/2010/main" val="715693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6500812" y="1357313"/>
            <a:ext cx="4929187" cy="4972052"/>
          </a:xfrm>
          <a:prstGeom prst="rect">
            <a:avLst/>
          </a:prstGeom>
          <a:pattFill prst="dashUpDiag">
            <a:fgClr>
              <a:srgbClr val="610F7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Realm of Weird</a:t>
            </a:r>
          </a:p>
        </p:txBody>
      </p:sp>
      <p:sp>
        <p:nvSpPr>
          <p:cNvPr id="4" name="Rectangle 3"/>
          <p:cNvSpPr/>
          <p:nvPr/>
        </p:nvSpPr>
        <p:spPr>
          <a:xfrm>
            <a:off x="671499" y="1357313"/>
            <a:ext cx="4900613" cy="49720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Actual words on page</a:t>
            </a:r>
          </a:p>
        </p:txBody>
      </p:sp>
      <p:grpSp>
        <p:nvGrpSpPr>
          <p:cNvPr id="13" name="Group 12"/>
          <p:cNvGrpSpPr/>
          <p:nvPr/>
        </p:nvGrpSpPr>
        <p:grpSpPr>
          <a:xfrm>
            <a:off x="4810126" y="1617435"/>
            <a:ext cx="2571749" cy="4440467"/>
            <a:chOff x="4343386" y="1617435"/>
            <a:chExt cx="2571749" cy="4440467"/>
          </a:xfrm>
        </p:grpSpPr>
        <p:sp>
          <p:nvSpPr>
            <p:cNvPr id="8" name="Striped Right Arrow 7"/>
            <p:cNvSpPr/>
            <p:nvPr/>
          </p:nvSpPr>
          <p:spPr>
            <a:xfrm>
              <a:off x="4371960" y="1617435"/>
              <a:ext cx="2543175" cy="597135"/>
            </a:xfrm>
            <a:prstGeom prst="striped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riped Right Arrow 8"/>
            <p:cNvSpPr/>
            <p:nvPr/>
          </p:nvSpPr>
          <p:spPr>
            <a:xfrm>
              <a:off x="4371960" y="4339199"/>
              <a:ext cx="2543175" cy="597135"/>
            </a:xfrm>
            <a:prstGeom prst="striped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triped Right Arrow 9"/>
            <p:cNvSpPr/>
            <p:nvPr/>
          </p:nvSpPr>
          <p:spPr>
            <a:xfrm>
              <a:off x="4343386" y="2846160"/>
              <a:ext cx="2543175" cy="597135"/>
            </a:xfrm>
            <a:prstGeom prst="striped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riped Right Arrow 10"/>
            <p:cNvSpPr/>
            <p:nvPr/>
          </p:nvSpPr>
          <p:spPr>
            <a:xfrm>
              <a:off x="4371960" y="5460767"/>
              <a:ext cx="2543175" cy="597135"/>
            </a:xfrm>
            <a:prstGeom prst="striped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itle 13"/>
          <p:cNvSpPr>
            <a:spLocks noGrp="1"/>
          </p:cNvSpPr>
          <p:nvPr>
            <p:ph type="title"/>
          </p:nvPr>
        </p:nvSpPr>
        <p:spPr>
          <a:xfrm>
            <a:off x="652457" y="7939"/>
            <a:ext cx="10515600" cy="1325563"/>
          </a:xfrm>
        </p:spPr>
        <p:txBody>
          <a:bodyPr/>
          <a:lstStyle/>
          <a:p>
            <a:r>
              <a:rPr lang="en-US"/>
              <a:t>Weird reading</a:t>
            </a:r>
          </a:p>
        </p:txBody>
      </p:sp>
    </p:spTree>
    <p:extLst>
      <p:ext uri="{BB962C8B-B14F-4D97-AF65-F5344CB8AC3E}">
        <p14:creationId xmlns:p14="http://schemas.microsoft.com/office/powerpoint/2010/main" val="1074833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6500812" y="1357313"/>
            <a:ext cx="4929187" cy="4972052"/>
          </a:xfrm>
          <a:prstGeom prst="rect">
            <a:avLst/>
          </a:prstGeom>
          <a:pattFill prst="dashUpDiag">
            <a:fgClr>
              <a:srgbClr val="610F7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Realm of Weird</a:t>
            </a:r>
          </a:p>
        </p:txBody>
      </p:sp>
      <p:sp>
        <p:nvSpPr>
          <p:cNvPr id="4" name="Rectangle 3"/>
          <p:cNvSpPr/>
          <p:nvPr/>
        </p:nvSpPr>
        <p:spPr>
          <a:xfrm>
            <a:off x="671499" y="1357313"/>
            <a:ext cx="4900613" cy="49720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Ins="822960" rtlCol="0" anchor="ctr"/>
          <a:lstStyle/>
          <a:p>
            <a:pPr>
              <a:tabLst>
                <a:tab pos="4337050" algn="l"/>
              </a:tabLst>
            </a:pPr>
            <a:r>
              <a:rPr lang="en-US" dirty="0">
                <a:solidFill>
                  <a:schemeClr val="tx1"/>
                </a:solidFill>
              </a:rPr>
              <a:t>I cannot even hint what it was like, for it was a compound of all that is unclean, uncanny, unwelcome, abnormal, and detestable. It was the ghoulish shade of decay, antiquity, and desolation; the putrid, dripping eidolon of unwholesome revelation; the awful baring of that which the merciful earth should always hide. God knows it was not of this world—or no longer of this world—yet to my horror I saw in its eaten-away and bone-revealing outlines a leering, abhorrent travesty on the human shape; and in its </a:t>
            </a:r>
            <a:r>
              <a:rPr lang="en-US" dirty="0" err="1">
                <a:solidFill>
                  <a:schemeClr val="tx1"/>
                </a:solidFill>
              </a:rPr>
              <a:t>mouldy</a:t>
            </a:r>
            <a:r>
              <a:rPr lang="en-US" dirty="0">
                <a:solidFill>
                  <a:schemeClr val="tx1"/>
                </a:solidFill>
              </a:rPr>
              <a:t>, disintegrating apparel an unspeakable quality that chilled me even more (48).</a:t>
            </a:r>
          </a:p>
        </p:txBody>
      </p:sp>
      <p:sp>
        <p:nvSpPr>
          <p:cNvPr id="14" name="Title 13"/>
          <p:cNvSpPr>
            <a:spLocks noGrp="1"/>
          </p:cNvSpPr>
          <p:nvPr>
            <p:ph type="title"/>
          </p:nvPr>
        </p:nvSpPr>
        <p:spPr>
          <a:xfrm>
            <a:off x="652457" y="7939"/>
            <a:ext cx="10515600" cy="1325563"/>
          </a:xfrm>
        </p:spPr>
        <p:txBody>
          <a:bodyPr/>
          <a:lstStyle/>
          <a:p>
            <a:r>
              <a:rPr lang="en-US" dirty="0"/>
              <a:t>Weird reading</a:t>
            </a:r>
          </a:p>
        </p:txBody>
      </p:sp>
      <p:grpSp>
        <p:nvGrpSpPr>
          <p:cNvPr id="20" name="Group 19"/>
          <p:cNvGrpSpPr/>
          <p:nvPr/>
        </p:nvGrpSpPr>
        <p:grpSpPr>
          <a:xfrm>
            <a:off x="4810126" y="1617435"/>
            <a:ext cx="2571749" cy="4440467"/>
            <a:chOff x="4343386" y="1617435"/>
            <a:chExt cx="2571749" cy="4440467"/>
          </a:xfrm>
        </p:grpSpPr>
        <p:sp>
          <p:nvSpPr>
            <p:cNvPr id="21" name="Striped Right Arrow 20"/>
            <p:cNvSpPr/>
            <p:nvPr/>
          </p:nvSpPr>
          <p:spPr>
            <a:xfrm>
              <a:off x="4371960" y="1617435"/>
              <a:ext cx="2543175" cy="597135"/>
            </a:xfrm>
            <a:prstGeom prst="striped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triped Right Arrow 21"/>
            <p:cNvSpPr/>
            <p:nvPr/>
          </p:nvSpPr>
          <p:spPr>
            <a:xfrm>
              <a:off x="4371960" y="4339199"/>
              <a:ext cx="2543175" cy="597135"/>
            </a:xfrm>
            <a:prstGeom prst="striped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Striped Right Arrow 22"/>
            <p:cNvSpPr/>
            <p:nvPr/>
          </p:nvSpPr>
          <p:spPr>
            <a:xfrm>
              <a:off x="4343386" y="2846160"/>
              <a:ext cx="2543175" cy="597135"/>
            </a:xfrm>
            <a:prstGeom prst="striped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triped Right Arrow 23"/>
            <p:cNvSpPr/>
            <p:nvPr/>
          </p:nvSpPr>
          <p:spPr>
            <a:xfrm>
              <a:off x="4371960" y="5460767"/>
              <a:ext cx="2543175" cy="597135"/>
            </a:xfrm>
            <a:prstGeom prst="striped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1218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3FAE2F-D3EE-D344-AD40-4CDFBA8E3364}"/>
              </a:ext>
            </a:extLst>
          </p:cNvPr>
          <p:cNvSpPr>
            <a:spLocks noGrp="1"/>
          </p:cNvSpPr>
          <p:nvPr>
            <p:ph type="title"/>
          </p:nvPr>
        </p:nvSpPr>
        <p:spPr/>
        <p:txBody>
          <a:bodyPr/>
          <a:lstStyle/>
          <a:p>
            <a:r>
              <a:rPr lang="en-US" dirty="0"/>
              <a:t>Defamiliarization</a:t>
            </a:r>
          </a:p>
        </p:txBody>
      </p:sp>
      <p:sp>
        <p:nvSpPr>
          <p:cNvPr id="4" name="Content Placeholder 3">
            <a:extLst>
              <a:ext uri="{FF2B5EF4-FFF2-40B4-BE49-F238E27FC236}">
                <a16:creationId xmlns:a16="http://schemas.microsoft.com/office/drawing/2014/main" id="{C9FA9BAF-D107-6840-B9BC-296DCFFD884D}"/>
              </a:ext>
            </a:extLst>
          </p:cNvPr>
          <p:cNvSpPr>
            <a:spLocks noGrp="1"/>
          </p:cNvSpPr>
          <p:nvPr>
            <p:ph idx="1"/>
          </p:nvPr>
        </p:nvSpPr>
        <p:spPr>
          <a:xfrm>
            <a:off x="838200" y="1825625"/>
            <a:ext cx="6798733" cy="4351338"/>
          </a:xfrm>
        </p:spPr>
        <p:txBody>
          <a:bodyPr>
            <a:normAutofit fontScale="92500" lnSpcReduction="20000"/>
          </a:bodyPr>
          <a:lstStyle/>
          <a:p>
            <a:pPr marL="0" indent="0">
              <a:buNone/>
            </a:pPr>
            <a:r>
              <a:rPr lang="en-US" dirty="0"/>
              <a:t>Most </a:t>
            </a:r>
            <a:r>
              <a:rPr lang="en-US" dirty="0" err="1"/>
              <a:t>daemoniacal</a:t>
            </a:r>
            <a:r>
              <a:rPr lang="en-US" dirty="0"/>
              <a:t> of all shocks is that of the abysmally unexpected and grotesquely unbelievable. Nothing I had before undergone could compare in terror with what I now saw; with the bizarre marvels that sight implied. The sight itself was as simple as it was stupefying, for it was merely this: instead of a dizzying prospect of treetops seen from a lofty eminence, there stretched around me on a level through the grating nothing less than </a:t>
            </a:r>
            <a:r>
              <a:rPr lang="en-US" i="1" dirty="0"/>
              <a:t>the solid ground,</a:t>
            </a:r>
            <a:r>
              <a:rPr lang="en-US" dirty="0"/>
              <a:t> decked and diversified by marble slabs and columns, and overshadowed by an ancient stone church, whose ruined spire gleamed spectrally in the moonlight (46).</a:t>
            </a:r>
          </a:p>
        </p:txBody>
      </p:sp>
      <p:sp>
        <p:nvSpPr>
          <p:cNvPr id="5" name="TextBox 4">
            <a:extLst>
              <a:ext uri="{FF2B5EF4-FFF2-40B4-BE49-F238E27FC236}">
                <a16:creationId xmlns:a16="http://schemas.microsoft.com/office/drawing/2014/main" id="{D00E1876-1E92-4F47-9C61-75F4338B40EB}"/>
              </a:ext>
            </a:extLst>
          </p:cNvPr>
          <p:cNvSpPr txBox="1"/>
          <p:nvPr/>
        </p:nvSpPr>
        <p:spPr>
          <a:xfrm>
            <a:off x="8111067" y="1862667"/>
            <a:ext cx="3369733" cy="310854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n-US" sz="2800" dirty="0"/>
              <a:t>Note how this passages causes readers to view a familiar thing—the ground—as something unfamiliar and new.</a:t>
            </a:r>
          </a:p>
        </p:txBody>
      </p:sp>
    </p:spTree>
    <p:extLst>
      <p:ext uri="{BB962C8B-B14F-4D97-AF65-F5344CB8AC3E}">
        <p14:creationId xmlns:p14="http://schemas.microsoft.com/office/powerpoint/2010/main" val="795851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FBECC947-EFCA-D746-AABD-336CCEB711F3}"/>
              </a:ext>
            </a:extLst>
          </p:cNvPr>
          <p:cNvSpPr>
            <a:spLocks noGrp="1"/>
          </p:cNvSpPr>
          <p:nvPr>
            <p:ph type="title"/>
          </p:nvPr>
        </p:nvSpPr>
        <p:spPr>
          <a:xfrm>
            <a:off x="731520" y="731520"/>
            <a:ext cx="6089904" cy="1426464"/>
          </a:xfrm>
        </p:spPr>
        <p:txBody>
          <a:bodyPr>
            <a:normAutofit/>
          </a:bodyPr>
          <a:lstStyle/>
          <a:p>
            <a:r>
              <a:rPr lang="en-US">
                <a:solidFill>
                  <a:srgbClr val="FFFFFF"/>
                </a:solidFill>
              </a:rPr>
              <a:t>Sense of abjection:</a:t>
            </a:r>
          </a:p>
        </p:txBody>
      </p:sp>
      <p:sp>
        <p:nvSpPr>
          <p:cNvPr id="10" name="Rectangle 9">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CB8280D-DAAC-D34C-8577-E45594E2FA29}"/>
              </a:ext>
            </a:extLst>
          </p:cNvPr>
          <p:cNvSpPr>
            <a:spLocks noGrp="1"/>
          </p:cNvSpPr>
          <p:nvPr>
            <p:ph idx="1"/>
          </p:nvPr>
        </p:nvSpPr>
        <p:spPr>
          <a:xfrm>
            <a:off x="789456" y="2798385"/>
            <a:ext cx="10597729" cy="3283260"/>
          </a:xfrm>
        </p:spPr>
        <p:txBody>
          <a:bodyPr anchor="ctr">
            <a:normAutofit/>
          </a:bodyPr>
          <a:lstStyle/>
          <a:p>
            <a:pPr marL="0" indent="0">
              <a:buNone/>
            </a:pPr>
            <a:r>
              <a:rPr lang="en-US" sz="2700" dirty="0"/>
              <a:t>As I did so I became suddenly and </a:t>
            </a:r>
            <a:r>
              <a:rPr lang="en-US" sz="2700" dirty="0" err="1"/>
              <a:t>agonisingly</a:t>
            </a:r>
            <a:r>
              <a:rPr lang="en-US" sz="2700" dirty="0"/>
              <a:t> aware of the </a:t>
            </a:r>
            <a:r>
              <a:rPr lang="en-US" sz="2700" i="1" dirty="0"/>
              <a:t>nearness</a:t>
            </a:r>
            <a:r>
              <a:rPr lang="en-US" sz="2700" dirty="0"/>
              <a:t> of the carrion thing, whose hideous hollow breathing I half fancied I could hear. Nearly mad, I found myself yet able to throw out a hand to ward off the </a:t>
            </a:r>
            <a:r>
              <a:rPr lang="en-US" sz="2700" dirty="0" err="1"/>
              <a:t>foetid</a:t>
            </a:r>
            <a:r>
              <a:rPr lang="en-US" sz="2700" dirty="0"/>
              <a:t> apparition which pressed so close; when in one cataclysmic second of cosmic nightmarishness and hellish accident </a:t>
            </a:r>
            <a:r>
              <a:rPr lang="en-US" sz="2700" i="1" dirty="0"/>
              <a:t>my fingers touched the rotting outstretched paw of the monster beneath the golden arch </a:t>
            </a:r>
            <a:r>
              <a:rPr lang="en-US" sz="2700" dirty="0"/>
              <a:t>(48).</a:t>
            </a:r>
          </a:p>
        </p:txBody>
      </p:sp>
      <p:sp>
        <p:nvSpPr>
          <p:cNvPr id="4" name="TextBox 3">
            <a:extLst>
              <a:ext uri="{FF2B5EF4-FFF2-40B4-BE49-F238E27FC236}">
                <a16:creationId xmlns:a16="http://schemas.microsoft.com/office/drawing/2014/main" id="{75F1BA0B-68B1-8543-BE66-DF5FE338F7E5}"/>
              </a:ext>
            </a:extLst>
          </p:cNvPr>
          <p:cNvSpPr txBox="1"/>
          <p:nvPr/>
        </p:nvSpPr>
        <p:spPr>
          <a:xfrm>
            <a:off x="7406639" y="731520"/>
            <a:ext cx="1854511" cy="1200329"/>
          </a:xfrm>
          <a:prstGeom prst="rect">
            <a:avLst/>
          </a:prstGeom>
          <a:noFill/>
        </p:spPr>
        <p:txBody>
          <a:bodyPr wrap="square" rtlCol="0">
            <a:spAutoFit/>
          </a:bodyPr>
          <a:lstStyle/>
          <a:p>
            <a:r>
              <a:rPr lang="en-US" dirty="0"/>
              <a:t>Note the feelings of revulsion experienced by the narrator here.</a:t>
            </a:r>
          </a:p>
        </p:txBody>
      </p:sp>
      <p:sp>
        <p:nvSpPr>
          <p:cNvPr id="5" name="TextBox 4">
            <a:extLst>
              <a:ext uri="{FF2B5EF4-FFF2-40B4-BE49-F238E27FC236}">
                <a16:creationId xmlns:a16="http://schemas.microsoft.com/office/drawing/2014/main" id="{21257E45-B9D4-5546-AFA7-A341E0A2A3D3}"/>
              </a:ext>
            </a:extLst>
          </p:cNvPr>
          <p:cNvSpPr txBox="1"/>
          <p:nvPr/>
        </p:nvSpPr>
        <p:spPr>
          <a:xfrm>
            <a:off x="9719734" y="731520"/>
            <a:ext cx="1740746" cy="1200329"/>
          </a:xfrm>
          <a:prstGeom prst="rect">
            <a:avLst/>
          </a:prstGeom>
          <a:noFill/>
        </p:spPr>
        <p:txBody>
          <a:bodyPr wrap="square" rtlCol="0">
            <a:spAutoFit/>
          </a:bodyPr>
          <a:lstStyle/>
          <a:p>
            <a:r>
              <a:rPr lang="en-US" dirty="0"/>
              <a:t>What does it say that he has these feelings about himself?</a:t>
            </a:r>
          </a:p>
        </p:txBody>
      </p:sp>
    </p:spTree>
    <p:extLst>
      <p:ext uri="{BB962C8B-B14F-4D97-AF65-F5344CB8AC3E}">
        <p14:creationId xmlns:p14="http://schemas.microsoft.com/office/powerpoint/2010/main" val="2474961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0ADF2-A9D1-024D-9693-5AF5B0E7A26B}"/>
              </a:ext>
            </a:extLst>
          </p:cNvPr>
          <p:cNvSpPr>
            <a:spLocks noGrp="1"/>
          </p:cNvSpPr>
          <p:nvPr>
            <p:ph type="title"/>
          </p:nvPr>
        </p:nvSpPr>
        <p:spPr/>
        <p:txBody>
          <a:bodyPr/>
          <a:lstStyle/>
          <a:p>
            <a:r>
              <a:rPr lang="en-US" dirty="0"/>
              <a:t>Questions for each weird text:</a:t>
            </a:r>
          </a:p>
        </p:txBody>
      </p:sp>
      <p:sp>
        <p:nvSpPr>
          <p:cNvPr id="5" name="Rectangle 4">
            <a:extLst>
              <a:ext uri="{FF2B5EF4-FFF2-40B4-BE49-F238E27FC236}">
                <a16:creationId xmlns:a16="http://schemas.microsoft.com/office/drawing/2014/main" id="{26CB1315-DE3F-AC4D-890D-75485D012941}"/>
              </a:ext>
            </a:extLst>
          </p:cNvPr>
          <p:cNvSpPr/>
          <p:nvPr/>
        </p:nvSpPr>
        <p:spPr>
          <a:xfrm>
            <a:off x="838199" y="1690688"/>
            <a:ext cx="8170333" cy="2308324"/>
          </a:xfrm>
          <a:prstGeom prst="rect">
            <a:avLst/>
          </a:prstGeom>
        </p:spPr>
        <p:txBody>
          <a:bodyPr wrap="square">
            <a:spAutoFit/>
          </a:bodyPr>
          <a:lstStyle/>
          <a:p>
            <a:r>
              <a:rPr lang="en-US" dirty="0"/>
              <a:t>Human-like creatures who are not human?</a:t>
            </a:r>
          </a:p>
          <a:p>
            <a:r>
              <a:rPr lang="en-US" dirty="0"/>
              <a:t>Use of nonlinguistic communication?</a:t>
            </a:r>
          </a:p>
          <a:p>
            <a:r>
              <a:rPr lang="en-US" dirty="0"/>
              <a:t>Artifacts exchanged between human and inhuman world?</a:t>
            </a:r>
          </a:p>
          <a:p>
            <a:r>
              <a:rPr lang="en-US" dirty="0"/>
              <a:t>Human difference (racial, gender, ability) used to interpret/explain nonhuman?</a:t>
            </a:r>
          </a:p>
          <a:p>
            <a:r>
              <a:rPr lang="en-US" dirty="0"/>
              <a:t>Human world depicted as one of illusion?</a:t>
            </a:r>
          </a:p>
          <a:p>
            <a:r>
              <a:rPr lang="en-US" dirty="0"/>
              <a:t>Sense of abjection?</a:t>
            </a:r>
          </a:p>
          <a:p>
            <a:r>
              <a:rPr lang="en-US" dirty="0" err="1"/>
              <a:t>Defamilarization</a:t>
            </a:r>
            <a:r>
              <a:rPr lang="en-US" dirty="0"/>
              <a:t> used to disrupt reader’s experience human world?</a:t>
            </a:r>
          </a:p>
          <a:p>
            <a:r>
              <a:rPr lang="en-US" dirty="0"/>
              <a:t>Weird used to explain or trouble ordinary domestic relationships?</a:t>
            </a:r>
          </a:p>
        </p:txBody>
      </p:sp>
    </p:spTree>
    <p:extLst>
      <p:ext uri="{BB962C8B-B14F-4D97-AF65-F5344CB8AC3E}">
        <p14:creationId xmlns:p14="http://schemas.microsoft.com/office/powerpoint/2010/main" val="3597323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Innsbrouck</a:t>
            </a:r>
            <a:endParaRPr lang="en-US" dirty="0"/>
          </a:p>
        </p:txBody>
      </p:sp>
      <p:sp>
        <p:nvSpPr>
          <p:cNvPr id="3" name="Content Placeholder 2"/>
          <p:cNvSpPr>
            <a:spLocks noGrp="1"/>
          </p:cNvSpPr>
          <p:nvPr>
            <p:ph idx="1"/>
          </p:nvPr>
        </p:nvSpPr>
        <p:spPr>
          <a:xfrm>
            <a:off x="838200" y="1825625"/>
            <a:ext cx="2219325" cy="4351338"/>
          </a:xfrm>
        </p:spPr>
        <p:txBody>
          <a:bodyPr>
            <a:normAutofit lnSpcReduction="100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For your page, tell us everything you can about the town and/or its inhabitants</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a:t>270-303</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7638" y="1969889"/>
            <a:ext cx="7667625" cy="4888111"/>
          </a:xfrm>
          <a:prstGeom prst="rect">
            <a:avLst/>
          </a:prstGeom>
        </p:spPr>
      </p:pic>
      <p:sp>
        <p:nvSpPr>
          <p:cNvPr id="6" name="Oval 5"/>
          <p:cNvSpPr/>
          <p:nvPr/>
        </p:nvSpPr>
        <p:spPr>
          <a:xfrm>
            <a:off x="7791450" y="4643438"/>
            <a:ext cx="1214437" cy="1042987"/>
          </a:xfrm>
          <a:prstGeom prst="ellipse">
            <a:avLst/>
          </a:prstGeom>
          <a:noFill/>
          <a:ln w="1016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262562" y="4841765"/>
            <a:ext cx="2528888" cy="646331"/>
          </a:xfrm>
          <a:prstGeom prst="rect">
            <a:avLst/>
          </a:prstGeom>
          <a:solidFill>
            <a:schemeClr val="accent6">
              <a:lumMod val="75000"/>
              <a:alpha val="75000"/>
            </a:schemeClr>
          </a:solidFill>
        </p:spPr>
        <p:txBody>
          <a:bodyPr wrap="square" rtlCol="0">
            <a:spAutoFit/>
          </a:bodyPr>
          <a:lstStyle/>
          <a:p>
            <a:r>
              <a:rPr lang="en-US" dirty="0"/>
              <a:t>Providence, </a:t>
            </a:r>
            <a:r>
              <a:rPr lang="en-US"/>
              <a:t>RI—HPL hometown</a:t>
            </a: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29055" b="46458"/>
          <a:stretch/>
        </p:blipFill>
        <p:spPr>
          <a:xfrm>
            <a:off x="4572813" y="133945"/>
            <a:ext cx="3825855" cy="3671888"/>
          </a:xfrm>
          <a:prstGeom prst="rect">
            <a:avLst/>
          </a:prstGeom>
          <a:ln w="63500">
            <a:solidFill>
              <a:schemeClr val="accent6">
                <a:lumMod val="75000"/>
              </a:schemeClr>
            </a:solidFill>
          </a:ln>
        </p:spPr>
      </p:pic>
      <p:cxnSp>
        <p:nvCxnSpPr>
          <p:cNvPr id="10" name="Straight Connector 9"/>
          <p:cNvCxnSpPr/>
          <p:nvPr/>
        </p:nvCxnSpPr>
        <p:spPr>
          <a:xfrm>
            <a:off x="8398668" y="133944"/>
            <a:ext cx="1477565" cy="2623543"/>
          </a:xfrm>
          <a:prstGeom prst="line">
            <a:avLst/>
          </a:prstGeom>
          <a:ln w="50800">
            <a:solidFill>
              <a:schemeClr val="accent6">
                <a:lumMod val="75000"/>
                <a:alpha val="6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398668" y="2988668"/>
            <a:ext cx="1515288" cy="817166"/>
          </a:xfrm>
          <a:prstGeom prst="line">
            <a:avLst/>
          </a:prstGeom>
          <a:ln w="50800">
            <a:solidFill>
              <a:schemeClr val="accent6">
                <a:lumMod val="75000"/>
                <a:alpha val="65000"/>
              </a:schemeClr>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5488781" y="1825625"/>
            <a:ext cx="1214437" cy="1042987"/>
          </a:xfrm>
          <a:prstGeom prst="ellipse">
            <a:avLst/>
          </a:prstGeom>
          <a:noFill/>
          <a:ln w="1016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accent6">
                  <a:lumMod val="75000"/>
                </a:schemeClr>
              </a:solidFill>
            </a:endParaRPr>
          </a:p>
        </p:txBody>
      </p:sp>
      <p:sp>
        <p:nvSpPr>
          <p:cNvPr id="16" name="Rectangle 15"/>
          <p:cNvSpPr/>
          <p:nvPr/>
        </p:nvSpPr>
        <p:spPr>
          <a:xfrm>
            <a:off x="6305775" y="1367522"/>
            <a:ext cx="1863176" cy="646331"/>
          </a:xfrm>
          <a:prstGeom prst="rect">
            <a:avLst/>
          </a:prstGeom>
        </p:spPr>
        <p:txBody>
          <a:bodyPr wrap="square">
            <a:spAutoFit/>
          </a:bodyPr>
          <a:lstStyle/>
          <a:p>
            <a:pPr algn="ctr"/>
            <a:r>
              <a:rPr lang="en-US" b="1" dirty="0" err="1">
                <a:solidFill>
                  <a:schemeClr val="accent6">
                    <a:lumMod val="75000"/>
                  </a:schemeClr>
                </a:solidFill>
              </a:rPr>
              <a:t>Innnsbrouk</a:t>
            </a:r>
            <a:r>
              <a:rPr lang="en-US" b="1" dirty="0">
                <a:solidFill>
                  <a:schemeClr val="accent6">
                    <a:lumMod val="75000"/>
                  </a:schemeClr>
                </a:solidFill>
              </a:rPr>
              <a:t> (thereabouts)</a:t>
            </a:r>
          </a:p>
        </p:txBody>
      </p:sp>
    </p:spTree>
    <p:extLst>
      <p:ext uri="{BB962C8B-B14F-4D97-AF65-F5344CB8AC3E}">
        <p14:creationId xmlns:p14="http://schemas.microsoft.com/office/powerpoint/2010/main" val="2025168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57200"/>
            <a:ext cx="10515600" cy="5719763"/>
          </a:xfrm>
        </p:spPr>
        <p:txBody>
          <a:bodyPr/>
          <a:lstStyle/>
          <a:p>
            <a:pPr marL="0" lvl="0" indent="0">
              <a:lnSpc>
                <a:spcPct val="100000"/>
              </a:lnSpc>
              <a:spcBef>
                <a:spcPts val="0"/>
              </a:spcBef>
              <a:buNone/>
            </a:pPr>
            <a:r>
              <a:rPr lang="en-US" dirty="0"/>
              <a:t>At the end of the story, we learn that Robert Olmstead </a:t>
            </a:r>
            <a:r>
              <a:rPr lang="en-US" i="1" dirty="0"/>
              <a:t>is part of the very town he has been describing as fearful.</a:t>
            </a: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493660"/>
            <a:ext cx="10058400" cy="3646842"/>
          </a:xfrm>
          <a:prstGeom prst="rect">
            <a:avLst/>
          </a:prstGeom>
        </p:spPr>
      </p:pic>
    </p:spTree>
    <p:extLst>
      <p:ext uri="{BB962C8B-B14F-4D97-AF65-F5344CB8AC3E}">
        <p14:creationId xmlns:p14="http://schemas.microsoft.com/office/powerpoint/2010/main" val="15090908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1219</Words>
  <Application>Microsoft Macintosh PowerPoint</Application>
  <PresentationFormat>Widescreen</PresentationFormat>
  <Paragraphs>81</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Times New Roman</vt:lpstr>
      <vt:lpstr>Office Theme</vt:lpstr>
      <vt:lpstr>PowerPoint Presentation</vt:lpstr>
      <vt:lpstr>H.P. Lovecraft 1890-1937</vt:lpstr>
      <vt:lpstr>Why Lovecraft, why now?</vt:lpstr>
      <vt:lpstr>Why Lovecraft, why now?</vt:lpstr>
      <vt:lpstr>What kind of vast inhuman world?</vt:lpstr>
      <vt:lpstr>He’s racist. Where do we go from here?</vt:lpstr>
      <vt:lpstr>PowerPoint Presentation</vt:lpstr>
      <vt:lpstr>PowerPoint Presentation</vt:lpstr>
      <vt:lpstr>“The Outsider” Weird Tales 1926 </vt:lpstr>
      <vt:lpstr>“The Outsider” Weird Tales 1926 </vt:lpstr>
      <vt:lpstr>Weird reading</vt:lpstr>
      <vt:lpstr>Weird reading</vt:lpstr>
      <vt:lpstr>Defamiliarization</vt:lpstr>
      <vt:lpstr>Sense of abjection:</vt:lpstr>
      <vt:lpstr>Questions for each weird text:</vt:lpstr>
      <vt:lpstr>Innsbrouck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Strombeck, Andrew</dc:creator>
  <cp:lastModifiedBy>Strombeck, Andrew</cp:lastModifiedBy>
  <cp:revision>1</cp:revision>
  <dcterms:created xsi:type="dcterms:W3CDTF">2020-01-14T17:18:28Z</dcterms:created>
  <dcterms:modified xsi:type="dcterms:W3CDTF">2020-01-14T17:20:49Z</dcterms:modified>
</cp:coreProperties>
</file>