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8" r:id="rId2"/>
    <p:sldId id="265" r:id="rId3"/>
    <p:sldId id="272" r:id="rId4"/>
    <p:sldId id="273" r:id="rId5"/>
    <p:sldId id="277" r:id="rId6"/>
    <p:sldId id="274" r:id="rId7"/>
    <p:sldId id="275" r:id="rId8"/>
    <p:sldId id="26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10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790"/>
    <p:restoredTop sz="94697"/>
  </p:normalViewPr>
  <p:slideViewPr>
    <p:cSldViewPr snapToGrid="0" snapToObjects="1">
      <p:cViewPr varScale="1">
        <p:scale>
          <a:sx n="84" d="100"/>
          <a:sy n="84" d="100"/>
        </p:scale>
        <p:origin x="74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47674DE-93FF-2A45-B557-A146DA8E8F38}" type="datetimeFigureOut">
              <a:rPr lang="en-US" smtClean="0"/>
              <a:t>1/22/20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487533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7674DE-93FF-2A45-B557-A146DA8E8F38}" type="datetimeFigureOut">
              <a:rPr lang="en-US" smtClean="0"/>
              <a:t>1/22/20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1089978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7674DE-93FF-2A45-B557-A146DA8E8F38}" type="datetimeFigureOut">
              <a:rPr lang="en-US" smtClean="0"/>
              <a:t>1/22/20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1231711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47674DE-93FF-2A45-B557-A146DA8E8F38}" type="datetimeFigureOut">
              <a:rPr lang="en-US" smtClean="0"/>
              <a:t>1/22/20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1788626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7674DE-93FF-2A45-B557-A146DA8E8F38}" type="datetimeFigureOut">
              <a:rPr lang="en-US" smtClean="0"/>
              <a:t>1/22/20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970032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47674DE-93FF-2A45-B557-A146DA8E8F38}" type="datetimeFigureOut">
              <a:rPr lang="en-US" smtClean="0"/>
              <a:t>1/22/20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1789846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7674DE-93FF-2A45-B557-A146DA8E8F38}" type="datetimeFigureOut">
              <a:rPr lang="en-US" smtClean="0"/>
              <a:t>1/22/20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2144144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7674DE-93FF-2A45-B557-A146DA8E8F38}" type="datetimeFigureOut">
              <a:rPr lang="en-US" smtClean="0"/>
              <a:t>1/22/20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1854527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7674DE-93FF-2A45-B557-A146DA8E8F38}" type="datetimeFigureOut">
              <a:rPr lang="en-US" smtClean="0"/>
              <a:t>1/22/20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463317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7674DE-93FF-2A45-B557-A146DA8E8F38}" type="datetimeFigureOut">
              <a:rPr lang="en-US" smtClean="0"/>
              <a:t>1/22/20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196610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7674DE-93FF-2A45-B557-A146DA8E8F38}" type="datetimeFigureOut">
              <a:rPr lang="en-US" smtClean="0"/>
              <a:t>1/22/20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1608437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7674DE-93FF-2A45-B557-A146DA8E8F38}" type="datetimeFigureOut">
              <a:rPr lang="en-US" smtClean="0"/>
              <a:t>1/22/20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3E4127-272E-2B46-87E9-02D543DFAC84}" type="slidenum">
              <a:rPr lang="en-US" smtClean="0"/>
              <a:t>‹#›</a:t>
            </a:fld>
            <a:endParaRPr lang="en-US"/>
          </a:p>
        </p:txBody>
      </p:sp>
    </p:spTree>
    <p:extLst>
      <p:ext uri="{BB962C8B-B14F-4D97-AF65-F5344CB8AC3E}">
        <p14:creationId xmlns:p14="http://schemas.microsoft.com/office/powerpoint/2010/main" val="14836032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4B8B6-8B17-F440-B627-AE56A3E5DABE}"/>
              </a:ext>
            </a:extLst>
          </p:cNvPr>
          <p:cNvSpPr>
            <a:spLocks noGrp="1"/>
          </p:cNvSpPr>
          <p:nvPr>
            <p:ph type="title"/>
          </p:nvPr>
        </p:nvSpPr>
        <p:spPr>
          <a:xfrm>
            <a:off x="4965430" y="629268"/>
            <a:ext cx="6586491" cy="1286160"/>
          </a:xfrm>
        </p:spPr>
        <p:txBody>
          <a:bodyPr anchor="b">
            <a:normAutofit/>
          </a:bodyPr>
          <a:lstStyle/>
          <a:p>
            <a:r>
              <a:rPr lang="en-US" dirty="0"/>
              <a:t>Shadow Over </a:t>
            </a:r>
            <a:r>
              <a:rPr lang="en-US" dirty="0" err="1"/>
              <a:t>Innsmouth</a:t>
            </a:r>
            <a:endParaRPr lang="en-US" dirty="0"/>
          </a:p>
        </p:txBody>
      </p:sp>
      <p:sp>
        <p:nvSpPr>
          <p:cNvPr id="3" name="Content Placeholder 2">
            <a:extLst>
              <a:ext uri="{FF2B5EF4-FFF2-40B4-BE49-F238E27FC236}">
                <a16:creationId xmlns:a16="http://schemas.microsoft.com/office/drawing/2014/main" id="{EED709BA-0A46-124B-B33B-6F68B9C0E18B}"/>
              </a:ext>
            </a:extLst>
          </p:cNvPr>
          <p:cNvSpPr>
            <a:spLocks noGrp="1"/>
          </p:cNvSpPr>
          <p:nvPr>
            <p:ph idx="1"/>
          </p:nvPr>
        </p:nvSpPr>
        <p:spPr>
          <a:xfrm>
            <a:off x="4965431" y="2438400"/>
            <a:ext cx="6586489" cy="3785419"/>
          </a:xfrm>
        </p:spPr>
        <p:txBody>
          <a:bodyPr>
            <a:normAutofit/>
          </a:bodyPr>
          <a:lstStyle/>
          <a:p>
            <a:r>
              <a:rPr lang="en-US" sz="2000" dirty="0"/>
              <a:t>Written in November–December 1931</a:t>
            </a:r>
          </a:p>
          <a:p>
            <a:r>
              <a:rPr lang="en-US" sz="2000" dirty="0"/>
              <a:t>Uses mix of detective and Gothic genres.</a:t>
            </a:r>
          </a:p>
          <a:p>
            <a:r>
              <a:rPr lang="en-US" sz="2000" dirty="0"/>
              <a:t>Part of Cthulhu Mythos (Old Ones</a:t>
            </a:r>
          </a:p>
          <a:p>
            <a:r>
              <a:rPr lang="en-US" sz="2000" dirty="0"/>
              <a:t>Originally rejected by </a:t>
            </a:r>
            <a:r>
              <a:rPr lang="en-US" sz="2000" i="1" dirty="0"/>
              <a:t>Weird Tales</a:t>
            </a:r>
            <a:endParaRPr lang="en-US" sz="2000" dirty="0"/>
          </a:p>
          <a:p>
            <a:r>
              <a:rPr lang="en-US" sz="2000" dirty="0"/>
              <a:t>Only Lovecraft story to be published in book form during his lifetime (but only 400 were printed and 200 bound).</a:t>
            </a:r>
          </a:p>
        </p:txBody>
      </p:sp>
      <p:pic>
        <p:nvPicPr>
          <p:cNvPr id="2050" name="Picture 2">
            <a:extLst>
              <a:ext uri="{FF2B5EF4-FFF2-40B4-BE49-F238E27FC236}">
                <a16:creationId xmlns:a16="http://schemas.microsoft.com/office/drawing/2014/main" id="{5B3534DC-DA34-B547-A91D-9D147FE956F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08" r="1" b="441"/>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71" name="Straight Connector 7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DC992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7583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Innsmouth</a:t>
            </a:r>
            <a:endParaRPr lang="en-US" dirty="0"/>
          </a:p>
        </p:txBody>
      </p:sp>
      <p:sp>
        <p:nvSpPr>
          <p:cNvPr id="3" name="Content Placeholder 2"/>
          <p:cNvSpPr>
            <a:spLocks noGrp="1"/>
          </p:cNvSpPr>
          <p:nvPr>
            <p:ph idx="1"/>
          </p:nvPr>
        </p:nvSpPr>
        <p:spPr>
          <a:xfrm>
            <a:off x="365760" y="1825625"/>
            <a:ext cx="3185495" cy="4351338"/>
          </a:xfrm>
        </p:spPr>
        <p:txBody>
          <a:bodyPr>
            <a:normAutofit fontScale="77500" lnSpcReduction="20000"/>
          </a:bodyPr>
          <a:lstStyle/>
          <a:p>
            <a:pPr marL="0" lvl="0" indent="0">
              <a:lnSpc>
                <a:spcPct val="100000"/>
              </a:lnSpc>
              <a:spcBef>
                <a:spcPts val="0"/>
              </a:spcBef>
              <a:buNone/>
              <a:defRPr/>
            </a:pPr>
            <a:r>
              <a:rPr lang="en-US" dirty="0"/>
              <a:t>Lovecraft often uses a framework of the “normal” to  establish the weird—universities, scientists, government reports.</a:t>
            </a:r>
          </a:p>
          <a:p>
            <a:pPr marL="0" lvl="0" indent="0">
              <a:lnSpc>
                <a:spcPct val="100000"/>
              </a:lnSpc>
              <a:spcBef>
                <a:spcPts val="0"/>
              </a:spcBef>
              <a:buNone/>
              <a:defRPr/>
            </a:pPr>
            <a:endParaRPr lang="en-US" dirty="0"/>
          </a:p>
          <a:p>
            <a:pPr marL="0" lvl="0" indent="0">
              <a:lnSpc>
                <a:spcPct val="100000"/>
              </a:lnSpc>
              <a:spcBef>
                <a:spcPts val="0"/>
              </a:spcBef>
              <a:buNone/>
              <a:defRPr/>
            </a:pPr>
            <a:r>
              <a:rPr lang="en-US" dirty="0"/>
              <a:t>The account of the ticket-seller (270-274) serves as one such frame.</a:t>
            </a:r>
          </a:p>
          <a:p>
            <a:pPr marL="0" lvl="0" indent="0">
              <a:lnSpc>
                <a:spcPct val="100000"/>
              </a:lnSpc>
              <a:spcBef>
                <a:spcPts val="0"/>
              </a:spcBef>
              <a:buNone/>
              <a:defRPr/>
            </a:pPr>
            <a:endParaRPr lang="en-US" dirty="0"/>
          </a:p>
          <a:p>
            <a:pPr marL="0" lvl="0" indent="0">
              <a:lnSpc>
                <a:spcPct val="100000"/>
              </a:lnSpc>
              <a:spcBef>
                <a:spcPts val="0"/>
              </a:spcBef>
              <a:buNone/>
              <a:defRPr/>
            </a:pPr>
            <a:r>
              <a:rPr lang="en-US" dirty="0"/>
              <a:t>Skim the section. What are the ways that the ticket-seller establishes </a:t>
            </a:r>
            <a:r>
              <a:rPr lang="en-US" dirty="0" err="1"/>
              <a:t>Innsmouth</a:t>
            </a:r>
            <a:r>
              <a:rPr lang="en-US" dirty="0"/>
              <a:t> as abnormal?</a:t>
            </a:r>
          </a:p>
          <a:p>
            <a:pPr marL="0" lvl="0" indent="0">
              <a:lnSpc>
                <a:spcPct val="100000"/>
              </a:lnSpc>
              <a:spcBef>
                <a:spcPts val="0"/>
              </a:spcBef>
              <a:buNone/>
              <a:defRPr/>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7638" y="1969889"/>
            <a:ext cx="7667625" cy="4888111"/>
          </a:xfrm>
          <a:prstGeom prst="rect">
            <a:avLst/>
          </a:prstGeom>
        </p:spPr>
      </p:pic>
      <p:sp>
        <p:nvSpPr>
          <p:cNvPr id="6" name="Oval 5"/>
          <p:cNvSpPr/>
          <p:nvPr/>
        </p:nvSpPr>
        <p:spPr>
          <a:xfrm>
            <a:off x="7791450" y="4643438"/>
            <a:ext cx="1214437" cy="1042987"/>
          </a:xfrm>
          <a:prstGeom prst="ellipse">
            <a:avLst/>
          </a:prstGeom>
          <a:noFill/>
          <a:ln w="1016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262562" y="4841765"/>
            <a:ext cx="2528888" cy="646331"/>
          </a:xfrm>
          <a:prstGeom prst="rect">
            <a:avLst/>
          </a:prstGeom>
          <a:solidFill>
            <a:schemeClr val="accent6">
              <a:lumMod val="75000"/>
              <a:alpha val="75000"/>
            </a:schemeClr>
          </a:solidFill>
        </p:spPr>
        <p:txBody>
          <a:bodyPr wrap="square" rtlCol="0">
            <a:spAutoFit/>
          </a:bodyPr>
          <a:lstStyle/>
          <a:p>
            <a:r>
              <a:rPr lang="en-US" dirty="0"/>
              <a:t>Providence, </a:t>
            </a:r>
            <a:r>
              <a:rPr lang="en-US"/>
              <a:t>RI—HPL hometown</a:t>
            </a: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29055" b="46458"/>
          <a:stretch/>
        </p:blipFill>
        <p:spPr>
          <a:xfrm>
            <a:off x="4572813" y="133945"/>
            <a:ext cx="3825855" cy="3671888"/>
          </a:xfrm>
          <a:prstGeom prst="rect">
            <a:avLst/>
          </a:prstGeom>
          <a:ln w="63500">
            <a:solidFill>
              <a:schemeClr val="accent6">
                <a:lumMod val="75000"/>
              </a:schemeClr>
            </a:solidFill>
          </a:ln>
        </p:spPr>
      </p:pic>
      <p:cxnSp>
        <p:nvCxnSpPr>
          <p:cNvPr id="10" name="Straight Connector 9"/>
          <p:cNvCxnSpPr/>
          <p:nvPr/>
        </p:nvCxnSpPr>
        <p:spPr>
          <a:xfrm>
            <a:off x="8398668" y="133944"/>
            <a:ext cx="1477565" cy="2623543"/>
          </a:xfrm>
          <a:prstGeom prst="line">
            <a:avLst/>
          </a:prstGeom>
          <a:ln w="50800">
            <a:solidFill>
              <a:schemeClr val="accent6">
                <a:lumMod val="75000"/>
                <a:alpha val="6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398668" y="2988668"/>
            <a:ext cx="1515288" cy="817166"/>
          </a:xfrm>
          <a:prstGeom prst="line">
            <a:avLst/>
          </a:prstGeom>
          <a:ln w="50800">
            <a:solidFill>
              <a:schemeClr val="accent6">
                <a:lumMod val="75000"/>
                <a:alpha val="65000"/>
              </a:schemeClr>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5488781" y="1825625"/>
            <a:ext cx="1214437" cy="1042987"/>
          </a:xfrm>
          <a:prstGeom prst="ellipse">
            <a:avLst/>
          </a:prstGeom>
          <a:noFill/>
          <a:ln w="1016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accent6">
                  <a:lumMod val="75000"/>
                </a:schemeClr>
              </a:solidFill>
            </a:endParaRPr>
          </a:p>
        </p:txBody>
      </p:sp>
      <p:sp>
        <p:nvSpPr>
          <p:cNvPr id="16" name="Rectangle 15"/>
          <p:cNvSpPr/>
          <p:nvPr/>
        </p:nvSpPr>
        <p:spPr>
          <a:xfrm>
            <a:off x="6305775" y="1367522"/>
            <a:ext cx="1863176" cy="646331"/>
          </a:xfrm>
          <a:prstGeom prst="rect">
            <a:avLst/>
          </a:prstGeom>
        </p:spPr>
        <p:txBody>
          <a:bodyPr wrap="square">
            <a:spAutoFit/>
          </a:bodyPr>
          <a:lstStyle/>
          <a:p>
            <a:pPr algn="ctr"/>
            <a:r>
              <a:rPr lang="en-US" b="1" dirty="0" err="1">
                <a:solidFill>
                  <a:schemeClr val="accent6">
                    <a:lumMod val="75000"/>
                  </a:schemeClr>
                </a:solidFill>
              </a:rPr>
              <a:t>Innsmouth</a:t>
            </a:r>
            <a:r>
              <a:rPr lang="en-US" b="1" dirty="0">
                <a:solidFill>
                  <a:schemeClr val="accent6">
                    <a:lumMod val="75000"/>
                  </a:schemeClr>
                </a:solidFill>
              </a:rPr>
              <a:t> (thereabouts)</a:t>
            </a:r>
          </a:p>
        </p:txBody>
      </p:sp>
    </p:spTree>
    <p:extLst>
      <p:ext uri="{BB962C8B-B14F-4D97-AF65-F5344CB8AC3E}">
        <p14:creationId xmlns:p14="http://schemas.microsoft.com/office/powerpoint/2010/main" val="2025168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727EC-3B72-934F-AD0C-05148295D98D}"/>
              </a:ext>
            </a:extLst>
          </p:cNvPr>
          <p:cNvSpPr>
            <a:spLocks noGrp="1"/>
          </p:cNvSpPr>
          <p:nvPr>
            <p:ph type="title"/>
          </p:nvPr>
        </p:nvSpPr>
        <p:spPr/>
        <p:txBody>
          <a:bodyPr/>
          <a:lstStyle/>
          <a:p>
            <a:r>
              <a:rPr lang="en-US" dirty="0"/>
              <a:t>What is weird about the tiara?</a:t>
            </a:r>
          </a:p>
        </p:txBody>
      </p:sp>
      <p:sp>
        <p:nvSpPr>
          <p:cNvPr id="3" name="Content Placeholder 2">
            <a:extLst>
              <a:ext uri="{FF2B5EF4-FFF2-40B4-BE49-F238E27FC236}">
                <a16:creationId xmlns:a16="http://schemas.microsoft.com/office/drawing/2014/main" id="{DF0FC729-3259-3D47-8B25-9BA821A1A6A3}"/>
              </a:ext>
            </a:extLst>
          </p:cNvPr>
          <p:cNvSpPr>
            <a:spLocks noGrp="1"/>
          </p:cNvSpPr>
          <p:nvPr>
            <p:ph idx="1"/>
          </p:nvPr>
        </p:nvSpPr>
        <p:spPr/>
        <p:txBody>
          <a:bodyPr>
            <a:normAutofit fontScale="92500" lnSpcReduction="10000"/>
          </a:bodyPr>
          <a:lstStyle/>
          <a:p>
            <a:pPr marL="0" indent="0">
              <a:buNone/>
            </a:pPr>
            <a:r>
              <a:rPr lang="en-US" dirty="0"/>
              <a:t>It took no excessive sensitiveness to beauty to make me literally gasp at the strange, unearthly </a:t>
            </a:r>
            <a:r>
              <a:rPr lang="en-US" dirty="0" err="1"/>
              <a:t>splendour</a:t>
            </a:r>
            <a:r>
              <a:rPr lang="en-US" dirty="0"/>
              <a:t> of the alien, opulent phantasy that rested there on a purple velvet cushion. Even now I can hardly describe what I saw, though it was clearly enough a sort of tiara, as the description had said. It was tall in front, and with a very large and curiously irregular periphery, as if designed for a head of almost freakishly elliptical outline. The material seemed to be predominantly gold, though a weird lighter lustrousness hinted at some strange alloy with an equally beautiful and scarcely identifiable metal. Its condition was almost perfect, and one could have spent hours in studying the striking and puzzlingly untraditional designs—some simply geometrical, and some plainly marine—chased or </a:t>
            </a:r>
            <a:r>
              <a:rPr lang="en-US" dirty="0" err="1"/>
              <a:t>moulded</a:t>
            </a:r>
            <a:r>
              <a:rPr lang="en-US" dirty="0"/>
              <a:t> in high relief on its surface with a craftsmanship of incredible skill and grace (276)</a:t>
            </a:r>
          </a:p>
        </p:txBody>
      </p:sp>
    </p:spTree>
    <p:extLst>
      <p:ext uri="{BB962C8B-B14F-4D97-AF65-F5344CB8AC3E}">
        <p14:creationId xmlns:p14="http://schemas.microsoft.com/office/powerpoint/2010/main" val="4120885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63CA1-0D15-F246-9FB1-2D56468BA8D5}"/>
              </a:ext>
            </a:extLst>
          </p:cNvPr>
          <p:cNvSpPr>
            <a:spLocks noGrp="1"/>
          </p:cNvSpPr>
          <p:nvPr>
            <p:ph type="title"/>
          </p:nvPr>
        </p:nvSpPr>
        <p:spPr/>
        <p:txBody>
          <a:bodyPr>
            <a:normAutofit fontScale="90000"/>
          </a:bodyPr>
          <a:lstStyle/>
          <a:p>
            <a:r>
              <a:rPr lang="en-US" dirty="0"/>
              <a:t>Descriptions of </a:t>
            </a:r>
            <a:r>
              <a:rPr lang="en-US" dirty="0" err="1"/>
              <a:t>Innsmouth</a:t>
            </a:r>
            <a:r>
              <a:rPr lang="en-US" dirty="0"/>
              <a:t> people.</a:t>
            </a:r>
            <a:br>
              <a:rPr lang="en-US" dirty="0"/>
            </a:br>
            <a:r>
              <a:rPr lang="en-US" dirty="0"/>
              <a:t>What seems notable about the way Lovecraft describes the residents of </a:t>
            </a:r>
            <a:r>
              <a:rPr lang="en-US" dirty="0" err="1"/>
              <a:t>Innsmouth</a:t>
            </a:r>
            <a:r>
              <a:rPr lang="en-US" dirty="0"/>
              <a:t>, here or elsewhere?</a:t>
            </a:r>
          </a:p>
        </p:txBody>
      </p:sp>
      <p:sp>
        <p:nvSpPr>
          <p:cNvPr id="3" name="Content Placeholder 2">
            <a:extLst>
              <a:ext uri="{FF2B5EF4-FFF2-40B4-BE49-F238E27FC236}">
                <a16:creationId xmlns:a16="http://schemas.microsoft.com/office/drawing/2014/main" id="{EEDDAEF0-C099-E746-B8F2-BE63FC3F43CF}"/>
              </a:ext>
            </a:extLst>
          </p:cNvPr>
          <p:cNvSpPr>
            <a:spLocks noGrp="1"/>
          </p:cNvSpPr>
          <p:nvPr>
            <p:ph idx="1"/>
          </p:nvPr>
        </p:nvSpPr>
        <p:spPr>
          <a:xfrm>
            <a:off x="838200" y="2529839"/>
            <a:ext cx="10515600" cy="3647123"/>
          </a:xfrm>
        </p:spPr>
        <p:txBody>
          <a:bodyPr>
            <a:normAutofit fontScale="62500" lnSpcReduction="20000"/>
          </a:bodyPr>
          <a:lstStyle/>
          <a:p>
            <a:pPr lvl="0"/>
            <a:r>
              <a:rPr lang="en-US" dirty="0"/>
              <a:t>“When the driver came out of the store I looked at him more carefully and tried to determine the source of my evil impression. He was a thin, stoop-shouldered man not much under six feet tall, dressed in shabby blue civilian clothes and wearing a frayed grey golf cap. His age was perhaps thirty-five, but the odd, deep creases in the sides of his neck made him seem older when one did not study his dull, expressionless face. He had a narrow head, bulging, watery blue eyes that seemed never to wink, a flat nose, a receding forehead and chin, and singularly undeveloped ears. His long, thick lip and coarse-pored, greyish cheeks seemed almost beardless except for some sparse yellow hairs that straggled and curled in irregular patches; and in places the surface seemed queerly irregular, as if peeling from some cutaneous disease. His hands were large and heavily veined, and had a very unusual greyish-blue tinge. The fingers were strikingly short in proportion to the rest of the structure, and seemed to have a tendency to curl closely into the huge palm. As he walked toward the bus I observed his peculiarly shambling gait and saw that his feet were inordinately immense. The more I studied them the more I wondered how he could buy any shoes to fit them” (279).</a:t>
            </a:r>
          </a:p>
          <a:p>
            <a:pPr lvl="0"/>
            <a:r>
              <a:rPr lang="en-US" dirty="0"/>
              <a:t>“As they reached the broad open space where I had had my first disquieting glimpse of the moonlit water I could see them plainly only a block away—and was horrified by the bestial abnormality of their faces and the dog-like sub-humanness of their crouching gait. One man moved in a positively simian way, with long arms frequently touching the ground; while another figure—robed and tiaraed—seemed to progress in an almost hopping fashion.” (323)</a:t>
            </a:r>
          </a:p>
          <a:p>
            <a:endParaRPr lang="en-US" dirty="0"/>
          </a:p>
        </p:txBody>
      </p:sp>
    </p:spTree>
    <p:extLst>
      <p:ext uri="{BB962C8B-B14F-4D97-AF65-F5344CB8AC3E}">
        <p14:creationId xmlns:p14="http://schemas.microsoft.com/office/powerpoint/2010/main" val="2429705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EB64D7-447D-ED43-AAB8-E870863682D6}"/>
              </a:ext>
            </a:extLst>
          </p:cNvPr>
          <p:cNvSpPr>
            <a:spLocks noGrp="1"/>
          </p:cNvSpPr>
          <p:nvPr>
            <p:ph type="title"/>
          </p:nvPr>
        </p:nvSpPr>
        <p:spPr>
          <a:xfrm>
            <a:off x="643466" y="321734"/>
            <a:ext cx="6891187" cy="1135737"/>
          </a:xfrm>
        </p:spPr>
        <p:txBody>
          <a:bodyPr>
            <a:normAutofit/>
          </a:bodyPr>
          <a:lstStyle/>
          <a:p>
            <a:r>
              <a:rPr lang="en-US" sz="3600" dirty="0"/>
              <a:t>Lovecraft—lived in New York March 1924 to mid-April 192 </a:t>
            </a:r>
          </a:p>
        </p:txBody>
      </p:sp>
      <p:sp>
        <p:nvSpPr>
          <p:cNvPr id="3" name="Content Placeholder 2">
            <a:extLst>
              <a:ext uri="{FF2B5EF4-FFF2-40B4-BE49-F238E27FC236}">
                <a16:creationId xmlns:a16="http://schemas.microsoft.com/office/drawing/2014/main" id="{330E2B17-0229-0946-972E-97E68B521566}"/>
              </a:ext>
            </a:extLst>
          </p:cNvPr>
          <p:cNvSpPr>
            <a:spLocks noGrp="1"/>
          </p:cNvSpPr>
          <p:nvPr>
            <p:ph idx="1"/>
          </p:nvPr>
        </p:nvSpPr>
        <p:spPr>
          <a:xfrm>
            <a:off x="643467" y="1782981"/>
            <a:ext cx="6891187" cy="4393982"/>
          </a:xfrm>
        </p:spPr>
        <p:txBody>
          <a:bodyPr>
            <a:normAutofit lnSpcReduction="10000"/>
          </a:bodyPr>
          <a:lstStyle/>
          <a:p>
            <a:r>
              <a:rPr lang="en-US" sz="2000" dirty="0"/>
              <a:t>”Disastrous” – could not find work</a:t>
            </a:r>
          </a:p>
          <a:p>
            <a:r>
              <a:rPr lang="en-US" sz="2000" dirty="0"/>
              <a:t>Wrote in letter immigrants "could not by any stretch </a:t>
            </a:r>
            <a:r>
              <a:rPr lang="en-US" sz="2000" dirty="0" err="1"/>
              <a:t>ofthe</a:t>
            </a:r>
            <a:r>
              <a:rPr lang="en-US" sz="2000" dirty="0"/>
              <a:t> imagination be </a:t>
            </a:r>
            <a:r>
              <a:rPr lang="en-US" sz="2000" dirty="0" err="1"/>
              <a:t>call'd</a:t>
            </a:r>
            <a:r>
              <a:rPr lang="en-US" sz="2000" dirty="0"/>
              <a:t> human." "monstrous and nebulous adumbrations of the </a:t>
            </a:r>
            <a:r>
              <a:rPr lang="en-US" sz="2000" dirty="0" err="1"/>
              <a:t>pithecanthropoid</a:t>
            </a:r>
            <a:r>
              <a:rPr lang="en-US" sz="2000" dirty="0"/>
              <a:t> and </a:t>
            </a:r>
            <a:r>
              <a:rPr lang="en-US" sz="2000" dirty="0" err="1"/>
              <a:t>amoebal</a:t>
            </a:r>
            <a:r>
              <a:rPr lang="en-US" sz="2000" dirty="0"/>
              <a:t>. </a:t>
            </a:r>
          </a:p>
          <a:p>
            <a:r>
              <a:rPr lang="en-US" sz="2000" dirty="0"/>
              <a:t>“[Philadelphia has] none of the crude, foreign hostility and </a:t>
            </a:r>
            <a:r>
              <a:rPr lang="en-US" sz="2000" dirty="0" err="1"/>
              <a:t>underbreeding</a:t>
            </a:r>
            <a:r>
              <a:rPr lang="en-US" sz="2000" dirty="0"/>
              <a:t> of New York — none of the vulgar trade spirit and plebian hustle.” He further described New York as “an Asiatic hell’s huddle of the world’s cowed, broken, inartistic, and unfit.”</a:t>
            </a:r>
          </a:p>
          <a:p>
            <a:endParaRPr lang="en-US" sz="2000" dirty="0"/>
          </a:p>
          <a:p>
            <a:r>
              <a:rPr lang="en-US" sz="2000" dirty="0"/>
              <a:t>Lovecraft views in keeping with early 20C eugenicist movement—propagate belief that some people (immigrants, people of color = ”inferior stock”</a:t>
            </a:r>
          </a:p>
          <a:p>
            <a:r>
              <a:rPr lang="en-US" sz="2000" dirty="0"/>
              <a:t>1924 Immigration Restriction Act--</a:t>
            </a:r>
          </a:p>
        </p:txBody>
      </p:sp>
      <p:sp>
        <p:nvSpPr>
          <p:cNvPr id="73" name="Isosceles Triangle 72">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1925-C">
            <a:extLst>
              <a:ext uri="{FF2B5EF4-FFF2-40B4-BE49-F238E27FC236}">
                <a16:creationId xmlns:a16="http://schemas.microsoft.com/office/drawing/2014/main" id="{CF0F28CE-1788-684A-8AD4-8C5E3888A27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724" r="1" b="1"/>
          <a:stretch/>
        </p:blipFill>
        <p:spPr bwMode="auto">
          <a:xfrm>
            <a:off x="8129873" y="10"/>
            <a:ext cx="4062128"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77" name="Group 76">
            <a:extLst>
              <a:ext uri="{FF2B5EF4-FFF2-40B4-BE49-F238E27FC236}">
                <a16:creationId xmlns:a16="http://schemas.microsoft.com/office/drawing/2014/main" id="{07EAA094-9CF6-4695-958A-33D9BCAA9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123132" y="713128"/>
            <a:ext cx="1068867" cy="2126625"/>
            <a:chOff x="10918968" y="713127"/>
            <a:chExt cx="1273032" cy="2532832"/>
          </a:xfrm>
        </p:grpSpPr>
        <p:sp>
          <p:nvSpPr>
            <p:cNvPr id="78" name="Rectangle 77">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Isosceles Triangle 78">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06712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131A4-8792-354F-9201-F0B6C089F78D}"/>
              </a:ext>
            </a:extLst>
          </p:cNvPr>
          <p:cNvSpPr>
            <a:spLocks noGrp="1"/>
          </p:cNvSpPr>
          <p:nvPr>
            <p:ph type="title"/>
          </p:nvPr>
        </p:nvSpPr>
        <p:spPr/>
        <p:txBody>
          <a:bodyPr/>
          <a:lstStyle/>
          <a:p>
            <a:r>
              <a:rPr lang="en-US" dirty="0"/>
              <a:t>Read the backstory provided by Zadok. List details that seem important.</a:t>
            </a:r>
          </a:p>
        </p:txBody>
      </p:sp>
      <p:sp>
        <p:nvSpPr>
          <p:cNvPr id="3" name="Content Placeholder 2">
            <a:extLst>
              <a:ext uri="{FF2B5EF4-FFF2-40B4-BE49-F238E27FC236}">
                <a16:creationId xmlns:a16="http://schemas.microsoft.com/office/drawing/2014/main" id="{E26FFD95-ADDA-414A-B99B-734EA494E740}"/>
              </a:ext>
            </a:extLst>
          </p:cNvPr>
          <p:cNvSpPr>
            <a:spLocks noGrp="1"/>
          </p:cNvSpPr>
          <p:nvPr>
            <p:ph idx="1"/>
          </p:nvPr>
        </p:nvSpPr>
        <p:spPr/>
        <p:txBody>
          <a:bodyPr/>
          <a:lstStyle/>
          <a:p>
            <a:r>
              <a:rPr lang="en-US" dirty="0"/>
              <a:t>(295-306)</a:t>
            </a:r>
          </a:p>
          <a:p>
            <a:endParaRPr lang="en-US" dirty="0"/>
          </a:p>
        </p:txBody>
      </p:sp>
    </p:spTree>
    <p:extLst>
      <p:ext uri="{BB962C8B-B14F-4D97-AF65-F5344CB8AC3E}">
        <p14:creationId xmlns:p14="http://schemas.microsoft.com/office/powerpoint/2010/main" val="706421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8592-9469-E74B-881E-0771FB6535F5}"/>
              </a:ext>
            </a:extLst>
          </p:cNvPr>
          <p:cNvSpPr>
            <a:spLocks noGrp="1"/>
          </p:cNvSpPr>
          <p:nvPr>
            <p:ph type="title"/>
          </p:nvPr>
        </p:nvSpPr>
        <p:spPr/>
        <p:txBody>
          <a:bodyPr/>
          <a:lstStyle/>
          <a:p>
            <a:r>
              <a:rPr lang="en-US" dirty="0" err="1"/>
              <a:t>Innsmouth</a:t>
            </a:r>
            <a:r>
              <a:rPr lang="en-US" dirty="0"/>
              <a:t> as city slum</a:t>
            </a:r>
          </a:p>
        </p:txBody>
      </p:sp>
      <p:sp>
        <p:nvSpPr>
          <p:cNvPr id="3" name="Content Placeholder 2">
            <a:extLst>
              <a:ext uri="{FF2B5EF4-FFF2-40B4-BE49-F238E27FC236}">
                <a16:creationId xmlns:a16="http://schemas.microsoft.com/office/drawing/2014/main" id="{7E8AC43B-441D-8A47-82B2-91B4C76AEA3E}"/>
              </a:ext>
            </a:extLst>
          </p:cNvPr>
          <p:cNvSpPr>
            <a:spLocks noGrp="1"/>
          </p:cNvSpPr>
          <p:nvPr>
            <p:ph idx="1"/>
          </p:nvPr>
        </p:nvSpPr>
        <p:spPr>
          <a:xfrm>
            <a:off x="3627120" y="1825625"/>
            <a:ext cx="7726680" cy="4351338"/>
          </a:xfrm>
        </p:spPr>
        <p:txBody>
          <a:bodyPr>
            <a:normAutofit fontScale="70000" lnSpcReduction="20000"/>
          </a:bodyPr>
          <a:lstStyle/>
          <a:p>
            <a:pPr lvl="0"/>
            <a:r>
              <a:rPr lang="en-US" dirty="0"/>
              <a:t>“Here and there the ruins of wharves jutted out from the shore to end in indeterminate rottenness, those farthest south seeming the most decayed.” (282)</a:t>
            </a:r>
          </a:p>
          <a:p>
            <a:pPr lvl="0"/>
            <a:r>
              <a:rPr lang="en-US" dirty="0"/>
              <a:t>“Collapsing huddles of gambrel roofs formed a jagged and fantastic skyline, above which rose the ghoulish, decapitated steeple of an ancient church. Some houses along Main Street were tenanted, but most were tightly boarded up. Down unpaved side streets I saw the black, gaping windows of deserted hovels, many of which leaned at perilous and incredible angles through the sinking of part of the foundations” (281)</a:t>
            </a:r>
            <a:endParaRPr lang="en-US" b="1" dirty="0"/>
          </a:p>
          <a:p>
            <a:pPr lvl="0"/>
            <a:r>
              <a:rPr lang="en-US" dirty="0"/>
              <a:t>“The tottering waterfront hovels north of the river were reputedly connected by hidden tunnels, being thus a veritable warren of unseen abnormalities” (287).</a:t>
            </a:r>
          </a:p>
          <a:p>
            <a:pPr lvl="0"/>
            <a:r>
              <a:rPr lang="en-US" dirty="0"/>
              <a:t>“The town, I could see, formed a significant and exaggerated example of communal decay; but being no sociologist I would limit my serious observations to the field of architecture” (289).</a:t>
            </a:r>
          </a:p>
          <a:p>
            <a:endParaRPr lang="en-US" dirty="0"/>
          </a:p>
        </p:txBody>
      </p:sp>
      <p:sp>
        <p:nvSpPr>
          <p:cNvPr id="4" name="TextBox 3">
            <a:extLst>
              <a:ext uri="{FF2B5EF4-FFF2-40B4-BE49-F238E27FC236}">
                <a16:creationId xmlns:a16="http://schemas.microsoft.com/office/drawing/2014/main" id="{346E9C92-70F3-9D4A-9E6F-93F10A691D4D}"/>
              </a:ext>
            </a:extLst>
          </p:cNvPr>
          <p:cNvSpPr txBox="1"/>
          <p:nvPr/>
        </p:nvSpPr>
        <p:spPr>
          <a:xfrm>
            <a:off x="838200" y="1828800"/>
            <a:ext cx="2407920" cy="1477328"/>
          </a:xfrm>
          <a:prstGeom prst="rect">
            <a:avLst/>
          </a:prstGeom>
          <a:noFill/>
        </p:spPr>
        <p:txBody>
          <a:bodyPr wrap="square" rtlCol="0">
            <a:spAutoFit/>
          </a:bodyPr>
          <a:lstStyle/>
          <a:p>
            <a:r>
              <a:rPr lang="en-US" dirty="0"/>
              <a:t>Why do you think Lovecraft uses the ordinary language of decaying slums to describe </a:t>
            </a:r>
            <a:r>
              <a:rPr lang="en-US" dirty="0" err="1"/>
              <a:t>Innsmouth</a:t>
            </a:r>
            <a:r>
              <a:rPr lang="en-US" dirty="0"/>
              <a:t>?</a:t>
            </a:r>
          </a:p>
        </p:txBody>
      </p:sp>
    </p:spTree>
    <p:extLst>
      <p:ext uri="{BB962C8B-B14F-4D97-AF65-F5344CB8AC3E}">
        <p14:creationId xmlns:p14="http://schemas.microsoft.com/office/powerpoint/2010/main" val="1254671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57200"/>
            <a:ext cx="10515600" cy="5719763"/>
          </a:xfrm>
        </p:spPr>
        <p:txBody>
          <a:bodyPr/>
          <a:lstStyle/>
          <a:p>
            <a:pPr marL="0" lvl="0" indent="0">
              <a:lnSpc>
                <a:spcPct val="100000"/>
              </a:lnSpc>
              <a:spcBef>
                <a:spcPts val="0"/>
              </a:spcBef>
              <a:buNone/>
            </a:pPr>
            <a:r>
              <a:rPr lang="en-US" dirty="0"/>
              <a:t>At the end of the story, we learn that Robert Olmstead </a:t>
            </a:r>
            <a:r>
              <a:rPr lang="en-US" i="1" dirty="0"/>
              <a:t>is part of the very town he has been describing as fearful.</a:t>
            </a: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493660"/>
            <a:ext cx="10058400" cy="3646842"/>
          </a:xfrm>
          <a:prstGeom prst="rect">
            <a:avLst/>
          </a:prstGeom>
        </p:spPr>
      </p:pic>
    </p:spTree>
    <p:extLst>
      <p:ext uri="{BB962C8B-B14F-4D97-AF65-F5344CB8AC3E}">
        <p14:creationId xmlns:p14="http://schemas.microsoft.com/office/powerpoint/2010/main" val="28651855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1004</Words>
  <Application>Microsoft Macintosh PowerPoint</Application>
  <PresentationFormat>Widescreen</PresentationFormat>
  <Paragraphs>35</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Shadow Over Innsmouth</vt:lpstr>
      <vt:lpstr>Innsmouth</vt:lpstr>
      <vt:lpstr>What is weird about the tiara?</vt:lpstr>
      <vt:lpstr>Descriptions of Innsmouth people. What seems notable about the way Lovecraft describes the residents of Innsmouth, here or elsewhere?</vt:lpstr>
      <vt:lpstr>Lovecraft—lived in New York March 1924 to mid-April 192 </vt:lpstr>
      <vt:lpstr>Read the backstory provided by Zadok. List details that seem important.</vt:lpstr>
      <vt:lpstr>Innsmouth as city slum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Strombeck, Andrew</dc:creator>
  <cp:lastModifiedBy>Strombeck, Andrew</cp:lastModifiedBy>
  <cp:revision>3</cp:revision>
  <dcterms:created xsi:type="dcterms:W3CDTF">2020-01-17T15:56:03Z</dcterms:created>
  <dcterms:modified xsi:type="dcterms:W3CDTF">2020-01-22T15:37:30Z</dcterms:modified>
</cp:coreProperties>
</file>