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63" r:id="rId3"/>
    <p:sldId id="261" r:id="rId4"/>
    <p:sldId id="258" r:id="rId5"/>
    <p:sldId id="259" r:id="rId6"/>
    <p:sldId id="257" r:id="rId7"/>
    <p:sldId id="262" r:id="rId8"/>
    <p:sldId id="260"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62"/>
    <p:restoredTop sz="94867"/>
  </p:normalViewPr>
  <p:slideViewPr>
    <p:cSldViewPr snapToGrid="0" snapToObjects="1">
      <p:cViewPr varScale="1">
        <p:scale>
          <a:sx n="81" d="100"/>
          <a:sy n="81" d="100"/>
        </p:scale>
        <p:origin x="200" y="28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733487-4534-5F43-9611-2E2D36C0644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D6F59AD-2A48-CB4C-9B55-857C2E8A0FD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E903935-D495-1F4E-BE73-C5D1B21CF5BC}"/>
              </a:ext>
            </a:extLst>
          </p:cNvPr>
          <p:cNvSpPr>
            <a:spLocks noGrp="1"/>
          </p:cNvSpPr>
          <p:nvPr>
            <p:ph type="dt" sz="half" idx="10"/>
          </p:nvPr>
        </p:nvSpPr>
        <p:spPr/>
        <p:txBody>
          <a:bodyPr/>
          <a:lstStyle/>
          <a:p>
            <a:fld id="{DC925919-29AE-594F-AAFB-931CD4720FED}" type="datetimeFigureOut">
              <a:rPr lang="en-US" smtClean="0"/>
              <a:t>1/24/20</a:t>
            </a:fld>
            <a:endParaRPr lang="en-US"/>
          </a:p>
        </p:txBody>
      </p:sp>
      <p:sp>
        <p:nvSpPr>
          <p:cNvPr id="5" name="Footer Placeholder 4">
            <a:extLst>
              <a:ext uri="{FF2B5EF4-FFF2-40B4-BE49-F238E27FC236}">
                <a16:creationId xmlns:a16="http://schemas.microsoft.com/office/drawing/2014/main" id="{F681DF15-8063-5849-9422-9E2C734256A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7F55744-65EF-4649-955D-16F99D185DD1}"/>
              </a:ext>
            </a:extLst>
          </p:cNvPr>
          <p:cNvSpPr>
            <a:spLocks noGrp="1"/>
          </p:cNvSpPr>
          <p:nvPr>
            <p:ph type="sldNum" sz="quarter" idx="12"/>
          </p:nvPr>
        </p:nvSpPr>
        <p:spPr/>
        <p:txBody>
          <a:bodyPr/>
          <a:lstStyle/>
          <a:p>
            <a:fld id="{54DF92CC-65CE-3249-A12A-F0AF25FD7BE4}" type="slidenum">
              <a:rPr lang="en-US" smtClean="0"/>
              <a:t>‹#›</a:t>
            </a:fld>
            <a:endParaRPr lang="en-US"/>
          </a:p>
        </p:txBody>
      </p:sp>
    </p:spTree>
    <p:extLst>
      <p:ext uri="{BB962C8B-B14F-4D97-AF65-F5344CB8AC3E}">
        <p14:creationId xmlns:p14="http://schemas.microsoft.com/office/powerpoint/2010/main" val="40946891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031A4A-7D6C-164D-8347-291C2E0C690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D4B6944-0EB8-DA4B-8AF7-5577BAACA15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48C5F9E-7D22-5A49-9A4F-88BD3C843868}"/>
              </a:ext>
            </a:extLst>
          </p:cNvPr>
          <p:cNvSpPr>
            <a:spLocks noGrp="1"/>
          </p:cNvSpPr>
          <p:nvPr>
            <p:ph type="dt" sz="half" idx="10"/>
          </p:nvPr>
        </p:nvSpPr>
        <p:spPr/>
        <p:txBody>
          <a:bodyPr/>
          <a:lstStyle/>
          <a:p>
            <a:fld id="{DC925919-29AE-594F-AAFB-931CD4720FED}" type="datetimeFigureOut">
              <a:rPr lang="en-US" smtClean="0"/>
              <a:t>1/24/20</a:t>
            </a:fld>
            <a:endParaRPr lang="en-US"/>
          </a:p>
        </p:txBody>
      </p:sp>
      <p:sp>
        <p:nvSpPr>
          <p:cNvPr id="5" name="Footer Placeholder 4">
            <a:extLst>
              <a:ext uri="{FF2B5EF4-FFF2-40B4-BE49-F238E27FC236}">
                <a16:creationId xmlns:a16="http://schemas.microsoft.com/office/drawing/2014/main" id="{087A9701-F936-E945-AEEB-B1CA1811131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EBC0BD8-8CA8-6F45-8600-5B2556CC9BF2}"/>
              </a:ext>
            </a:extLst>
          </p:cNvPr>
          <p:cNvSpPr>
            <a:spLocks noGrp="1"/>
          </p:cNvSpPr>
          <p:nvPr>
            <p:ph type="sldNum" sz="quarter" idx="12"/>
          </p:nvPr>
        </p:nvSpPr>
        <p:spPr/>
        <p:txBody>
          <a:bodyPr/>
          <a:lstStyle/>
          <a:p>
            <a:fld id="{54DF92CC-65CE-3249-A12A-F0AF25FD7BE4}" type="slidenum">
              <a:rPr lang="en-US" smtClean="0"/>
              <a:t>‹#›</a:t>
            </a:fld>
            <a:endParaRPr lang="en-US"/>
          </a:p>
        </p:txBody>
      </p:sp>
    </p:spTree>
    <p:extLst>
      <p:ext uri="{BB962C8B-B14F-4D97-AF65-F5344CB8AC3E}">
        <p14:creationId xmlns:p14="http://schemas.microsoft.com/office/powerpoint/2010/main" val="6287600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703CDF-2919-A54F-B185-CD219CD3685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D010A43-15E6-024D-8A2B-ED3AD24C19E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5F4DAFD-2336-474F-8B82-250B862E2F56}"/>
              </a:ext>
            </a:extLst>
          </p:cNvPr>
          <p:cNvSpPr>
            <a:spLocks noGrp="1"/>
          </p:cNvSpPr>
          <p:nvPr>
            <p:ph type="dt" sz="half" idx="10"/>
          </p:nvPr>
        </p:nvSpPr>
        <p:spPr/>
        <p:txBody>
          <a:bodyPr/>
          <a:lstStyle/>
          <a:p>
            <a:fld id="{DC925919-29AE-594F-AAFB-931CD4720FED}" type="datetimeFigureOut">
              <a:rPr lang="en-US" smtClean="0"/>
              <a:t>1/24/20</a:t>
            </a:fld>
            <a:endParaRPr lang="en-US"/>
          </a:p>
        </p:txBody>
      </p:sp>
      <p:sp>
        <p:nvSpPr>
          <p:cNvPr id="5" name="Footer Placeholder 4">
            <a:extLst>
              <a:ext uri="{FF2B5EF4-FFF2-40B4-BE49-F238E27FC236}">
                <a16:creationId xmlns:a16="http://schemas.microsoft.com/office/drawing/2014/main" id="{647A973E-306B-7041-80B0-CD59C3FBC33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83023DC-1661-904F-B81B-D89CF60F2EDE}"/>
              </a:ext>
            </a:extLst>
          </p:cNvPr>
          <p:cNvSpPr>
            <a:spLocks noGrp="1"/>
          </p:cNvSpPr>
          <p:nvPr>
            <p:ph type="sldNum" sz="quarter" idx="12"/>
          </p:nvPr>
        </p:nvSpPr>
        <p:spPr/>
        <p:txBody>
          <a:bodyPr/>
          <a:lstStyle/>
          <a:p>
            <a:fld id="{54DF92CC-65CE-3249-A12A-F0AF25FD7BE4}" type="slidenum">
              <a:rPr lang="en-US" smtClean="0"/>
              <a:t>‹#›</a:t>
            </a:fld>
            <a:endParaRPr lang="en-US"/>
          </a:p>
        </p:txBody>
      </p:sp>
    </p:spTree>
    <p:extLst>
      <p:ext uri="{BB962C8B-B14F-4D97-AF65-F5344CB8AC3E}">
        <p14:creationId xmlns:p14="http://schemas.microsoft.com/office/powerpoint/2010/main" val="32878067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70479D-5AE5-5147-AE04-A62E37B067A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BFA0F9B-3DD4-424E-BE9A-606CD50A4A0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0198B51-C2DA-D14C-9A87-6EE489DACAD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9707346-D9F3-D54C-89F8-AC24F58D2595}"/>
              </a:ext>
            </a:extLst>
          </p:cNvPr>
          <p:cNvSpPr>
            <a:spLocks noGrp="1"/>
          </p:cNvSpPr>
          <p:nvPr>
            <p:ph type="dt" sz="half" idx="10"/>
          </p:nvPr>
        </p:nvSpPr>
        <p:spPr/>
        <p:txBody>
          <a:bodyPr/>
          <a:lstStyle/>
          <a:p>
            <a:fld id="{DC925919-29AE-594F-AAFB-931CD4720FED}" type="datetimeFigureOut">
              <a:rPr lang="en-US" smtClean="0"/>
              <a:t>1/24/20</a:t>
            </a:fld>
            <a:endParaRPr lang="en-US"/>
          </a:p>
        </p:txBody>
      </p:sp>
      <p:sp>
        <p:nvSpPr>
          <p:cNvPr id="6" name="Footer Placeholder 5">
            <a:extLst>
              <a:ext uri="{FF2B5EF4-FFF2-40B4-BE49-F238E27FC236}">
                <a16:creationId xmlns:a16="http://schemas.microsoft.com/office/drawing/2014/main" id="{597DA95D-5238-2140-AF2F-9FEF85DAA8E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F0ABCB1-DA32-6944-B40B-7EF58D8C8ED3}"/>
              </a:ext>
            </a:extLst>
          </p:cNvPr>
          <p:cNvSpPr>
            <a:spLocks noGrp="1"/>
          </p:cNvSpPr>
          <p:nvPr>
            <p:ph type="sldNum" sz="quarter" idx="12"/>
          </p:nvPr>
        </p:nvSpPr>
        <p:spPr/>
        <p:txBody>
          <a:bodyPr/>
          <a:lstStyle/>
          <a:p>
            <a:fld id="{54DF92CC-65CE-3249-A12A-F0AF25FD7BE4}" type="slidenum">
              <a:rPr lang="en-US" smtClean="0"/>
              <a:t>‹#›</a:t>
            </a:fld>
            <a:endParaRPr lang="en-US"/>
          </a:p>
        </p:txBody>
      </p:sp>
    </p:spTree>
    <p:extLst>
      <p:ext uri="{BB962C8B-B14F-4D97-AF65-F5344CB8AC3E}">
        <p14:creationId xmlns:p14="http://schemas.microsoft.com/office/powerpoint/2010/main" val="32063224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C82E87-85F5-304C-BB97-B628EE58EE6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007AAC8-25ED-9F47-BE63-1013BDB0317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9C2CF08-857B-3B47-9F54-EE29F8F5868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232D37C-EA5D-B44A-9680-C1DD535AE75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2E85166-45C3-294A-9C70-A8B37DD2F2E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9876AE7-E1D9-5D49-9CC0-C2C4CEBE0D31}"/>
              </a:ext>
            </a:extLst>
          </p:cNvPr>
          <p:cNvSpPr>
            <a:spLocks noGrp="1"/>
          </p:cNvSpPr>
          <p:nvPr>
            <p:ph type="dt" sz="half" idx="10"/>
          </p:nvPr>
        </p:nvSpPr>
        <p:spPr/>
        <p:txBody>
          <a:bodyPr/>
          <a:lstStyle/>
          <a:p>
            <a:fld id="{DC925919-29AE-594F-AAFB-931CD4720FED}" type="datetimeFigureOut">
              <a:rPr lang="en-US" smtClean="0"/>
              <a:t>1/24/20</a:t>
            </a:fld>
            <a:endParaRPr lang="en-US"/>
          </a:p>
        </p:txBody>
      </p:sp>
      <p:sp>
        <p:nvSpPr>
          <p:cNvPr id="8" name="Footer Placeholder 7">
            <a:extLst>
              <a:ext uri="{FF2B5EF4-FFF2-40B4-BE49-F238E27FC236}">
                <a16:creationId xmlns:a16="http://schemas.microsoft.com/office/drawing/2014/main" id="{0BE03C91-FA07-C640-BD88-46F82EA0DD3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E1B132C-9884-3843-825A-59B96BD67810}"/>
              </a:ext>
            </a:extLst>
          </p:cNvPr>
          <p:cNvSpPr>
            <a:spLocks noGrp="1"/>
          </p:cNvSpPr>
          <p:nvPr>
            <p:ph type="sldNum" sz="quarter" idx="12"/>
          </p:nvPr>
        </p:nvSpPr>
        <p:spPr/>
        <p:txBody>
          <a:bodyPr/>
          <a:lstStyle/>
          <a:p>
            <a:fld id="{54DF92CC-65CE-3249-A12A-F0AF25FD7BE4}" type="slidenum">
              <a:rPr lang="en-US" smtClean="0"/>
              <a:t>‹#›</a:t>
            </a:fld>
            <a:endParaRPr lang="en-US"/>
          </a:p>
        </p:txBody>
      </p:sp>
    </p:spTree>
    <p:extLst>
      <p:ext uri="{BB962C8B-B14F-4D97-AF65-F5344CB8AC3E}">
        <p14:creationId xmlns:p14="http://schemas.microsoft.com/office/powerpoint/2010/main" val="17445174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CB411F-12DD-864B-BD0F-268EB8B74FF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F0DA865-2C6D-3D43-B418-432F9A8E21DD}"/>
              </a:ext>
            </a:extLst>
          </p:cNvPr>
          <p:cNvSpPr>
            <a:spLocks noGrp="1"/>
          </p:cNvSpPr>
          <p:nvPr>
            <p:ph type="dt" sz="half" idx="10"/>
          </p:nvPr>
        </p:nvSpPr>
        <p:spPr/>
        <p:txBody>
          <a:bodyPr/>
          <a:lstStyle/>
          <a:p>
            <a:fld id="{DC925919-29AE-594F-AAFB-931CD4720FED}" type="datetimeFigureOut">
              <a:rPr lang="en-US" smtClean="0"/>
              <a:t>1/24/20</a:t>
            </a:fld>
            <a:endParaRPr lang="en-US"/>
          </a:p>
        </p:txBody>
      </p:sp>
      <p:sp>
        <p:nvSpPr>
          <p:cNvPr id="4" name="Footer Placeholder 3">
            <a:extLst>
              <a:ext uri="{FF2B5EF4-FFF2-40B4-BE49-F238E27FC236}">
                <a16:creationId xmlns:a16="http://schemas.microsoft.com/office/drawing/2014/main" id="{309F1926-F01D-3940-887A-0AECFBE02C7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7437282-8753-5C4E-A306-26C81B5B1CA1}"/>
              </a:ext>
            </a:extLst>
          </p:cNvPr>
          <p:cNvSpPr>
            <a:spLocks noGrp="1"/>
          </p:cNvSpPr>
          <p:nvPr>
            <p:ph type="sldNum" sz="quarter" idx="12"/>
          </p:nvPr>
        </p:nvSpPr>
        <p:spPr/>
        <p:txBody>
          <a:bodyPr/>
          <a:lstStyle/>
          <a:p>
            <a:fld id="{54DF92CC-65CE-3249-A12A-F0AF25FD7BE4}" type="slidenum">
              <a:rPr lang="en-US" smtClean="0"/>
              <a:t>‹#›</a:t>
            </a:fld>
            <a:endParaRPr lang="en-US"/>
          </a:p>
        </p:txBody>
      </p:sp>
    </p:spTree>
    <p:extLst>
      <p:ext uri="{BB962C8B-B14F-4D97-AF65-F5344CB8AC3E}">
        <p14:creationId xmlns:p14="http://schemas.microsoft.com/office/powerpoint/2010/main" val="27946300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DDD4F0C-AA39-664F-8409-7BC083B1B152}"/>
              </a:ext>
            </a:extLst>
          </p:cNvPr>
          <p:cNvSpPr>
            <a:spLocks noGrp="1"/>
          </p:cNvSpPr>
          <p:nvPr>
            <p:ph type="dt" sz="half" idx="10"/>
          </p:nvPr>
        </p:nvSpPr>
        <p:spPr/>
        <p:txBody>
          <a:bodyPr/>
          <a:lstStyle/>
          <a:p>
            <a:fld id="{DC925919-29AE-594F-AAFB-931CD4720FED}" type="datetimeFigureOut">
              <a:rPr lang="en-US" smtClean="0"/>
              <a:t>1/24/20</a:t>
            </a:fld>
            <a:endParaRPr lang="en-US"/>
          </a:p>
        </p:txBody>
      </p:sp>
      <p:sp>
        <p:nvSpPr>
          <p:cNvPr id="3" name="Footer Placeholder 2">
            <a:extLst>
              <a:ext uri="{FF2B5EF4-FFF2-40B4-BE49-F238E27FC236}">
                <a16:creationId xmlns:a16="http://schemas.microsoft.com/office/drawing/2014/main" id="{9F0109BB-A695-3346-A6AF-0D8DFE95693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497AAC5-FED2-364A-82D6-343481A8F13C}"/>
              </a:ext>
            </a:extLst>
          </p:cNvPr>
          <p:cNvSpPr>
            <a:spLocks noGrp="1"/>
          </p:cNvSpPr>
          <p:nvPr>
            <p:ph type="sldNum" sz="quarter" idx="12"/>
          </p:nvPr>
        </p:nvSpPr>
        <p:spPr/>
        <p:txBody>
          <a:bodyPr/>
          <a:lstStyle/>
          <a:p>
            <a:fld id="{54DF92CC-65CE-3249-A12A-F0AF25FD7BE4}" type="slidenum">
              <a:rPr lang="en-US" smtClean="0"/>
              <a:t>‹#›</a:t>
            </a:fld>
            <a:endParaRPr lang="en-US"/>
          </a:p>
        </p:txBody>
      </p:sp>
    </p:spTree>
    <p:extLst>
      <p:ext uri="{BB962C8B-B14F-4D97-AF65-F5344CB8AC3E}">
        <p14:creationId xmlns:p14="http://schemas.microsoft.com/office/powerpoint/2010/main" val="4195337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07DB99-2FB2-2341-ACE0-C8AE8F2ADD6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C0054D8-9073-5242-AD82-019BF2F176E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1CA37F7-3D0F-A646-BD5D-8435C1225EA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F37A16A-B474-FC46-B90C-F065445FB515}"/>
              </a:ext>
            </a:extLst>
          </p:cNvPr>
          <p:cNvSpPr>
            <a:spLocks noGrp="1"/>
          </p:cNvSpPr>
          <p:nvPr>
            <p:ph type="dt" sz="half" idx="10"/>
          </p:nvPr>
        </p:nvSpPr>
        <p:spPr/>
        <p:txBody>
          <a:bodyPr/>
          <a:lstStyle/>
          <a:p>
            <a:fld id="{DC925919-29AE-594F-AAFB-931CD4720FED}" type="datetimeFigureOut">
              <a:rPr lang="en-US" smtClean="0"/>
              <a:t>1/24/20</a:t>
            </a:fld>
            <a:endParaRPr lang="en-US"/>
          </a:p>
        </p:txBody>
      </p:sp>
      <p:sp>
        <p:nvSpPr>
          <p:cNvPr id="6" name="Footer Placeholder 5">
            <a:extLst>
              <a:ext uri="{FF2B5EF4-FFF2-40B4-BE49-F238E27FC236}">
                <a16:creationId xmlns:a16="http://schemas.microsoft.com/office/drawing/2014/main" id="{753EFD76-BFAF-5042-89F2-99728821DD9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21F16A9-2AEE-1044-848E-9F5E5397E78E}"/>
              </a:ext>
            </a:extLst>
          </p:cNvPr>
          <p:cNvSpPr>
            <a:spLocks noGrp="1"/>
          </p:cNvSpPr>
          <p:nvPr>
            <p:ph type="sldNum" sz="quarter" idx="12"/>
          </p:nvPr>
        </p:nvSpPr>
        <p:spPr/>
        <p:txBody>
          <a:bodyPr/>
          <a:lstStyle/>
          <a:p>
            <a:fld id="{54DF92CC-65CE-3249-A12A-F0AF25FD7BE4}" type="slidenum">
              <a:rPr lang="en-US" smtClean="0"/>
              <a:t>‹#›</a:t>
            </a:fld>
            <a:endParaRPr lang="en-US"/>
          </a:p>
        </p:txBody>
      </p:sp>
    </p:spTree>
    <p:extLst>
      <p:ext uri="{BB962C8B-B14F-4D97-AF65-F5344CB8AC3E}">
        <p14:creationId xmlns:p14="http://schemas.microsoft.com/office/powerpoint/2010/main" val="21622020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F8DAB1-FB6E-DF43-92E0-671B518E957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FF4C4AD-7971-4546-B555-6AA827C9A81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58BF312-572E-7040-8850-48DD33440D2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ECAB975-868F-9F44-A1C8-4770953577B7}"/>
              </a:ext>
            </a:extLst>
          </p:cNvPr>
          <p:cNvSpPr>
            <a:spLocks noGrp="1"/>
          </p:cNvSpPr>
          <p:nvPr>
            <p:ph type="dt" sz="half" idx="10"/>
          </p:nvPr>
        </p:nvSpPr>
        <p:spPr/>
        <p:txBody>
          <a:bodyPr/>
          <a:lstStyle/>
          <a:p>
            <a:fld id="{DC925919-29AE-594F-AAFB-931CD4720FED}" type="datetimeFigureOut">
              <a:rPr lang="en-US" smtClean="0"/>
              <a:t>1/24/20</a:t>
            </a:fld>
            <a:endParaRPr lang="en-US"/>
          </a:p>
        </p:txBody>
      </p:sp>
      <p:sp>
        <p:nvSpPr>
          <p:cNvPr id="6" name="Footer Placeholder 5">
            <a:extLst>
              <a:ext uri="{FF2B5EF4-FFF2-40B4-BE49-F238E27FC236}">
                <a16:creationId xmlns:a16="http://schemas.microsoft.com/office/drawing/2014/main" id="{7B7E8BE9-7C90-8F48-9AB5-3AF55AF784A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D5CBD8C-4121-1145-AF7D-639368B3ACCA}"/>
              </a:ext>
            </a:extLst>
          </p:cNvPr>
          <p:cNvSpPr>
            <a:spLocks noGrp="1"/>
          </p:cNvSpPr>
          <p:nvPr>
            <p:ph type="sldNum" sz="quarter" idx="12"/>
          </p:nvPr>
        </p:nvSpPr>
        <p:spPr/>
        <p:txBody>
          <a:bodyPr/>
          <a:lstStyle/>
          <a:p>
            <a:fld id="{54DF92CC-65CE-3249-A12A-F0AF25FD7BE4}" type="slidenum">
              <a:rPr lang="en-US" smtClean="0"/>
              <a:t>‹#›</a:t>
            </a:fld>
            <a:endParaRPr lang="en-US"/>
          </a:p>
        </p:txBody>
      </p:sp>
    </p:spTree>
    <p:extLst>
      <p:ext uri="{BB962C8B-B14F-4D97-AF65-F5344CB8AC3E}">
        <p14:creationId xmlns:p14="http://schemas.microsoft.com/office/powerpoint/2010/main" val="18699929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E9975C-CB65-4341-A9E1-BE209867BDD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A92C994-0FF0-EA45-ACBA-554D95642F3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A0FA815-A41C-BA4D-8985-82B60527DF98}"/>
              </a:ext>
            </a:extLst>
          </p:cNvPr>
          <p:cNvSpPr>
            <a:spLocks noGrp="1"/>
          </p:cNvSpPr>
          <p:nvPr>
            <p:ph type="dt" sz="half" idx="10"/>
          </p:nvPr>
        </p:nvSpPr>
        <p:spPr/>
        <p:txBody>
          <a:bodyPr/>
          <a:lstStyle/>
          <a:p>
            <a:fld id="{DC925919-29AE-594F-AAFB-931CD4720FED}" type="datetimeFigureOut">
              <a:rPr lang="en-US" smtClean="0"/>
              <a:t>1/24/20</a:t>
            </a:fld>
            <a:endParaRPr lang="en-US"/>
          </a:p>
        </p:txBody>
      </p:sp>
      <p:sp>
        <p:nvSpPr>
          <p:cNvPr id="5" name="Footer Placeholder 4">
            <a:extLst>
              <a:ext uri="{FF2B5EF4-FFF2-40B4-BE49-F238E27FC236}">
                <a16:creationId xmlns:a16="http://schemas.microsoft.com/office/drawing/2014/main" id="{513FE1A4-9E9E-5840-A8C2-1EC7F83C61A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5AAD331-5999-8842-AEE3-8D668E429FC1}"/>
              </a:ext>
            </a:extLst>
          </p:cNvPr>
          <p:cNvSpPr>
            <a:spLocks noGrp="1"/>
          </p:cNvSpPr>
          <p:nvPr>
            <p:ph type="sldNum" sz="quarter" idx="12"/>
          </p:nvPr>
        </p:nvSpPr>
        <p:spPr/>
        <p:txBody>
          <a:bodyPr/>
          <a:lstStyle/>
          <a:p>
            <a:fld id="{54DF92CC-65CE-3249-A12A-F0AF25FD7BE4}" type="slidenum">
              <a:rPr lang="en-US" smtClean="0"/>
              <a:t>‹#›</a:t>
            </a:fld>
            <a:endParaRPr lang="en-US"/>
          </a:p>
        </p:txBody>
      </p:sp>
    </p:spTree>
    <p:extLst>
      <p:ext uri="{BB962C8B-B14F-4D97-AF65-F5344CB8AC3E}">
        <p14:creationId xmlns:p14="http://schemas.microsoft.com/office/powerpoint/2010/main" val="2057917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D64ADEA-D5A4-6840-9504-BE6E013EC9B9}"/>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A2D3A6A-C505-6D4E-B7C6-7412D07AA94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F09A2FF-D70E-C54E-AB9B-06689B7068CB}"/>
              </a:ext>
            </a:extLst>
          </p:cNvPr>
          <p:cNvSpPr>
            <a:spLocks noGrp="1"/>
          </p:cNvSpPr>
          <p:nvPr>
            <p:ph type="dt" sz="half" idx="10"/>
          </p:nvPr>
        </p:nvSpPr>
        <p:spPr/>
        <p:txBody>
          <a:bodyPr/>
          <a:lstStyle/>
          <a:p>
            <a:fld id="{DC925919-29AE-594F-AAFB-931CD4720FED}" type="datetimeFigureOut">
              <a:rPr lang="en-US" smtClean="0"/>
              <a:t>1/24/20</a:t>
            </a:fld>
            <a:endParaRPr lang="en-US"/>
          </a:p>
        </p:txBody>
      </p:sp>
      <p:sp>
        <p:nvSpPr>
          <p:cNvPr id="5" name="Footer Placeholder 4">
            <a:extLst>
              <a:ext uri="{FF2B5EF4-FFF2-40B4-BE49-F238E27FC236}">
                <a16:creationId xmlns:a16="http://schemas.microsoft.com/office/drawing/2014/main" id="{A2A5BD2E-B390-3D4D-84D6-5A8C8C517E8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3DE3934-0A38-ED47-9C4A-EC238ED9800D}"/>
              </a:ext>
            </a:extLst>
          </p:cNvPr>
          <p:cNvSpPr>
            <a:spLocks noGrp="1"/>
          </p:cNvSpPr>
          <p:nvPr>
            <p:ph type="sldNum" sz="quarter" idx="12"/>
          </p:nvPr>
        </p:nvSpPr>
        <p:spPr/>
        <p:txBody>
          <a:bodyPr/>
          <a:lstStyle/>
          <a:p>
            <a:fld id="{54DF92CC-65CE-3249-A12A-F0AF25FD7BE4}" type="slidenum">
              <a:rPr lang="en-US" smtClean="0"/>
              <a:t>‹#›</a:t>
            </a:fld>
            <a:endParaRPr lang="en-US"/>
          </a:p>
        </p:txBody>
      </p:sp>
    </p:spTree>
    <p:extLst>
      <p:ext uri="{BB962C8B-B14F-4D97-AF65-F5344CB8AC3E}">
        <p14:creationId xmlns:p14="http://schemas.microsoft.com/office/powerpoint/2010/main" val="6505885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E4D4314-7A80-4C4A-8097-06D04CD5551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0BD1BF2-1BB9-044D-AA14-7EBEF2330AF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01540F9-0412-C044-B671-E8EFD518904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C925919-29AE-594F-AAFB-931CD4720FED}" type="datetimeFigureOut">
              <a:rPr lang="en-US" smtClean="0"/>
              <a:t>1/24/20</a:t>
            </a:fld>
            <a:endParaRPr lang="en-US"/>
          </a:p>
        </p:txBody>
      </p:sp>
      <p:sp>
        <p:nvSpPr>
          <p:cNvPr id="5" name="Footer Placeholder 4">
            <a:extLst>
              <a:ext uri="{FF2B5EF4-FFF2-40B4-BE49-F238E27FC236}">
                <a16:creationId xmlns:a16="http://schemas.microsoft.com/office/drawing/2014/main" id="{E4750C61-CDD3-DA46-A00D-7FB1A5CA452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86708E9A-418C-2C48-9B48-F343C90797D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4DF92CC-65CE-3249-A12A-F0AF25FD7BE4}" type="slidenum">
              <a:rPr lang="en-US" smtClean="0"/>
              <a:t>‹#›</a:t>
            </a:fld>
            <a:endParaRPr lang="en-US"/>
          </a:p>
        </p:txBody>
      </p:sp>
    </p:spTree>
    <p:extLst>
      <p:ext uri="{BB962C8B-B14F-4D97-AF65-F5344CB8AC3E}">
        <p14:creationId xmlns:p14="http://schemas.microsoft.com/office/powerpoint/2010/main" val="146264503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F2799CC-113C-3A44-91A5-E76E71BE20B2}"/>
              </a:ext>
            </a:extLst>
          </p:cNvPr>
          <p:cNvSpPr>
            <a:spLocks noGrp="1"/>
          </p:cNvSpPr>
          <p:nvPr>
            <p:ph type="title"/>
          </p:nvPr>
        </p:nvSpPr>
        <p:spPr/>
        <p:txBody>
          <a:bodyPr/>
          <a:lstStyle/>
          <a:p>
            <a:r>
              <a:rPr lang="en-US" dirty="0"/>
              <a:t>Today: “The Call of Cthulhu”</a:t>
            </a:r>
          </a:p>
        </p:txBody>
      </p:sp>
      <p:sp>
        <p:nvSpPr>
          <p:cNvPr id="5" name="Content Placeholder 4">
            <a:extLst>
              <a:ext uri="{FF2B5EF4-FFF2-40B4-BE49-F238E27FC236}">
                <a16:creationId xmlns:a16="http://schemas.microsoft.com/office/drawing/2014/main" id="{DE6F3192-4C26-BA48-B424-B773381979AB}"/>
              </a:ext>
            </a:extLst>
          </p:cNvPr>
          <p:cNvSpPr>
            <a:spLocks noGrp="1"/>
          </p:cNvSpPr>
          <p:nvPr>
            <p:ph idx="1"/>
          </p:nvPr>
        </p:nvSpPr>
        <p:spPr/>
        <p:txBody>
          <a:bodyPr/>
          <a:lstStyle/>
          <a:p>
            <a:r>
              <a:rPr lang="en-US" dirty="0"/>
              <a:t>What do we know about Cthulhu?</a:t>
            </a:r>
          </a:p>
          <a:p>
            <a:r>
              <a:rPr lang="en-US" dirty="0"/>
              <a:t>Descriptions &amp; technique weird</a:t>
            </a:r>
          </a:p>
          <a:p>
            <a:r>
              <a:rPr lang="en-US" dirty="0"/>
              <a:t>People attracted to Cthulhu &amp; abjection</a:t>
            </a:r>
          </a:p>
          <a:p>
            <a:r>
              <a:rPr lang="en-US" dirty="0"/>
              <a:t>Sense of vastness </a:t>
            </a:r>
            <a:r>
              <a:rPr lang="en-US" dirty="0" err="1"/>
              <a:t>hyperobject</a:t>
            </a:r>
            <a:endParaRPr lang="en-US" dirty="0"/>
          </a:p>
        </p:txBody>
      </p:sp>
    </p:spTree>
    <p:extLst>
      <p:ext uri="{BB962C8B-B14F-4D97-AF65-F5344CB8AC3E}">
        <p14:creationId xmlns:p14="http://schemas.microsoft.com/office/powerpoint/2010/main" val="26317398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506028-E86F-3048-9478-1F0E2A27DE3A}"/>
              </a:ext>
            </a:extLst>
          </p:cNvPr>
          <p:cNvSpPr>
            <a:spLocks noGrp="1"/>
          </p:cNvSpPr>
          <p:nvPr>
            <p:ph type="title"/>
          </p:nvPr>
        </p:nvSpPr>
        <p:spPr/>
        <p:txBody>
          <a:bodyPr/>
          <a:lstStyle/>
          <a:p>
            <a:r>
              <a:rPr lang="en-US" dirty="0"/>
              <a:t>What do we know about Cthulhu? How do we know it?</a:t>
            </a:r>
          </a:p>
        </p:txBody>
      </p:sp>
      <p:sp>
        <p:nvSpPr>
          <p:cNvPr id="3" name="Content Placeholder 2">
            <a:extLst>
              <a:ext uri="{FF2B5EF4-FFF2-40B4-BE49-F238E27FC236}">
                <a16:creationId xmlns:a16="http://schemas.microsoft.com/office/drawing/2014/main" id="{80E19487-5CCA-7641-AC4C-F439FCF6995F}"/>
              </a:ext>
            </a:extLst>
          </p:cNvPr>
          <p:cNvSpPr>
            <a:spLocks noGrp="1"/>
          </p:cNvSpPr>
          <p:nvPr>
            <p:ph idx="1"/>
          </p:nvPr>
        </p:nvSpPr>
        <p:spPr/>
        <p:txBody>
          <a:bodyPr>
            <a:normAutofit lnSpcReduction="10000"/>
          </a:bodyPr>
          <a:lstStyle/>
          <a:p>
            <a:pPr marL="0" indent="0">
              <a:buNone/>
            </a:pPr>
            <a:r>
              <a:rPr lang="en-US" dirty="0"/>
              <a:t>140-141</a:t>
            </a:r>
          </a:p>
          <a:p>
            <a:pPr marL="0" indent="0">
              <a:buNone/>
            </a:pPr>
            <a:r>
              <a:rPr lang="en-US" dirty="0"/>
              <a:t>146</a:t>
            </a:r>
          </a:p>
          <a:p>
            <a:pPr marL="0" indent="0">
              <a:buNone/>
            </a:pPr>
            <a:r>
              <a:rPr lang="en-US" dirty="0"/>
              <a:t>148</a:t>
            </a:r>
          </a:p>
          <a:p>
            <a:pPr marL="0" indent="0">
              <a:buNone/>
            </a:pPr>
            <a:r>
              <a:rPr lang="en-US" dirty="0"/>
              <a:t>Bottom 154-155</a:t>
            </a:r>
          </a:p>
          <a:p>
            <a:pPr marL="0" indent="0">
              <a:buNone/>
            </a:pPr>
            <a:r>
              <a:rPr lang="en-US" dirty="0"/>
              <a:t>158</a:t>
            </a:r>
          </a:p>
          <a:p>
            <a:pPr marL="0" indent="0">
              <a:buNone/>
            </a:pPr>
            <a:r>
              <a:rPr lang="en-US" dirty="0"/>
              <a:t>163</a:t>
            </a:r>
          </a:p>
          <a:p>
            <a:pPr marL="0" indent="0">
              <a:buNone/>
            </a:pPr>
            <a:r>
              <a:rPr lang="en-US" dirty="0"/>
              <a:t>165</a:t>
            </a:r>
          </a:p>
          <a:p>
            <a:pPr marL="0" indent="0">
              <a:buNone/>
            </a:pPr>
            <a:r>
              <a:rPr lang="en-US" dirty="0"/>
              <a:t>167</a:t>
            </a:r>
          </a:p>
          <a:p>
            <a:pPr marL="0" indent="0">
              <a:buNone/>
            </a:pPr>
            <a:r>
              <a:rPr lang="en-US"/>
              <a:t>168</a:t>
            </a:r>
            <a:endParaRPr lang="en-US" dirty="0"/>
          </a:p>
        </p:txBody>
      </p:sp>
    </p:spTree>
    <p:extLst>
      <p:ext uri="{BB962C8B-B14F-4D97-AF65-F5344CB8AC3E}">
        <p14:creationId xmlns:p14="http://schemas.microsoft.com/office/powerpoint/2010/main" val="7728497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60B576-40B4-F84A-8DF5-34916401156B}"/>
              </a:ext>
            </a:extLst>
          </p:cNvPr>
          <p:cNvSpPr>
            <a:spLocks noGrp="1"/>
          </p:cNvSpPr>
          <p:nvPr>
            <p:ph type="title"/>
          </p:nvPr>
        </p:nvSpPr>
        <p:spPr/>
        <p:txBody>
          <a:bodyPr>
            <a:normAutofit fontScale="90000"/>
          </a:bodyPr>
          <a:lstStyle/>
          <a:p>
            <a:r>
              <a:rPr lang="en-US" dirty="0"/>
              <a:t>How do these passages “point off the page” in a Weird way? What feelings do these descriptions produce in the reader?</a:t>
            </a:r>
          </a:p>
        </p:txBody>
      </p:sp>
      <p:sp>
        <p:nvSpPr>
          <p:cNvPr id="3" name="Content Placeholder 2">
            <a:extLst>
              <a:ext uri="{FF2B5EF4-FFF2-40B4-BE49-F238E27FC236}">
                <a16:creationId xmlns:a16="http://schemas.microsoft.com/office/drawing/2014/main" id="{02A542F7-A81E-A143-836F-982928D1A05F}"/>
              </a:ext>
            </a:extLst>
          </p:cNvPr>
          <p:cNvSpPr>
            <a:spLocks noGrp="1"/>
          </p:cNvSpPr>
          <p:nvPr>
            <p:ph idx="1"/>
          </p:nvPr>
        </p:nvSpPr>
        <p:spPr>
          <a:xfrm>
            <a:off x="224852" y="2293495"/>
            <a:ext cx="11482466" cy="3883468"/>
          </a:xfrm>
        </p:spPr>
        <p:txBody>
          <a:bodyPr>
            <a:normAutofit fontScale="47500" lnSpcReduction="20000"/>
          </a:bodyPr>
          <a:lstStyle/>
          <a:p>
            <a:pPr marL="0" lvl="0" indent="0">
              <a:buNone/>
            </a:pPr>
            <a:r>
              <a:rPr lang="en-US" sz="3300" dirty="0"/>
              <a:t>“Without knowing what futurism is like, Johansen achieved something very close to it when he spoke of the city; for instead of describing any definite structure or building, he dwells only on broad impressions of vast angles and stone surfaces—surfaces too great to belong to any thing right or proper for this earth, and impious with horrible images and hieroglyphs. I mention his talk about </a:t>
            </a:r>
            <a:r>
              <a:rPr lang="en-US" sz="3300" i="1" dirty="0"/>
              <a:t>angles</a:t>
            </a:r>
            <a:r>
              <a:rPr lang="en-US" sz="3300" dirty="0"/>
              <a:t> because it suggests something Wilcox had told me of his awful dreams. He had said that the </a:t>
            </a:r>
            <a:r>
              <a:rPr lang="en-US" sz="3300" i="1" dirty="0"/>
              <a:t>geometry</a:t>
            </a:r>
            <a:r>
              <a:rPr lang="en-US" sz="3300" dirty="0"/>
              <a:t> of the dream-place he saw was abnormal, non-Euclidean, and loathsomely redolent of spheres and dimensions apart from ours. Now an unlettered seaman felt the same thing whilst gazing at the terrible reality” (165).</a:t>
            </a:r>
          </a:p>
          <a:p>
            <a:pPr marL="0" lvl="0" indent="0">
              <a:buNone/>
            </a:pPr>
            <a:endParaRPr lang="en-US" sz="3300" dirty="0"/>
          </a:p>
          <a:p>
            <a:pPr marL="0" lvl="0" indent="0">
              <a:buNone/>
            </a:pPr>
            <a:r>
              <a:rPr lang="en-US" sz="3300" dirty="0"/>
              <a:t>“It represented a monster of vaguely anthropoid outline, but with an octopus-like head whose face was a mass of feelers, a scaly, rubbery-looking body, prodigious claws on hind and fore feet, and long, narrow wings behind. This thing, which seemed instinct with a fearsome and unnatural malignancy, was of a somewhat bloated corpulence, and squatted evilly on a rectangular block or pedestal covered with undecipherable characters. The tips of the wings touched the back edge of the block, the seat occupied the </a:t>
            </a:r>
            <a:r>
              <a:rPr lang="en-US" sz="3300" dirty="0" err="1"/>
              <a:t>centre</a:t>
            </a:r>
            <a:r>
              <a:rPr lang="en-US" sz="3300" dirty="0"/>
              <a:t>, whilst the long, curved claws of the doubled-up, crouching hind legs gripped the front edge and extended a quarter of the way down toward the bottom of the pedestal. The cephalopod head was bent forward, so that the ends of the facial feelers brushed the backs of huge fore paws which clasped the </a:t>
            </a:r>
            <a:r>
              <a:rPr lang="en-US" sz="3300" dirty="0" err="1"/>
              <a:t>croucher’s</a:t>
            </a:r>
            <a:r>
              <a:rPr lang="en-US" sz="3300" dirty="0"/>
              <a:t> elevated knees” (148).</a:t>
            </a:r>
          </a:p>
          <a:p>
            <a:pPr marL="0" lvl="0" indent="0">
              <a:buNone/>
            </a:pPr>
            <a:endParaRPr lang="en-US" sz="3300" dirty="0"/>
          </a:p>
          <a:p>
            <a:pPr marL="0" lvl="0" indent="0">
              <a:buNone/>
            </a:pPr>
            <a:r>
              <a:rPr lang="en-US" sz="3300" dirty="0"/>
              <a:t>“The Thing cannot be described—there is no language for such abysms of shrieking and immemorial lunacy, such eldritch contradictions of all matter, force, and cosmic order” (167).</a:t>
            </a:r>
          </a:p>
          <a:p>
            <a:pPr marL="0" indent="0">
              <a:buNone/>
            </a:pPr>
            <a:endParaRPr lang="en-US" dirty="0"/>
          </a:p>
        </p:txBody>
      </p:sp>
    </p:spTree>
    <p:extLst>
      <p:ext uri="{BB962C8B-B14F-4D97-AF65-F5344CB8AC3E}">
        <p14:creationId xmlns:p14="http://schemas.microsoft.com/office/powerpoint/2010/main" val="25485411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03A3ED-626E-614F-8398-7CF65C52092E}"/>
              </a:ext>
            </a:extLst>
          </p:cNvPr>
          <p:cNvSpPr>
            <a:spLocks noGrp="1"/>
          </p:cNvSpPr>
          <p:nvPr>
            <p:ph type="title"/>
          </p:nvPr>
        </p:nvSpPr>
        <p:spPr/>
        <p:txBody>
          <a:bodyPr/>
          <a:lstStyle/>
          <a:p>
            <a:r>
              <a:rPr lang="en-US" dirty="0"/>
              <a:t>Types of people attracted to Cthulhu</a:t>
            </a:r>
          </a:p>
        </p:txBody>
      </p:sp>
      <p:sp>
        <p:nvSpPr>
          <p:cNvPr id="3" name="Content Placeholder 2">
            <a:extLst>
              <a:ext uri="{FF2B5EF4-FFF2-40B4-BE49-F238E27FC236}">
                <a16:creationId xmlns:a16="http://schemas.microsoft.com/office/drawing/2014/main" id="{C85DFFE7-48AB-2447-A064-985DD74F02C9}"/>
              </a:ext>
            </a:extLst>
          </p:cNvPr>
          <p:cNvSpPr>
            <a:spLocks noGrp="1"/>
          </p:cNvSpPr>
          <p:nvPr>
            <p:ph idx="1"/>
          </p:nvPr>
        </p:nvSpPr>
        <p:spPr/>
        <p:txBody>
          <a:bodyPr/>
          <a:lstStyle/>
          <a:p>
            <a:pPr marL="0" indent="0">
              <a:buNone/>
            </a:pPr>
            <a:r>
              <a:rPr lang="en-US" dirty="0"/>
              <a:t>145</a:t>
            </a:r>
          </a:p>
          <a:p>
            <a:pPr marL="0" indent="0">
              <a:buNone/>
            </a:pPr>
            <a:r>
              <a:rPr lang="en-US" dirty="0"/>
              <a:t>146</a:t>
            </a:r>
          </a:p>
          <a:p>
            <a:pPr marL="0" indent="0">
              <a:buNone/>
            </a:pPr>
            <a:r>
              <a:rPr lang="en-US" dirty="0"/>
              <a:t>147</a:t>
            </a:r>
          </a:p>
          <a:p>
            <a:pPr marL="0" indent="0">
              <a:buNone/>
            </a:pPr>
            <a:r>
              <a:rPr lang="en-US" dirty="0"/>
              <a:t>149</a:t>
            </a:r>
          </a:p>
          <a:p>
            <a:pPr marL="0" indent="0">
              <a:buNone/>
            </a:pPr>
            <a:r>
              <a:rPr lang="en-US" dirty="0"/>
              <a:t>Bottom 15—151</a:t>
            </a:r>
          </a:p>
          <a:p>
            <a:pPr marL="0" indent="0">
              <a:buNone/>
            </a:pPr>
            <a:r>
              <a:rPr lang="en-US" dirty="0"/>
              <a:t>153</a:t>
            </a:r>
          </a:p>
          <a:p>
            <a:pPr marL="0" indent="0">
              <a:buNone/>
            </a:pPr>
            <a:r>
              <a:rPr lang="en-US" dirty="0"/>
              <a:t>Description Wilcox 157-158</a:t>
            </a:r>
          </a:p>
          <a:p>
            <a:pPr marL="0" indent="0">
              <a:buNone/>
            </a:pPr>
            <a:endParaRPr lang="en-US" dirty="0"/>
          </a:p>
          <a:p>
            <a:pPr marL="0" indent="0">
              <a:buNone/>
            </a:pPr>
            <a:endParaRPr lang="en-US" dirty="0"/>
          </a:p>
          <a:p>
            <a:pPr marL="0" indent="0">
              <a:buNone/>
            </a:pPr>
            <a:endParaRPr lang="en-US" dirty="0"/>
          </a:p>
          <a:p>
            <a:pPr marL="0" indent="0">
              <a:buNone/>
            </a:pPr>
            <a:endParaRPr lang="en-US" dirty="0"/>
          </a:p>
        </p:txBody>
      </p:sp>
      <p:sp>
        <p:nvSpPr>
          <p:cNvPr id="4" name="TextBox 3">
            <a:extLst>
              <a:ext uri="{FF2B5EF4-FFF2-40B4-BE49-F238E27FC236}">
                <a16:creationId xmlns:a16="http://schemas.microsoft.com/office/drawing/2014/main" id="{863DD766-D7C8-764A-A6AD-493265519382}"/>
              </a:ext>
            </a:extLst>
          </p:cNvPr>
          <p:cNvSpPr txBox="1"/>
          <p:nvPr/>
        </p:nvSpPr>
        <p:spPr>
          <a:xfrm>
            <a:off x="6820525" y="1690688"/>
            <a:ext cx="4676931" cy="1815882"/>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2800" dirty="0"/>
              <a:t>For your page, write down everything you can about the humans that are attracted to Cthulhu.</a:t>
            </a:r>
          </a:p>
        </p:txBody>
      </p:sp>
      <p:sp>
        <p:nvSpPr>
          <p:cNvPr id="5" name="TextBox 4">
            <a:extLst>
              <a:ext uri="{FF2B5EF4-FFF2-40B4-BE49-F238E27FC236}">
                <a16:creationId xmlns:a16="http://schemas.microsoft.com/office/drawing/2014/main" id="{E1EF6827-F29F-254C-90FD-3E8AFBFC43C0}"/>
              </a:ext>
            </a:extLst>
          </p:cNvPr>
          <p:cNvSpPr txBox="1"/>
          <p:nvPr/>
        </p:nvSpPr>
        <p:spPr>
          <a:xfrm>
            <a:off x="6820525" y="4108857"/>
            <a:ext cx="4996573" cy="95410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r>
              <a:rPr lang="en-US" sz="2800" dirty="0"/>
              <a:t>What patterns do we discern among these descriptions?</a:t>
            </a:r>
          </a:p>
        </p:txBody>
      </p:sp>
    </p:spTree>
    <p:extLst>
      <p:ext uri="{BB962C8B-B14F-4D97-AF65-F5344CB8AC3E}">
        <p14:creationId xmlns:p14="http://schemas.microsoft.com/office/powerpoint/2010/main" val="3026154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CC19B8-10FC-6546-A686-FC8F37DEEDB0}"/>
              </a:ext>
            </a:extLst>
          </p:cNvPr>
          <p:cNvSpPr>
            <a:spLocks noGrp="1"/>
          </p:cNvSpPr>
          <p:nvPr>
            <p:ph type="title"/>
          </p:nvPr>
        </p:nvSpPr>
        <p:spPr/>
        <p:txBody>
          <a:bodyPr/>
          <a:lstStyle/>
          <a:p>
            <a:r>
              <a:rPr lang="en-US" dirty="0"/>
              <a:t>Weird descriptions </a:t>
            </a:r>
            <a:r>
              <a:rPr lang="en-US" dirty="0" err="1"/>
              <a:t>Cthulu</a:t>
            </a:r>
            <a:endParaRPr lang="en-US" dirty="0"/>
          </a:p>
        </p:txBody>
      </p:sp>
      <p:sp>
        <p:nvSpPr>
          <p:cNvPr id="3" name="Content Placeholder 2">
            <a:extLst>
              <a:ext uri="{FF2B5EF4-FFF2-40B4-BE49-F238E27FC236}">
                <a16:creationId xmlns:a16="http://schemas.microsoft.com/office/drawing/2014/main" id="{AE007378-7B69-7444-890B-73D6950FA19A}"/>
              </a:ext>
            </a:extLst>
          </p:cNvPr>
          <p:cNvSpPr>
            <a:spLocks noGrp="1"/>
          </p:cNvSpPr>
          <p:nvPr>
            <p:ph idx="1"/>
          </p:nvPr>
        </p:nvSpPr>
        <p:spPr/>
        <p:txBody>
          <a:bodyPr/>
          <a:lstStyle/>
          <a:p>
            <a:pPr marL="0" indent="0">
              <a:buNone/>
            </a:pPr>
            <a:r>
              <a:rPr lang="en-US" dirty="0"/>
              <a:t>“The figure…” (148).</a:t>
            </a:r>
          </a:p>
          <a:p>
            <a:pPr marL="0" indent="0">
              <a:buNone/>
            </a:pPr>
            <a:endParaRPr lang="en-US" dirty="0"/>
          </a:p>
          <a:p>
            <a:pPr marL="0" indent="0">
              <a:buNone/>
            </a:pPr>
            <a:endParaRPr lang="en-US" dirty="0"/>
          </a:p>
        </p:txBody>
      </p:sp>
    </p:spTree>
    <p:extLst>
      <p:ext uri="{BB962C8B-B14F-4D97-AF65-F5344CB8AC3E}">
        <p14:creationId xmlns:p14="http://schemas.microsoft.com/office/powerpoint/2010/main" val="21233310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BCBE79-0A38-FA4D-9AB5-0853A94F7439}"/>
              </a:ext>
            </a:extLst>
          </p:cNvPr>
          <p:cNvSpPr>
            <a:spLocks noGrp="1"/>
          </p:cNvSpPr>
          <p:nvPr>
            <p:ph type="title"/>
          </p:nvPr>
        </p:nvSpPr>
        <p:spPr/>
        <p:txBody>
          <a:bodyPr/>
          <a:lstStyle/>
          <a:p>
            <a:r>
              <a:rPr lang="en-US" dirty="0" err="1"/>
              <a:t>Hyperobjects</a:t>
            </a:r>
            <a:endParaRPr lang="en-US" dirty="0"/>
          </a:p>
        </p:txBody>
      </p:sp>
      <p:sp>
        <p:nvSpPr>
          <p:cNvPr id="3" name="Content Placeholder 2">
            <a:extLst>
              <a:ext uri="{FF2B5EF4-FFF2-40B4-BE49-F238E27FC236}">
                <a16:creationId xmlns:a16="http://schemas.microsoft.com/office/drawing/2014/main" id="{07A72375-84F3-E74D-AB83-E3A833661308}"/>
              </a:ext>
            </a:extLst>
          </p:cNvPr>
          <p:cNvSpPr>
            <a:spLocks noGrp="1"/>
          </p:cNvSpPr>
          <p:nvPr>
            <p:ph idx="1"/>
          </p:nvPr>
        </p:nvSpPr>
        <p:spPr/>
        <p:txBody>
          <a:bodyPr>
            <a:normAutofit fontScale="85000" lnSpcReduction="20000"/>
          </a:bodyPr>
          <a:lstStyle/>
          <a:p>
            <a:pPr marL="0" indent="0">
              <a:buNone/>
            </a:pPr>
            <a:r>
              <a:rPr lang="en-US" dirty="0"/>
              <a:t>The philosopher Timothy Morton posits that, contra the notion that humans have mastery over the world, there are things that exist that are vast in space and time but have real, unpredictable effects on humans.</a:t>
            </a:r>
          </a:p>
          <a:p>
            <a:pPr marL="0" indent="0">
              <a:buNone/>
            </a:pPr>
            <a:r>
              <a:rPr lang="en-US" dirty="0"/>
              <a:t>His examples include:</a:t>
            </a:r>
          </a:p>
          <a:p>
            <a:r>
              <a:rPr lang="en-US" dirty="0"/>
              <a:t>All the petroleum that exists.</a:t>
            </a:r>
          </a:p>
          <a:p>
            <a:r>
              <a:rPr lang="en-US" dirty="0"/>
              <a:t>All the nuclear radiation that exists.</a:t>
            </a:r>
          </a:p>
          <a:p>
            <a:r>
              <a:rPr lang="en-US" dirty="0"/>
              <a:t>The Earth’s climate.</a:t>
            </a:r>
          </a:p>
          <a:p>
            <a:r>
              <a:rPr lang="en-US" dirty="0"/>
              <a:t>Black holes.</a:t>
            </a:r>
          </a:p>
          <a:p>
            <a:pPr marL="0" indent="0">
              <a:buNone/>
            </a:pPr>
            <a:endParaRPr lang="en-US" dirty="0"/>
          </a:p>
          <a:p>
            <a:pPr marL="0" indent="0">
              <a:buNone/>
            </a:pPr>
            <a:r>
              <a:rPr lang="en-US" dirty="0"/>
              <a:t>Humans engage with these vast entities often without being aware of it. When we start our cars, for example, we are putting carbon into the air. At some point, humans thought this was no problem. But of late, the carbon in the air has started acting very </a:t>
            </a:r>
            <a:r>
              <a:rPr lang="en-US" dirty="0" err="1"/>
              <a:t>Cthulu</a:t>
            </a:r>
            <a:r>
              <a:rPr lang="en-US" dirty="0"/>
              <a:t>-like.</a:t>
            </a:r>
          </a:p>
        </p:txBody>
      </p:sp>
    </p:spTree>
    <p:extLst>
      <p:ext uri="{BB962C8B-B14F-4D97-AF65-F5344CB8AC3E}">
        <p14:creationId xmlns:p14="http://schemas.microsoft.com/office/powerpoint/2010/main" val="21946714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138E15-3AF8-6E43-B103-55ADF99CF6A7}"/>
              </a:ext>
            </a:extLst>
          </p:cNvPr>
          <p:cNvSpPr>
            <a:spLocks noGrp="1"/>
          </p:cNvSpPr>
          <p:nvPr>
            <p:ph type="title"/>
          </p:nvPr>
        </p:nvSpPr>
        <p:spPr>
          <a:xfrm>
            <a:off x="838200" y="365125"/>
            <a:ext cx="10515600" cy="2662888"/>
          </a:xfrm>
        </p:spPr>
        <p:txBody>
          <a:bodyPr>
            <a:normAutofit/>
          </a:bodyPr>
          <a:lstStyle/>
          <a:p>
            <a:r>
              <a:rPr lang="en-US" dirty="0"/>
              <a:t>How, then, do the accounts of </a:t>
            </a:r>
            <a:r>
              <a:rPr lang="en-US" dirty="0" err="1"/>
              <a:t>Cthulu</a:t>
            </a:r>
            <a:r>
              <a:rPr lang="en-US" dirty="0"/>
              <a:t> help readers think about a universe in which humans are inconsequential?</a:t>
            </a:r>
          </a:p>
        </p:txBody>
      </p:sp>
    </p:spTree>
    <p:extLst>
      <p:ext uri="{BB962C8B-B14F-4D97-AF65-F5344CB8AC3E}">
        <p14:creationId xmlns:p14="http://schemas.microsoft.com/office/powerpoint/2010/main" val="14381960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9501EC-A706-1549-9E3A-FC9F3617BCC2}"/>
              </a:ext>
            </a:extLst>
          </p:cNvPr>
          <p:cNvSpPr>
            <a:spLocks noGrp="1"/>
          </p:cNvSpPr>
          <p:nvPr>
            <p:ph type="title"/>
          </p:nvPr>
        </p:nvSpPr>
        <p:spPr/>
        <p:txBody>
          <a:bodyPr/>
          <a:lstStyle/>
          <a:p>
            <a:r>
              <a:rPr lang="en-US" dirty="0"/>
              <a:t>How does the text describe Cthulhu in terms of time and space?</a:t>
            </a:r>
          </a:p>
        </p:txBody>
      </p:sp>
      <p:sp>
        <p:nvSpPr>
          <p:cNvPr id="3" name="Content Placeholder 2">
            <a:extLst>
              <a:ext uri="{FF2B5EF4-FFF2-40B4-BE49-F238E27FC236}">
                <a16:creationId xmlns:a16="http://schemas.microsoft.com/office/drawing/2014/main" id="{49745583-5EAC-D547-81D6-4C3E21F85BE2}"/>
              </a:ext>
            </a:extLst>
          </p:cNvPr>
          <p:cNvSpPr>
            <a:spLocks noGrp="1"/>
          </p:cNvSpPr>
          <p:nvPr>
            <p:ph idx="1"/>
          </p:nvPr>
        </p:nvSpPr>
        <p:spPr/>
        <p:txBody>
          <a:bodyPr/>
          <a:lstStyle/>
          <a:p>
            <a:pPr marL="0" indent="0">
              <a:buNone/>
            </a:pPr>
            <a:r>
              <a:rPr lang="en-US" dirty="0"/>
              <a:t>Top 154</a:t>
            </a:r>
          </a:p>
          <a:p>
            <a:pPr marL="0" indent="0">
              <a:buNone/>
            </a:pPr>
            <a:r>
              <a:rPr lang="en-US" dirty="0"/>
              <a:t>Bottom 155</a:t>
            </a:r>
          </a:p>
        </p:txBody>
      </p:sp>
    </p:spTree>
    <p:extLst>
      <p:ext uri="{BB962C8B-B14F-4D97-AF65-F5344CB8AC3E}">
        <p14:creationId xmlns:p14="http://schemas.microsoft.com/office/powerpoint/2010/main" val="210335845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21</TotalTime>
  <Words>617</Words>
  <Application>Microsoft Macintosh PowerPoint</Application>
  <PresentationFormat>Widescreen</PresentationFormat>
  <Paragraphs>48</Paragraphs>
  <Slides>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8</vt:i4>
      </vt:variant>
    </vt:vector>
  </HeadingPairs>
  <TitlesOfParts>
    <vt:vector size="12" baseType="lpstr">
      <vt:lpstr>Arial</vt:lpstr>
      <vt:lpstr>Calibri</vt:lpstr>
      <vt:lpstr>Calibri Light</vt:lpstr>
      <vt:lpstr>Office Theme</vt:lpstr>
      <vt:lpstr>Today: “The Call of Cthulhu”</vt:lpstr>
      <vt:lpstr>What do we know about Cthulhu? How do we know it?</vt:lpstr>
      <vt:lpstr>How do these passages “point off the page” in a Weird way? What feelings do these descriptions produce in the reader?</vt:lpstr>
      <vt:lpstr>Types of people attracted to Cthulhu</vt:lpstr>
      <vt:lpstr>Weird descriptions Cthulu</vt:lpstr>
      <vt:lpstr>Hyperobjects</vt:lpstr>
      <vt:lpstr>How, then, do the accounts of Cthulu help readers think about a universe in which humans are inconsequential?</vt:lpstr>
      <vt:lpstr>How does the text describe Cthulhu in terms of time and space?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Today: “The Call of Cthulhu”</dc:title>
  <dc:creator>Strombeck, Andrew</dc:creator>
  <cp:lastModifiedBy>Strombeck, Andrew</cp:lastModifiedBy>
  <cp:revision>5</cp:revision>
  <dcterms:created xsi:type="dcterms:W3CDTF">2020-01-23T19:58:45Z</dcterms:created>
  <dcterms:modified xsi:type="dcterms:W3CDTF">2020-01-24T16:00:57Z</dcterms:modified>
</cp:coreProperties>
</file>