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sldIdLst>
    <p:sldId id="256" r:id="rId2"/>
    <p:sldId id="283" r:id="rId3"/>
    <p:sldId id="284" r:id="rId4"/>
    <p:sldId id="271" r:id="rId5"/>
    <p:sldId id="272" r:id="rId6"/>
    <p:sldId id="273" r:id="rId7"/>
    <p:sldId id="274" r:id="rId8"/>
    <p:sldId id="291" r:id="rId9"/>
    <p:sldId id="287" r:id="rId10"/>
    <p:sldId id="288" r:id="rId11"/>
    <p:sldId id="286" r:id="rId12"/>
    <p:sldId id="276" r:id="rId13"/>
    <p:sldId id="282" r:id="rId14"/>
    <p:sldId id="289" r:id="rId15"/>
    <p:sldId id="290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rombeck, Andrew" initials="SA" lastIdx="1" clrIdx="0">
    <p:extLst>
      <p:ext uri="{19B8F6BF-5375-455C-9EA6-DF929625EA0E}">
        <p15:presenceInfo xmlns:p15="http://schemas.microsoft.com/office/powerpoint/2012/main" userId="S::andrew.strombeck@wright.edu::39a2950a-fe10-404b-8ab8-1d87355559a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4706" autoAdjust="0"/>
  </p:normalViewPr>
  <p:slideViewPr>
    <p:cSldViewPr>
      <p:cViewPr varScale="1">
        <p:scale>
          <a:sx n="77" d="100"/>
          <a:sy n="77" d="100"/>
        </p:scale>
        <p:origin x="22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1-28T09:31:04.045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B1658B4E-4546-5249-86C8-F255B24FBD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F2954EC-E486-A049-88E4-4632E2910C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3D2065C-2E59-9C44-A6CB-02601230856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782A3225-85CA-0149-8435-3C5BC53EAB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AC74E69E-73CB-A947-949C-E2CC64083C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>
            <a:extLst>
              <a:ext uri="{FF2B5EF4-FFF2-40B4-BE49-F238E27FC236}">
                <a16:creationId xmlns:a16="http://schemas.microsoft.com/office/drawing/2014/main" id="{F5A21407-9CF4-1342-91F7-BAA76638A4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ECC9054-2BB9-C549-8993-00802F1038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>
            <a:extLst>
              <a:ext uri="{FF2B5EF4-FFF2-40B4-BE49-F238E27FC236}">
                <a16:creationId xmlns:a16="http://schemas.microsoft.com/office/drawing/2014/main" id="{799ACAA6-5038-9844-93E4-0B8C6187C1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7107" name="Rectangle 3">
              <a:extLst>
                <a:ext uri="{FF2B5EF4-FFF2-40B4-BE49-F238E27FC236}">
                  <a16:creationId xmlns:a16="http://schemas.microsoft.com/office/drawing/2014/main" id="{E6500044-71AD-0948-8C3E-E289489A59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7108" name="Rectangle 4">
              <a:extLst>
                <a:ext uri="{FF2B5EF4-FFF2-40B4-BE49-F238E27FC236}">
                  <a16:creationId xmlns:a16="http://schemas.microsoft.com/office/drawing/2014/main" id="{A5505B49-5F95-0D43-9830-553F75263D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47109" name="Group 5">
              <a:extLst>
                <a:ext uri="{FF2B5EF4-FFF2-40B4-BE49-F238E27FC236}">
                  <a16:creationId xmlns:a16="http://schemas.microsoft.com/office/drawing/2014/main" id="{1BAD400B-29BB-1746-B8F5-72EE5C6913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47110" name="Rectangle 6">
                <a:extLst>
                  <a:ext uri="{FF2B5EF4-FFF2-40B4-BE49-F238E27FC236}">
                    <a16:creationId xmlns:a16="http://schemas.microsoft.com/office/drawing/2014/main" id="{884647D0-3DB8-0245-905D-4E3194C416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1" name="Rectangle 7">
                <a:extLst>
                  <a:ext uri="{FF2B5EF4-FFF2-40B4-BE49-F238E27FC236}">
                    <a16:creationId xmlns:a16="http://schemas.microsoft.com/office/drawing/2014/main" id="{D2487333-DE17-9A43-B35C-213B6F3F2B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2" name="Rectangle 8">
                <a:extLst>
                  <a:ext uri="{FF2B5EF4-FFF2-40B4-BE49-F238E27FC236}">
                    <a16:creationId xmlns:a16="http://schemas.microsoft.com/office/drawing/2014/main" id="{513C014F-616E-074B-8566-B65E507BBF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3" name="Rectangle 9">
                <a:extLst>
                  <a:ext uri="{FF2B5EF4-FFF2-40B4-BE49-F238E27FC236}">
                    <a16:creationId xmlns:a16="http://schemas.microsoft.com/office/drawing/2014/main" id="{C03D6E0E-66FE-1543-8340-040380E374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4" name="Rectangle 10">
                <a:extLst>
                  <a:ext uri="{FF2B5EF4-FFF2-40B4-BE49-F238E27FC236}">
                    <a16:creationId xmlns:a16="http://schemas.microsoft.com/office/drawing/2014/main" id="{D7B800F3-422B-B841-9272-9D87DC4939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5" name="Rectangle 11">
                <a:extLst>
                  <a:ext uri="{FF2B5EF4-FFF2-40B4-BE49-F238E27FC236}">
                    <a16:creationId xmlns:a16="http://schemas.microsoft.com/office/drawing/2014/main" id="{61218E0B-2EA6-8A48-A0CB-063E36F6E2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6" name="Rectangle 12">
                <a:extLst>
                  <a:ext uri="{FF2B5EF4-FFF2-40B4-BE49-F238E27FC236}">
                    <a16:creationId xmlns:a16="http://schemas.microsoft.com/office/drawing/2014/main" id="{A3E00212-ED51-5C41-A2F8-9EF19FC024A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7" name="Rectangle 13">
                <a:extLst>
                  <a:ext uri="{FF2B5EF4-FFF2-40B4-BE49-F238E27FC236}">
                    <a16:creationId xmlns:a16="http://schemas.microsoft.com/office/drawing/2014/main" id="{76FAC6A7-3282-8F4A-BB18-5F9AFECC4C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8" name="Rectangle 14">
                <a:extLst>
                  <a:ext uri="{FF2B5EF4-FFF2-40B4-BE49-F238E27FC236}">
                    <a16:creationId xmlns:a16="http://schemas.microsoft.com/office/drawing/2014/main" id="{97C9FB58-73B3-0C4D-A4E7-49D2998430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9" name="Rectangle 15">
                <a:extLst>
                  <a:ext uri="{FF2B5EF4-FFF2-40B4-BE49-F238E27FC236}">
                    <a16:creationId xmlns:a16="http://schemas.microsoft.com/office/drawing/2014/main" id="{2D8D28BE-07E7-4F41-8CE3-2F482FC91B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7120" name="Rectangle 16">
            <a:extLst>
              <a:ext uri="{FF2B5EF4-FFF2-40B4-BE49-F238E27FC236}">
                <a16:creationId xmlns:a16="http://schemas.microsoft.com/office/drawing/2014/main" id="{52BDEFC1-D089-0449-A24B-8E9E450A9F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AC5D7A2-6764-F646-8C90-6405B0BE0CB5}" type="datetimeFigureOut">
              <a:rPr lang="en-US" altLang="en-US"/>
              <a:pPr/>
              <a:t>1/29/20</a:t>
            </a:fld>
            <a:endParaRPr lang="en-US" altLang="en-US"/>
          </a:p>
        </p:txBody>
      </p:sp>
      <p:sp>
        <p:nvSpPr>
          <p:cNvPr id="47121" name="Rectangle 17">
            <a:extLst>
              <a:ext uri="{FF2B5EF4-FFF2-40B4-BE49-F238E27FC236}">
                <a16:creationId xmlns:a16="http://schemas.microsoft.com/office/drawing/2014/main" id="{6C806977-B05F-A44C-9822-B20C470F23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7122" name="Rectangle 18">
            <a:extLst>
              <a:ext uri="{FF2B5EF4-FFF2-40B4-BE49-F238E27FC236}">
                <a16:creationId xmlns:a16="http://schemas.microsoft.com/office/drawing/2014/main" id="{3BB2D2C6-C96E-8942-A111-2DAE87E088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C1759C-CBE2-4740-877D-854AEF8C467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7123" name="Rectangle 19">
            <a:extLst>
              <a:ext uri="{FF2B5EF4-FFF2-40B4-BE49-F238E27FC236}">
                <a16:creationId xmlns:a16="http://schemas.microsoft.com/office/drawing/2014/main" id="{C7DAC26E-B316-0E47-929E-B49A6C2344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7124" name="Rectangle 20">
            <a:extLst>
              <a:ext uri="{FF2B5EF4-FFF2-40B4-BE49-F238E27FC236}">
                <a16:creationId xmlns:a16="http://schemas.microsoft.com/office/drawing/2014/main" id="{A44C194B-A8C3-7644-81D1-8A6E419B277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83170-95E4-B248-8655-3CB008CE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C3DB-5B81-E64D-B9F1-2787588A7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A73E1F-89CE-6A48-8C92-F7D61B11EE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18741D-66C0-1A40-934A-66F41B2D7C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4DCAA-D475-7642-BA09-9E0444BB430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B46E3E6-E552-D544-9C0D-7A1EB79292B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DE40D5C-C4F1-3840-B053-2E4FF74F2100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0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D44B-DBF4-5546-884D-EC57B9C5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EE50C-2787-114C-92CE-D4CC0F77C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1C700-8E93-A948-B6B5-5FBA9F8AC1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FBFE7-EC7A-7740-B6A6-2034120E5A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4705C-0B5B-9846-88CF-E10EEA48FB4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32E2EDA-F31D-054F-8BC3-A473BFAB2DB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DC9B61A9-3250-F54F-9A1E-5074917A4252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70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A2CC1-BE6B-D34E-8441-D46F99B6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3DC26-3C72-B84B-B97C-2DCA01E1F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27303-2BF6-9249-8784-8BCD7E976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49C11-79B8-B247-AC81-C622BA8058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DA3D5-22A7-6C4E-B778-B2C2EBF931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BED4D4D-198E-2548-8880-0466BA797EE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87560-531D-B54E-AEE9-B9690AFC06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D64D43CC-25CB-B14C-A480-CB22193DF46A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97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7589-B779-A14A-B4E0-C6D43A35A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74B4A-9C7A-984F-A847-206191ADC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4DBAA-7BA6-8A40-B757-3EA0DA6F0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E82B0-2E59-A542-8D80-EAC4712B5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FB14A-66E9-6749-9A5D-0DF965951F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672A29-C524-C743-890C-5A907C089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0B08EA-5C2B-FC4A-A403-23B8A73ED7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3812779-D0D7-644C-8FCE-47C4F9B9B05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43F37E9-60F2-7042-8C68-5454F87851A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93A5A1-8D5D-5C40-B134-6769FF5F4F27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97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E372F-9E53-434A-AEC0-DB0DDCA4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55C873-29AA-FC47-A8A1-9F6356F2DE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ED4CB-3391-6F4B-9E52-15694CAC80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55DA81-F7DB-1A4F-8117-9DAC5459F8A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454F8-8828-F34F-9FBE-58742BE9C85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B8A00160-24D5-9B47-B304-AE4E2B4F4807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920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BBF1FD-2CDF-9C47-B26D-DFC44D993B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E539B7-7BCD-BD46-83E2-A00616A24A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4C9F4D-4B11-7B4C-A913-46B45A07D55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34BB5-E530-9C48-8DB3-C68E435FABF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7459A7D-B2CA-6A46-8308-7E512E57CE30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6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0BA7-AD44-1149-B5B4-EE9D3F803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B4BD0-9E98-7142-BFEE-CAC61054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3E691-8D41-4C4C-AB46-371E79A73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BDA40-5C3B-C34A-B4AF-F1E7C6CFC2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BBF9-8062-014A-A88E-246DF2D473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2A0C1B-FC54-C94F-AB80-68E857FA33F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D83457-6C0B-AA41-81BC-66D84668DDB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5BB1AE8-CED4-7946-9AA3-293C41C8CB1A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10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7B041-8994-BB4B-A7A5-4A174833B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03946B-3D05-FE4F-AC7D-37ABCEF940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D9F7E-F700-BF46-BDE0-5312A8B41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958EB-93B4-024C-AD13-B940473B58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8C359-2388-C14F-A4B7-F8B8F3DFDC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D5FB89-5BD3-3E47-A03A-810AE9FA6DE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3EEB3F-2959-7348-A60F-59EB7C2D290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0714AA1-DF54-9749-855C-56FB1E1A0B5B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3214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AD4B-02A7-484B-859D-1D26B4DBB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7BABE3-C457-BC49-A903-D6AF12E22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BF5259-5073-6444-AD9F-7025F95D71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FAE6A-DD5E-1D49-9E2B-163E51FCB6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9F6616-D91B-7A49-AC66-C7BB6D8B9A2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A238E7E-051A-9B49-9ECF-DF391766F5A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12EAA3B-1473-A04B-A4FD-479BE21E89CB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26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B4ACE-121A-464E-88A4-B15977E25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8D12D-831A-DA4C-A1CB-AC4D1398C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3601C1-6FB2-9943-ACC6-BD5AF011BF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69AE4-DAE4-0745-9CC5-B371950418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1086E5-B68E-0946-9C1A-2C600F0C162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672BF7E-CFE1-B644-A09F-964284B03BE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FADF7A98-B5BB-D04B-AD49-C6269C5E4634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0052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B1F6D-0E76-E542-BC19-2B98812D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CDF78-BFB4-4C4E-B602-E9307B31459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4027C-1C1C-EE4F-BC31-A0761EA35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C94FA-B731-6040-835C-A3A691F1CD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0D13B-042F-D544-978C-F88F0EE73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62C411D-1CC7-9D47-AAD8-CFAEBF51448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B4FD5-5E61-5D43-933B-1641A13195B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62CFEE-35EE-F949-9256-F64D8D913779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9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2EBDD9C-934D-854A-8DEE-80B8D5799DC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462E336-83D6-244C-BE73-CE54CFAF83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604020202020204" pitchFamily="34" charset="0"/>
              </a:defRPr>
            </a:lvl1pPr>
          </a:lstStyle>
          <a:p>
            <a:fld id="{DF3E494E-4D4D-ED4F-A597-0322448B5A8B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6084" name="Group 4">
            <a:extLst>
              <a:ext uri="{FF2B5EF4-FFF2-40B4-BE49-F238E27FC236}">
                <a16:creationId xmlns:a16="http://schemas.microsoft.com/office/drawing/2014/main" id="{65AAB71D-D8B2-C848-8E39-4248025C67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6085" name="Rectangle 5">
              <a:extLst>
                <a:ext uri="{FF2B5EF4-FFF2-40B4-BE49-F238E27FC236}">
                  <a16:creationId xmlns:a16="http://schemas.microsoft.com/office/drawing/2014/main" id="{D0C58E9C-6614-AC44-9640-ECB750BF1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6086" name="Rectangle 6">
              <a:extLst>
                <a:ext uri="{FF2B5EF4-FFF2-40B4-BE49-F238E27FC236}">
                  <a16:creationId xmlns:a16="http://schemas.microsoft.com/office/drawing/2014/main" id="{3D70C34D-85FC-B141-88A0-CB110F6F8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6087" name="Rectangle 7">
              <a:extLst>
                <a:ext uri="{FF2B5EF4-FFF2-40B4-BE49-F238E27FC236}">
                  <a16:creationId xmlns:a16="http://schemas.microsoft.com/office/drawing/2014/main" id="{D3735E93-C367-DB44-8B50-47DA37ADF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46088" name="Rectangle 8">
              <a:extLst>
                <a:ext uri="{FF2B5EF4-FFF2-40B4-BE49-F238E27FC236}">
                  <a16:creationId xmlns:a16="http://schemas.microsoft.com/office/drawing/2014/main" id="{634535B4-07DC-6C46-ACC2-106A9B698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46089" name="Rectangle 9">
              <a:extLst>
                <a:ext uri="{FF2B5EF4-FFF2-40B4-BE49-F238E27FC236}">
                  <a16:creationId xmlns:a16="http://schemas.microsoft.com/office/drawing/2014/main" id="{CEBF815A-E4BB-D647-8AC1-83738B2CB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46090" name="Rectangle 10">
              <a:extLst>
                <a:ext uri="{FF2B5EF4-FFF2-40B4-BE49-F238E27FC236}">
                  <a16:creationId xmlns:a16="http://schemas.microsoft.com/office/drawing/2014/main" id="{EF011BCF-5989-1C49-919C-ACD314DE1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46091" name="Rectangle 11">
              <a:extLst>
                <a:ext uri="{FF2B5EF4-FFF2-40B4-BE49-F238E27FC236}">
                  <a16:creationId xmlns:a16="http://schemas.microsoft.com/office/drawing/2014/main" id="{50C99669-90DE-664C-8082-75C747CE8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6092" name="Rectangle 12">
              <a:extLst>
                <a:ext uri="{FF2B5EF4-FFF2-40B4-BE49-F238E27FC236}">
                  <a16:creationId xmlns:a16="http://schemas.microsoft.com/office/drawing/2014/main" id="{95BB9858-A460-F54C-BFC4-A0A47B64B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46093" name="Rectangle 13">
              <a:extLst>
                <a:ext uri="{FF2B5EF4-FFF2-40B4-BE49-F238E27FC236}">
                  <a16:creationId xmlns:a16="http://schemas.microsoft.com/office/drawing/2014/main" id="{929B1654-6B8D-334F-97FF-BC4B034501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46094" name="Rectangle 14">
            <a:extLst>
              <a:ext uri="{FF2B5EF4-FFF2-40B4-BE49-F238E27FC236}">
                <a16:creationId xmlns:a16="http://schemas.microsoft.com/office/drawing/2014/main" id="{6BE48376-AAB1-E34F-9A82-A61B1B6B8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6095" name="Rectangle 15">
            <a:extLst>
              <a:ext uri="{FF2B5EF4-FFF2-40B4-BE49-F238E27FC236}">
                <a16:creationId xmlns:a16="http://schemas.microsoft.com/office/drawing/2014/main" id="{3B658D9A-A3CB-CE46-BE72-3BAFD6A6B6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6096" name="Rectangle 16">
            <a:extLst>
              <a:ext uri="{FF2B5EF4-FFF2-40B4-BE49-F238E27FC236}">
                <a16:creationId xmlns:a16="http://schemas.microsoft.com/office/drawing/2014/main" id="{17ADDEB0-7EFA-2045-9433-27155F752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fld id="{F6DECB5F-355D-B144-A9EA-3F0580D54414}" type="datetimeFigureOut">
              <a:rPr lang="en-US" altLang="en-US"/>
              <a:pPr/>
              <a:t>1/29/20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33326AF-2128-FC49-9DF0-089BB591181F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15913" y="466725"/>
            <a:ext cx="6781800" cy="2133600"/>
          </a:xfrm>
        </p:spPr>
        <p:txBody>
          <a:bodyPr anchor="b"/>
          <a:lstStyle/>
          <a:p>
            <a:pPr algn="r"/>
            <a:r>
              <a:rPr lang="en-US" altLang="en-US" sz="6300">
                <a:solidFill>
                  <a:srgbClr val="FFFFFF"/>
                </a:solidFill>
              </a:rPr>
              <a:t>ENG 204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F4CEBCD-0949-5141-92C7-E55DD66C378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49313" y="3152775"/>
            <a:ext cx="6248400" cy="2079625"/>
          </a:xfrm>
        </p:spPr>
        <p:txBody>
          <a:bodyPr/>
          <a:lstStyle/>
          <a:p>
            <a:pPr marL="0" indent="0" algn="r">
              <a:buFont typeface="Wingdings" pitchFamily="2" charset="2"/>
              <a:buNone/>
            </a:pPr>
            <a:r>
              <a:rPr lang="en-US" altLang="en-US" sz="3600"/>
              <a:t>Shakespeare</a:t>
            </a:r>
          </a:p>
          <a:p>
            <a:pPr marL="0" indent="0" algn="r">
              <a:buFont typeface="Wingdings" pitchFamily="2" charset="2"/>
              <a:buNone/>
            </a:pPr>
            <a:r>
              <a:rPr lang="en-US" altLang="en-US" sz="3600" u="sng"/>
              <a:t>The Tempest</a:t>
            </a:r>
          </a:p>
          <a:p>
            <a:pPr marL="0" indent="0" algn="r">
              <a:buFont typeface="Wingdings" pitchFamily="2" charset="2"/>
              <a:buNone/>
            </a:pPr>
            <a:endParaRPr lang="en-US" altLang="en-US" sz="36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E2DB0F7C-5550-1344-B347-A2D8E46B4DB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/>
              <a:t>Human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CFAD7F09-6279-C84C-A55F-A99D5C69B42C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z="2800" u="sng"/>
              <a:t>Antigone</a:t>
            </a:r>
            <a:r>
              <a:rPr lang="en-US" altLang="en-US" sz="2800"/>
              <a:t>: How can the State declare one inhuman? </a:t>
            </a:r>
          </a:p>
          <a:p>
            <a:pPr lvl="1"/>
            <a:r>
              <a:rPr lang="en-US" altLang="en-US" sz="2400"/>
              <a:t>(implications: dissidents, traitors, terrorists, criminals, immigrants, refugees—all categories through which the State can deny its citizens’ humanity)</a:t>
            </a:r>
          </a:p>
          <a:p>
            <a:r>
              <a:rPr lang="en-US" altLang="en-US" sz="2800" u="sng"/>
              <a:t>The Tempest</a:t>
            </a:r>
            <a:r>
              <a:rPr lang="en-US" altLang="en-US" sz="2800"/>
              <a:t>: How do we judge those different than us to be inhuman? </a:t>
            </a:r>
          </a:p>
          <a:p>
            <a:pPr lvl="1"/>
            <a:r>
              <a:rPr lang="en-US" altLang="en-US" sz="2400"/>
              <a:t>(implications: differences in race, ethnicity, religious, sexual orientation—all categories by which some humans judge others to be less than human)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D6EFD817-EE54-234D-B818-640C559E894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 sz="3000"/>
              <a:t>If you landed on an island populated by hairy hunchbacks, who nevertheless speak and seem human: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2B73ACED-36EB-2048-B4FB-69CE667E1892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/>
              <a:t>What would your ethical responsibilities be to these people?</a:t>
            </a:r>
          </a:p>
          <a:p>
            <a:r>
              <a:rPr lang="en-US" altLang="en-US"/>
              <a:t>What might you be tempted to do with these people?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C7055EF-FCF0-AE4E-ABD9-3D0ACF56E7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/>
              <a:t>Today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6B0819D-8462-794D-857C-3D7AF6E525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What responsibility do we have to those who look differently than us? 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Historical context of play re: colonization of the New World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Theme of civilization versus savagery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What is the nature of the relationship between Caliban and Prospero?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What is the nature of the relationship between Ariel and Prospero? How is Ariel characterized?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Ferdinand and Miranda</a:t>
            </a:r>
          </a:p>
          <a:p>
            <a:pPr>
              <a:lnSpc>
                <a:spcPct val="90000"/>
              </a:lnSpc>
            </a:pPr>
            <a:endParaRPr lang="en-US" altLang="en-US" sz="2000"/>
          </a:p>
          <a:p>
            <a:pPr>
              <a:lnSpc>
                <a:spcPct val="90000"/>
              </a:lnSpc>
            </a:pPr>
            <a:endParaRPr lang="en-US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1B5CD11-9A76-E74A-A261-74F519301C3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/>
              <a:t>Historical context </a:t>
            </a:r>
            <a:r>
              <a:rPr lang="en-US" altLang="en-US" i="1"/>
              <a:t>The Tempest</a:t>
            </a:r>
            <a:endParaRPr lang="en-US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6C5A459-4109-794E-B01A-89B778127A4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/>
              <a:t>First performed after England’s invasion of Ireland, but before England’s colonization of Virginia</a:t>
            </a:r>
          </a:p>
          <a:p>
            <a:pPr lvl="1"/>
            <a:r>
              <a:rPr lang="en-US" altLang="en-US" sz="2400" dirty="0"/>
              <a:t>Both Irish and indigenous Americans were perceived by the English as savage—uncivilized, prone to violence, less intelligent</a:t>
            </a:r>
          </a:p>
          <a:p>
            <a:r>
              <a:rPr lang="en-US" altLang="en-US" sz="2800" dirty="0"/>
              <a:t>= time when the Tempest performed was a crucial time in English conceptions of “savages”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361F8C1-645B-FD46-97BF-8721630B30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/>
              <a:t>Issues with natives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40A758E-8ED6-AE4F-B2DF-8AA07A22566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/>
              <a:t>Philosophical: how are they different than us? What does their presence say about Europeans?</a:t>
            </a:r>
          </a:p>
          <a:p>
            <a:r>
              <a:rPr lang="en-US" altLang="en-US"/>
              <a:t>Moral: How can we “rescue” them from their savagery? (at least, how can we rescue the innocent among them)</a:t>
            </a:r>
          </a:p>
          <a:p>
            <a:r>
              <a:rPr lang="en-US" altLang="en-US"/>
              <a:t>Economic: how can we take advantage of their land/resources?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58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2EA3E64-0F26-8F4D-9CE0-447FD09FA4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/>
              <a:t>Civilization vs. savage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F624359-CE17-F842-97C0-45AC4C2409F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i="1" dirty="0"/>
              <a:t>Tempest</a:t>
            </a:r>
            <a:r>
              <a:rPr lang="en-US" altLang="en-US" sz="2800" dirty="0"/>
              <a:t> = works out what it means to be human, vs. what it means to be savage</a:t>
            </a:r>
          </a:p>
          <a:p>
            <a:r>
              <a:rPr lang="en-US" altLang="en-US" sz="2800" dirty="0"/>
              <a:t>Prospero = triumphs in play, man of great nobility who vanquishes his enemies without harming any of them</a:t>
            </a:r>
          </a:p>
          <a:p>
            <a:r>
              <a:rPr lang="en-US" altLang="en-US" sz="2800" dirty="0"/>
              <a:t>New World = place to “start over” for Europeans--as does Prospero in the play</a:t>
            </a:r>
          </a:p>
          <a:p>
            <a:pPr lvl="1"/>
            <a:r>
              <a:rPr lang="en-US" altLang="en-US" sz="2400" dirty="0"/>
              <a:t>Hope: “</a:t>
            </a:r>
            <a:r>
              <a:rPr lang="en-US" sz="2400" dirty="0"/>
              <a:t>superfluities and defenses of everyday life are stripped away […] In the wilderness only essentials count” (69)</a:t>
            </a:r>
            <a:endParaRPr lang="en-US" altLang="en-US" sz="2400" dirty="0"/>
          </a:p>
          <a:p>
            <a:pPr lvl="1"/>
            <a:endParaRPr lang="en-US" altLang="en-US" sz="2400" dirty="0"/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95433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6CB71-E19F-6F48-811F-3C20AC89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scene--storm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23F81-336B-3C47-B881-5EF5B5556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Leo Marx: “no-man's-land between civilization and this other, new world”</a:t>
            </a:r>
          </a:p>
          <a:p>
            <a:pPr marL="0" indent="0">
              <a:buNone/>
            </a:pPr>
            <a:r>
              <a:rPr lang="en-US" sz="2000" dirty="0"/>
              <a:t>Transition from civilization to New World</a:t>
            </a:r>
          </a:p>
          <a:p>
            <a:pPr marL="0" indent="0">
              <a:buNone/>
            </a:pPr>
            <a:r>
              <a:rPr lang="en-US" sz="2000" dirty="0"/>
              <a:t>“dramatizes the precariousness of civilization when exposed to the full fury of nature” (51).</a:t>
            </a:r>
          </a:p>
          <a:p>
            <a:pPr marL="0" indent="0">
              <a:buNone/>
            </a:pPr>
            <a:r>
              <a:rPr lang="en-US" sz="2000" dirty="0"/>
              <a:t>Note that boatswain refuses to follow the king (Alfonso)’s orders—this indicates that we are in a world apart from Europe.</a:t>
            </a:r>
          </a:p>
        </p:txBody>
      </p:sp>
    </p:spTree>
    <p:extLst>
      <p:ext uri="{BB962C8B-B14F-4D97-AF65-F5344CB8AC3E}">
        <p14:creationId xmlns:p14="http://schemas.microsoft.com/office/powerpoint/2010/main" val="816798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CF206C5-087D-AB4E-B7FC-FCBD3467E7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Savagery and authority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36AC10C-CAFA-D849-AC48-E423C6CE54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i="1"/>
              <a:t>The Tempest </a:t>
            </a:r>
            <a:r>
              <a:rPr lang="en-US" altLang="en-US" sz="2800"/>
              <a:t>is very concerned with the restoration of proper authority—the island tends to be a place where authority is destablized</a:t>
            </a:r>
          </a:p>
          <a:p>
            <a:r>
              <a:rPr lang="en-US" altLang="en-US" sz="2800"/>
              <a:t>Boatswain in first scene—commands aristocrats (Antonio, Gonzalo, Sebastian) in I.1.21</a:t>
            </a:r>
          </a:p>
          <a:p>
            <a:pPr lvl="1"/>
            <a:r>
              <a:rPr lang="en-US" altLang="en-US" sz="2400"/>
              <a:t>This is a sign that authority will be disrupted on the island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83F90738-50FA-A541-8023-BD6CF4A8FA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Background for play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E368364-4C26-A649-AF84-11ADA4D63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Read I.2.84-125 (Prospero’s long speech on the bottom of page 17-18)</a:t>
            </a:r>
          </a:p>
          <a:p>
            <a:r>
              <a:rPr lang="en-US" altLang="en-US"/>
              <a:t>Write down the following:</a:t>
            </a:r>
          </a:p>
          <a:p>
            <a:pPr lvl="1"/>
            <a:r>
              <a:rPr lang="en-US" altLang="en-US"/>
              <a:t>How did Prospero end up on the island?</a:t>
            </a:r>
          </a:p>
          <a:p>
            <a:pPr lvl="1"/>
            <a:r>
              <a:rPr lang="en-US" altLang="en-US"/>
              <a:t>How do these circumstances shape our view of him?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92B4141B-0DC3-BA4E-8E8F-7B9E06F1F5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Prospero authority over other characters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3052163-CCE8-924B-BC3C-558F50127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 Act I, Prospero meets with three characters: Ariel, Miranda, and Caliban.</a:t>
            </a:r>
          </a:p>
          <a:p>
            <a:r>
              <a:rPr lang="en-US" altLang="en-US"/>
              <a:t>For each, he explains their place in the world and their relationship to him.</a:t>
            </a:r>
          </a:p>
          <a:p>
            <a:r>
              <a:rPr lang="en-US" altLang="en-US"/>
              <a:t>He is the source of meaning and authority in the play (the noble European who judges others)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5C3E4BB-1619-D140-9000-2C5E6FB7F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Ariel = “good, helpful native”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F64D2E3-3F32-7C4E-9003-46C3A748B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Description of Ariel’s bondage—1.2: 287-356</a:t>
            </a:r>
          </a:p>
          <a:p>
            <a:r>
              <a:rPr lang="en-US" altLang="en-US" dirty="0"/>
              <a:t>Clip 15:20</a:t>
            </a:r>
          </a:p>
          <a:p>
            <a:r>
              <a:rPr lang="en-US" altLang="en-US" dirty="0"/>
              <a:t>As you watch, write down:</a:t>
            </a:r>
          </a:p>
          <a:p>
            <a:pPr lvl="1"/>
            <a:r>
              <a:rPr lang="en-US" altLang="en-US" dirty="0"/>
              <a:t>What does Ariel seem to owe Prospero? </a:t>
            </a:r>
          </a:p>
          <a:p>
            <a:pPr lvl="1"/>
            <a:r>
              <a:rPr lang="en-US" altLang="en-US" dirty="0"/>
              <a:t>Why does Prospero need Ariel?</a:t>
            </a:r>
          </a:p>
          <a:p>
            <a:pPr lvl="1"/>
            <a:r>
              <a:rPr lang="en-US" altLang="en-US" dirty="0"/>
              <a:t>How would you describe their relationship?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3083982-2280-CB44-A719-81B0F930D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is Caliban described?</a:t>
            </a:r>
          </a:p>
        </p:txBody>
      </p:sp>
      <p:sp>
        <p:nvSpPr>
          <p:cNvPr id="37933" name="Text Box 45">
            <a:extLst>
              <a:ext uri="{FF2B5EF4-FFF2-40B4-BE49-F238E27FC236}">
                <a16:creationId xmlns:a16="http://schemas.microsoft.com/office/drawing/2014/main" id="{1B6F3122-CF61-C34A-867B-C8D58490C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09800"/>
            <a:ext cx="55626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Clip 23:20</a:t>
            </a:r>
          </a:p>
          <a:p>
            <a:pPr>
              <a:spcBef>
                <a:spcPct val="50000"/>
              </a:spcBef>
            </a:pPr>
            <a:r>
              <a:rPr lang="en-US" altLang="en-US" sz="2800" dirty="0"/>
              <a:t>As you watch:</a:t>
            </a:r>
          </a:p>
          <a:p>
            <a:pPr>
              <a:spcBef>
                <a:spcPct val="50000"/>
              </a:spcBef>
            </a:pPr>
            <a:r>
              <a:rPr lang="en-US" altLang="en-US" sz="2800" dirty="0"/>
              <a:t>What words do Miranda and Prospero use to describe Caliban?</a:t>
            </a:r>
          </a:p>
          <a:p>
            <a:pPr>
              <a:spcBef>
                <a:spcPct val="50000"/>
              </a:spcBef>
            </a:pPr>
            <a:r>
              <a:rPr lang="en-US" altLang="en-US" sz="2800" dirty="0"/>
              <a:t>What do we learn about Caliban?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968134F-762B-1B44-B28C-8916BDC24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Ferdinand and Miranda relationship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545E095-4554-1444-A591-83162654C1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= harmonious, will be the source for Prospero’s renewal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53546C2A-DACC-E845-A475-90EC5973BE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altLang="en-US" dirty="0"/>
              <a:t>Ferdinand and Miranda I.2.485-612 (page 43)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CF51D99C-CA93-C34C-8B99-BF216C9B33A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/>
              <a:t>Look at courting of Ferdinand and Miranda (28:30; 59:50)</a:t>
            </a:r>
            <a:endParaRPr lang="en-US" altLang="en-US">
              <a:sym typeface="Wingdings" pitchFamily="2" charset="2"/>
            </a:endParaRPr>
          </a:p>
          <a:p>
            <a:pPr marL="692150" lvl="1" indent="-347663"/>
            <a:r>
              <a:rPr lang="en-US" altLang="en-US"/>
              <a:t>First, what do weddings represent?</a:t>
            </a:r>
            <a:endParaRPr lang="en-US" altLang="en-US">
              <a:sym typeface="Wingdings" pitchFamily="2" charset="2"/>
            </a:endParaRPr>
          </a:p>
          <a:p>
            <a:pPr marL="692150" lvl="1" indent="-347663"/>
            <a:r>
              <a:rPr lang="en-US" altLang="en-US"/>
              <a:t>What do you notice about their courtship?</a:t>
            </a:r>
          </a:p>
          <a:p>
            <a:pPr marL="692150" lvl="1" indent="-347663"/>
            <a:r>
              <a:rPr lang="en-US" altLang="en-US"/>
              <a:t>What words would you use to describe the way they talk to one another?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1117</TotalTime>
  <Words>750</Words>
  <Application>Microsoft Macintosh PowerPoint</Application>
  <PresentationFormat>On-screen Show (4:3)</PresentationFormat>
  <Paragraphs>68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Times New Roman</vt:lpstr>
      <vt:lpstr>Wingdings</vt:lpstr>
      <vt:lpstr>Pixel</vt:lpstr>
      <vt:lpstr>ENG 204</vt:lpstr>
      <vt:lpstr>Human</vt:lpstr>
      <vt:lpstr>If you landed on an island populated by hairy hunchbacks, who nevertheless speak and seem human:</vt:lpstr>
      <vt:lpstr>Today</vt:lpstr>
      <vt:lpstr>Historical context The Tempest</vt:lpstr>
      <vt:lpstr>Issues with natives</vt:lpstr>
      <vt:lpstr>Civilization vs. savage</vt:lpstr>
      <vt:lpstr>Opening scene--storm</vt:lpstr>
      <vt:lpstr>Savagery and authority</vt:lpstr>
      <vt:lpstr>Background for play</vt:lpstr>
      <vt:lpstr>Prospero authority over other characters</vt:lpstr>
      <vt:lpstr>Ariel = “good, helpful native”</vt:lpstr>
      <vt:lpstr>How is Caliban described?</vt:lpstr>
      <vt:lpstr>Ferdinand and Miranda relationship</vt:lpstr>
      <vt:lpstr>Ferdinand and Miranda I.2.485-612 (page 43)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 204</dc:title>
  <dc:creator>Andrew Strombeck</dc:creator>
  <cp:lastModifiedBy>Strombeck, Andrew</cp:lastModifiedBy>
  <cp:revision>113</cp:revision>
  <dcterms:created xsi:type="dcterms:W3CDTF">2008-07-22T11:00:18Z</dcterms:created>
  <dcterms:modified xsi:type="dcterms:W3CDTF">2020-01-29T15:51:05Z</dcterms:modified>
</cp:coreProperties>
</file>