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
  </p:notesMasterIdLst>
  <p:sldIdLst>
    <p:sldId id="353" r:id="rId2"/>
    <p:sldId id="348" r:id="rId3"/>
    <p:sldId id="349" r:id="rId4"/>
    <p:sldId id="351" r:id="rId5"/>
    <p:sldId id="350" r:id="rId6"/>
    <p:sldId id="35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706" autoAdjust="0"/>
  </p:normalViewPr>
  <p:slideViewPr>
    <p:cSldViewPr>
      <p:cViewPr>
        <p:scale>
          <a:sx n="83" d="100"/>
          <a:sy n="83" d="100"/>
        </p:scale>
        <p:origin x="928"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495DCCC-C121-CE44-A422-5EB92CC1761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4035" name="Rectangle 3">
            <a:extLst>
              <a:ext uri="{FF2B5EF4-FFF2-40B4-BE49-F238E27FC236}">
                <a16:creationId xmlns:a16="http://schemas.microsoft.com/office/drawing/2014/main" id="{04AF95E1-A372-454F-9E8B-7B31FADB89D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1268" name="Rectangle 4">
            <a:extLst>
              <a:ext uri="{FF2B5EF4-FFF2-40B4-BE49-F238E27FC236}">
                <a16:creationId xmlns:a16="http://schemas.microsoft.com/office/drawing/2014/main" id="{72DEA015-5BBF-7948-8687-2AF97BB6363E}"/>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a:extLst>
              <a:ext uri="{FF2B5EF4-FFF2-40B4-BE49-F238E27FC236}">
                <a16:creationId xmlns:a16="http://schemas.microsoft.com/office/drawing/2014/main" id="{9C2C4242-439E-1D44-8315-4A760FAAE9CE}"/>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038" name="Rectangle 6">
            <a:extLst>
              <a:ext uri="{FF2B5EF4-FFF2-40B4-BE49-F238E27FC236}">
                <a16:creationId xmlns:a16="http://schemas.microsoft.com/office/drawing/2014/main" id="{E4826CDF-3FB6-9441-AF6A-07577055893B}"/>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4039" name="Rectangle 7">
            <a:extLst>
              <a:ext uri="{FF2B5EF4-FFF2-40B4-BE49-F238E27FC236}">
                <a16:creationId xmlns:a16="http://schemas.microsoft.com/office/drawing/2014/main" id="{8328E96B-8A6F-F54D-9E76-B1800B91BC35}"/>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AC293CF-BA89-AD4F-A86F-55DA767253A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64B6A-452C-AD47-BD52-A15551F1C29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115A8C4-911A-6540-86BC-E5B8261AAB9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5871489-6F82-4445-8904-A0DD57AB0FB7}"/>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6E9B3855-EB8B-E444-A36A-32F27F5167B6}"/>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B4AECEDB-296E-BD4E-B727-BFA9004ADF81}"/>
              </a:ext>
            </a:extLst>
          </p:cNvPr>
          <p:cNvSpPr>
            <a:spLocks noGrp="1"/>
          </p:cNvSpPr>
          <p:nvPr>
            <p:ph type="sldNum" sz="quarter" idx="12"/>
          </p:nvPr>
        </p:nvSpPr>
        <p:spPr/>
        <p:txBody>
          <a:bodyPr/>
          <a:lstStyle/>
          <a:p>
            <a:fld id="{8F4F6729-C701-4A4C-AC0C-6463CD82EEE2}" type="slidenum">
              <a:rPr lang="en-US" altLang="en-US" smtClean="0"/>
              <a:pPr/>
              <a:t>‹#›</a:t>
            </a:fld>
            <a:endParaRPr lang="en-US" altLang="en-US"/>
          </a:p>
        </p:txBody>
      </p:sp>
    </p:spTree>
    <p:extLst>
      <p:ext uri="{BB962C8B-B14F-4D97-AF65-F5344CB8AC3E}">
        <p14:creationId xmlns:p14="http://schemas.microsoft.com/office/powerpoint/2010/main" val="6420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54ABB-DE51-5547-81E8-0A76E470D3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8D0D1-4DBD-3544-BBF1-E2301C602B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549CA-4003-FE45-8761-8445FCC4404F}"/>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0FC0AB70-4589-CB4E-8507-E7C6E049FCEB}"/>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F27CC137-C9AE-FC49-B62A-1C1AABECAE81}"/>
              </a:ext>
            </a:extLst>
          </p:cNvPr>
          <p:cNvSpPr>
            <a:spLocks noGrp="1"/>
          </p:cNvSpPr>
          <p:nvPr>
            <p:ph type="sldNum" sz="quarter" idx="12"/>
          </p:nvPr>
        </p:nvSpPr>
        <p:spPr/>
        <p:txBody>
          <a:bodyPr/>
          <a:lstStyle/>
          <a:p>
            <a:fld id="{6572EEF9-BC89-E440-8D8D-A545530FD420}" type="slidenum">
              <a:rPr lang="en-US" altLang="en-US" smtClean="0"/>
              <a:pPr/>
              <a:t>‹#›</a:t>
            </a:fld>
            <a:endParaRPr lang="en-US" altLang="en-US"/>
          </a:p>
        </p:txBody>
      </p:sp>
    </p:spTree>
    <p:extLst>
      <p:ext uri="{BB962C8B-B14F-4D97-AF65-F5344CB8AC3E}">
        <p14:creationId xmlns:p14="http://schemas.microsoft.com/office/powerpoint/2010/main" val="328938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64A4-14D0-AA48-929A-A9BEF4EA796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6876C13-5279-BE4B-BA86-58EE8C1B13B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8ADB6F-E5ED-E742-9688-5F89885065B5}"/>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8DBB8036-5B14-DE49-9B9D-0FED4A6F6E48}"/>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DB4545CA-778F-3346-B2D8-A06A6660B5E3}"/>
              </a:ext>
            </a:extLst>
          </p:cNvPr>
          <p:cNvSpPr>
            <a:spLocks noGrp="1"/>
          </p:cNvSpPr>
          <p:nvPr>
            <p:ph type="sldNum" sz="quarter" idx="12"/>
          </p:nvPr>
        </p:nvSpPr>
        <p:spPr/>
        <p:txBody>
          <a:bodyPr/>
          <a:lstStyle/>
          <a:p>
            <a:fld id="{04592323-28FD-AB43-AB63-71B379B7E8D7}" type="slidenum">
              <a:rPr lang="en-US" altLang="en-US" smtClean="0"/>
              <a:pPr/>
              <a:t>‹#›</a:t>
            </a:fld>
            <a:endParaRPr lang="en-US" altLang="en-US"/>
          </a:p>
        </p:txBody>
      </p:sp>
    </p:spTree>
    <p:extLst>
      <p:ext uri="{BB962C8B-B14F-4D97-AF65-F5344CB8AC3E}">
        <p14:creationId xmlns:p14="http://schemas.microsoft.com/office/powerpoint/2010/main" val="3604752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80E7-7363-7940-8F7E-7B16F90C24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F83905-59C1-A140-8D16-721B28810C7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2DB4CE-1246-CA49-8894-148D0365D27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C8E1D0-FF4A-284A-801E-702FEFEDA765}"/>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662142E9-4907-9B49-9DD8-93AF24DBB33B}"/>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9D728FAB-5070-0F49-BB0B-5971228A955C}"/>
              </a:ext>
            </a:extLst>
          </p:cNvPr>
          <p:cNvSpPr>
            <a:spLocks noGrp="1"/>
          </p:cNvSpPr>
          <p:nvPr>
            <p:ph type="sldNum" sz="quarter" idx="12"/>
          </p:nvPr>
        </p:nvSpPr>
        <p:spPr/>
        <p:txBody>
          <a:bodyPr/>
          <a:lstStyle/>
          <a:p>
            <a:fld id="{44CE081E-B26C-C848-A0F7-A22826719745}" type="slidenum">
              <a:rPr lang="en-US" altLang="en-US" smtClean="0"/>
              <a:pPr/>
              <a:t>‹#›</a:t>
            </a:fld>
            <a:endParaRPr lang="en-US" altLang="en-US"/>
          </a:p>
        </p:txBody>
      </p:sp>
    </p:spTree>
    <p:extLst>
      <p:ext uri="{BB962C8B-B14F-4D97-AF65-F5344CB8AC3E}">
        <p14:creationId xmlns:p14="http://schemas.microsoft.com/office/powerpoint/2010/main" val="2346410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AD48-E523-E34D-95C3-D2ECB023E68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012D87-1A11-1743-9CDD-64BA246702D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09A362E-12BC-0E41-B866-C06ABFA2694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DBD5DF-F30D-6B49-81E8-D8ECF81ADDD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E05348F-1FB8-8D40-B2CB-1B28C2FF19B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DDD533-0FC0-8F44-BC1C-8828343472BA}"/>
              </a:ext>
            </a:extLst>
          </p:cNvPr>
          <p:cNvSpPr>
            <a:spLocks noGrp="1"/>
          </p:cNvSpPr>
          <p:nvPr>
            <p:ph type="dt" sz="half" idx="10"/>
          </p:nvPr>
        </p:nvSpPr>
        <p:spPr/>
        <p:txBody>
          <a:bodyPr/>
          <a:lstStyle/>
          <a:p>
            <a:pPr>
              <a:defRPr/>
            </a:pPr>
            <a:endParaRPr lang="en-US" altLang="en-US"/>
          </a:p>
        </p:txBody>
      </p:sp>
      <p:sp>
        <p:nvSpPr>
          <p:cNvPr id="8" name="Footer Placeholder 7">
            <a:extLst>
              <a:ext uri="{FF2B5EF4-FFF2-40B4-BE49-F238E27FC236}">
                <a16:creationId xmlns:a16="http://schemas.microsoft.com/office/drawing/2014/main" id="{5B8F72C8-D2AD-AF46-9D52-7D612D295978}"/>
              </a:ext>
            </a:extLst>
          </p:cNvPr>
          <p:cNvSpPr>
            <a:spLocks noGrp="1"/>
          </p:cNvSpPr>
          <p:nvPr>
            <p:ph type="ftr" sz="quarter" idx="11"/>
          </p:nvPr>
        </p:nvSpPr>
        <p:spPr/>
        <p:txBody>
          <a:bodyPr/>
          <a:lstStyle/>
          <a:p>
            <a:pPr>
              <a:defRPr/>
            </a:pPr>
            <a:endParaRPr lang="en-US" altLang="en-US"/>
          </a:p>
        </p:txBody>
      </p:sp>
      <p:sp>
        <p:nvSpPr>
          <p:cNvPr id="9" name="Slide Number Placeholder 8">
            <a:extLst>
              <a:ext uri="{FF2B5EF4-FFF2-40B4-BE49-F238E27FC236}">
                <a16:creationId xmlns:a16="http://schemas.microsoft.com/office/drawing/2014/main" id="{9D0F3A5C-0762-CA42-B81D-04519D138F8D}"/>
              </a:ext>
            </a:extLst>
          </p:cNvPr>
          <p:cNvSpPr>
            <a:spLocks noGrp="1"/>
          </p:cNvSpPr>
          <p:nvPr>
            <p:ph type="sldNum" sz="quarter" idx="12"/>
          </p:nvPr>
        </p:nvSpPr>
        <p:spPr/>
        <p:txBody>
          <a:bodyPr/>
          <a:lstStyle/>
          <a:p>
            <a:fld id="{9B1C1F42-3AA3-8444-A460-BF67C1767091}" type="slidenum">
              <a:rPr lang="en-US" altLang="en-US" smtClean="0"/>
              <a:pPr/>
              <a:t>‹#›</a:t>
            </a:fld>
            <a:endParaRPr lang="en-US" altLang="en-US"/>
          </a:p>
        </p:txBody>
      </p:sp>
    </p:spTree>
    <p:extLst>
      <p:ext uri="{BB962C8B-B14F-4D97-AF65-F5344CB8AC3E}">
        <p14:creationId xmlns:p14="http://schemas.microsoft.com/office/powerpoint/2010/main" val="291429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25C0D-3D19-0344-92B3-94C5EABE8D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9DDC1E-EDFF-064D-8EA1-29EAD30F9C40}"/>
              </a:ext>
            </a:extLst>
          </p:cNvPr>
          <p:cNvSpPr>
            <a:spLocks noGrp="1"/>
          </p:cNvSpPr>
          <p:nvPr>
            <p:ph type="dt" sz="half" idx="10"/>
          </p:nvPr>
        </p:nvSpPr>
        <p:spPr/>
        <p:txBody>
          <a:bodyPr/>
          <a:lstStyle/>
          <a:p>
            <a:pPr>
              <a:defRPr/>
            </a:pPr>
            <a:endParaRPr lang="en-US" altLang="en-US"/>
          </a:p>
        </p:txBody>
      </p:sp>
      <p:sp>
        <p:nvSpPr>
          <p:cNvPr id="4" name="Footer Placeholder 3">
            <a:extLst>
              <a:ext uri="{FF2B5EF4-FFF2-40B4-BE49-F238E27FC236}">
                <a16:creationId xmlns:a16="http://schemas.microsoft.com/office/drawing/2014/main" id="{C6DA1726-1F45-2E45-97BB-04EFEFB0F5B8}"/>
              </a:ext>
            </a:extLst>
          </p:cNvPr>
          <p:cNvSpPr>
            <a:spLocks noGrp="1"/>
          </p:cNvSpPr>
          <p:nvPr>
            <p:ph type="ftr" sz="quarter" idx="11"/>
          </p:nvPr>
        </p:nvSpPr>
        <p:spPr/>
        <p:txBody>
          <a:bodyPr/>
          <a:lstStyle/>
          <a:p>
            <a:pPr>
              <a:defRPr/>
            </a:pPr>
            <a:endParaRPr lang="en-US" altLang="en-US"/>
          </a:p>
        </p:txBody>
      </p:sp>
      <p:sp>
        <p:nvSpPr>
          <p:cNvPr id="5" name="Slide Number Placeholder 4">
            <a:extLst>
              <a:ext uri="{FF2B5EF4-FFF2-40B4-BE49-F238E27FC236}">
                <a16:creationId xmlns:a16="http://schemas.microsoft.com/office/drawing/2014/main" id="{92E524FE-5692-DC43-BB12-E0E2F48AF0BD}"/>
              </a:ext>
            </a:extLst>
          </p:cNvPr>
          <p:cNvSpPr>
            <a:spLocks noGrp="1"/>
          </p:cNvSpPr>
          <p:nvPr>
            <p:ph type="sldNum" sz="quarter" idx="12"/>
          </p:nvPr>
        </p:nvSpPr>
        <p:spPr/>
        <p:txBody>
          <a:bodyPr/>
          <a:lstStyle/>
          <a:p>
            <a:fld id="{349AFEF3-E21C-6B47-98F1-AE9AFC3430FD}" type="slidenum">
              <a:rPr lang="en-US" altLang="en-US" smtClean="0"/>
              <a:pPr/>
              <a:t>‹#›</a:t>
            </a:fld>
            <a:endParaRPr lang="en-US" altLang="en-US"/>
          </a:p>
        </p:txBody>
      </p:sp>
    </p:spTree>
    <p:extLst>
      <p:ext uri="{BB962C8B-B14F-4D97-AF65-F5344CB8AC3E}">
        <p14:creationId xmlns:p14="http://schemas.microsoft.com/office/powerpoint/2010/main" val="4045434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602F3-8975-E546-A5A4-8C73C8BD3E56}"/>
              </a:ext>
            </a:extLst>
          </p:cNvPr>
          <p:cNvSpPr>
            <a:spLocks noGrp="1"/>
          </p:cNvSpPr>
          <p:nvPr>
            <p:ph type="dt" sz="half" idx="10"/>
          </p:nvPr>
        </p:nvSpPr>
        <p:spPr/>
        <p:txBody>
          <a:bodyPr/>
          <a:lstStyle/>
          <a:p>
            <a:pPr>
              <a:defRPr/>
            </a:pPr>
            <a:endParaRPr lang="en-US" altLang="en-US"/>
          </a:p>
        </p:txBody>
      </p:sp>
      <p:sp>
        <p:nvSpPr>
          <p:cNvPr id="3" name="Footer Placeholder 2">
            <a:extLst>
              <a:ext uri="{FF2B5EF4-FFF2-40B4-BE49-F238E27FC236}">
                <a16:creationId xmlns:a16="http://schemas.microsoft.com/office/drawing/2014/main" id="{CF609D1A-F87E-7647-A615-98257181E8EA}"/>
              </a:ext>
            </a:extLst>
          </p:cNvPr>
          <p:cNvSpPr>
            <a:spLocks noGrp="1"/>
          </p:cNvSpPr>
          <p:nvPr>
            <p:ph type="ftr" sz="quarter" idx="11"/>
          </p:nvPr>
        </p:nvSpPr>
        <p:spPr/>
        <p:txBody>
          <a:bodyPr/>
          <a:lstStyle/>
          <a:p>
            <a:pPr>
              <a:defRPr/>
            </a:pPr>
            <a:endParaRPr lang="en-US" altLang="en-US"/>
          </a:p>
        </p:txBody>
      </p:sp>
      <p:sp>
        <p:nvSpPr>
          <p:cNvPr id="4" name="Slide Number Placeholder 3">
            <a:extLst>
              <a:ext uri="{FF2B5EF4-FFF2-40B4-BE49-F238E27FC236}">
                <a16:creationId xmlns:a16="http://schemas.microsoft.com/office/drawing/2014/main" id="{65E07D17-6B6A-5743-889D-AE733A5F1312}"/>
              </a:ext>
            </a:extLst>
          </p:cNvPr>
          <p:cNvSpPr>
            <a:spLocks noGrp="1"/>
          </p:cNvSpPr>
          <p:nvPr>
            <p:ph type="sldNum" sz="quarter" idx="12"/>
          </p:nvPr>
        </p:nvSpPr>
        <p:spPr/>
        <p:txBody>
          <a:bodyPr/>
          <a:lstStyle/>
          <a:p>
            <a:fld id="{9BB3353F-8B7D-BD4D-BB46-EF9B03FC8689}" type="slidenum">
              <a:rPr lang="en-US" altLang="en-US" smtClean="0"/>
              <a:pPr/>
              <a:t>‹#›</a:t>
            </a:fld>
            <a:endParaRPr lang="en-US" altLang="en-US"/>
          </a:p>
        </p:txBody>
      </p:sp>
    </p:spTree>
    <p:extLst>
      <p:ext uri="{BB962C8B-B14F-4D97-AF65-F5344CB8AC3E}">
        <p14:creationId xmlns:p14="http://schemas.microsoft.com/office/powerpoint/2010/main" val="3678676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9B742-F8CB-E145-AE5D-20FEFB38737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E3C701-E7C8-6E4D-8F75-3A5D7870574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5032CF-41EA-5C4F-BC47-1DD4D2403B6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269688C-77E3-C841-9B2C-18BD8F7C4841}"/>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5418FC65-7B12-C147-B0C0-6CD842290091}"/>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B58E6381-C637-C347-A3BF-882884B4F8E0}"/>
              </a:ext>
            </a:extLst>
          </p:cNvPr>
          <p:cNvSpPr>
            <a:spLocks noGrp="1"/>
          </p:cNvSpPr>
          <p:nvPr>
            <p:ph type="sldNum" sz="quarter" idx="12"/>
          </p:nvPr>
        </p:nvSpPr>
        <p:spPr/>
        <p:txBody>
          <a:bodyPr/>
          <a:lstStyle/>
          <a:p>
            <a:fld id="{82EDB51C-D887-0A4A-81E6-952824A84A1D}" type="slidenum">
              <a:rPr lang="en-US" altLang="en-US" smtClean="0"/>
              <a:pPr/>
              <a:t>‹#›</a:t>
            </a:fld>
            <a:endParaRPr lang="en-US" altLang="en-US"/>
          </a:p>
        </p:txBody>
      </p:sp>
    </p:spTree>
    <p:extLst>
      <p:ext uri="{BB962C8B-B14F-4D97-AF65-F5344CB8AC3E}">
        <p14:creationId xmlns:p14="http://schemas.microsoft.com/office/powerpoint/2010/main" val="2378935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73B9-50BB-E247-956E-1D5C6FBF876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838D06E-2FAE-8741-9A3D-A34E4EDDB59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CA0DB82-4AF1-8D43-A3BB-A15752481A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EB511C6-4A21-5743-A9B1-B27DCAC2F024}"/>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73639174-9896-FB4C-AA79-7CF59039B15A}"/>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99EADFB1-13D2-B148-BB39-BAC85E59225D}"/>
              </a:ext>
            </a:extLst>
          </p:cNvPr>
          <p:cNvSpPr>
            <a:spLocks noGrp="1"/>
          </p:cNvSpPr>
          <p:nvPr>
            <p:ph type="sldNum" sz="quarter" idx="12"/>
          </p:nvPr>
        </p:nvSpPr>
        <p:spPr/>
        <p:txBody>
          <a:bodyPr/>
          <a:lstStyle/>
          <a:p>
            <a:fld id="{780A7DD9-1D2A-D64D-A761-320FAB4D3ECA}" type="slidenum">
              <a:rPr lang="en-US" altLang="en-US" smtClean="0"/>
              <a:pPr/>
              <a:t>‹#›</a:t>
            </a:fld>
            <a:endParaRPr lang="en-US" altLang="en-US"/>
          </a:p>
        </p:txBody>
      </p:sp>
    </p:spTree>
    <p:extLst>
      <p:ext uri="{BB962C8B-B14F-4D97-AF65-F5344CB8AC3E}">
        <p14:creationId xmlns:p14="http://schemas.microsoft.com/office/powerpoint/2010/main" val="3109833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CB86-14B6-2A48-A894-83D2A146B1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2B769-A246-1444-9483-63097BA5DE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28164-46AF-A64F-A3C2-C1A48B8819AB}"/>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9FA1A292-CD3B-B448-A99B-6E101722E493}"/>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ED751CC1-50A9-A94C-BBE4-13AE87BBB29D}"/>
              </a:ext>
            </a:extLst>
          </p:cNvPr>
          <p:cNvSpPr>
            <a:spLocks noGrp="1"/>
          </p:cNvSpPr>
          <p:nvPr>
            <p:ph type="sldNum" sz="quarter" idx="12"/>
          </p:nvPr>
        </p:nvSpPr>
        <p:spPr/>
        <p:txBody>
          <a:bodyPr/>
          <a:lstStyle/>
          <a:p>
            <a:fld id="{8B3AE71A-EDE8-314B-B7D0-63529D6366E1}" type="slidenum">
              <a:rPr lang="en-US" altLang="en-US" smtClean="0"/>
              <a:pPr/>
              <a:t>‹#›</a:t>
            </a:fld>
            <a:endParaRPr lang="en-US" altLang="en-US"/>
          </a:p>
        </p:txBody>
      </p:sp>
    </p:spTree>
    <p:extLst>
      <p:ext uri="{BB962C8B-B14F-4D97-AF65-F5344CB8AC3E}">
        <p14:creationId xmlns:p14="http://schemas.microsoft.com/office/powerpoint/2010/main" val="1893138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2721C3-A638-2C44-8482-182E4A07139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AB7033-D469-DF49-A07D-8D5E746D742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6A24F5-7277-B449-A010-5E2366C754BD}"/>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99348CB1-E71A-084C-9C52-CAC327B263F8}"/>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04700A5E-EB26-D844-8019-717DCF861CC1}"/>
              </a:ext>
            </a:extLst>
          </p:cNvPr>
          <p:cNvSpPr>
            <a:spLocks noGrp="1"/>
          </p:cNvSpPr>
          <p:nvPr>
            <p:ph type="sldNum" sz="quarter" idx="12"/>
          </p:nvPr>
        </p:nvSpPr>
        <p:spPr/>
        <p:txBody>
          <a:bodyPr/>
          <a:lstStyle/>
          <a:p>
            <a:fld id="{E6D63F02-3483-504B-B386-870268AA64A8}" type="slidenum">
              <a:rPr lang="en-US" altLang="en-US" smtClean="0"/>
              <a:pPr/>
              <a:t>‹#›</a:t>
            </a:fld>
            <a:endParaRPr lang="en-US" altLang="en-US"/>
          </a:p>
        </p:txBody>
      </p:sp>
    </p:spTree>
    <p:extLst>
      <p:ext uri="{BB962C8B-B14F-4D97-AF65-F5344CB8AC3E}">
        <p14:creationId xmlns:p14="http://schemas.microsoft.com/office/powerpoint/2010/main" val="418554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D0EF3D-E5FF-C848-B814-26E19F6AFD3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CFEF13-2A62-E144-8D93-B1BB6580095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ACB35-0F66-F447-99A4-3789A4D6899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BD19334A-5CBD-9141-9AEE-75BD98016BD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A032EA2C-74B2-BE4F-AAC0-F41FCBBA797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7E5A738-C097-8B48-93AE-B958C9ED7F21}" type="slidenum">
              <a:rPr lang="en-US" altLang="en-US" smtClean="0"/>
              <a:pPr/>
              <a:t>‹#›</a:t>
            </a:fld>
            <a:endParaRPr lang="en-US" altLang="en-US"/>
          </a:p>
        </p:txBody>
      </p:sp>
    </p:spTree>
    <p:extLst>
      <p:ext uri="{BB962C8B-B14F-4D97-AF65-F5344CB8AC3E}">
        <p14:creationId xmlns:p14="http://schemas.microsoft.com/office/powerpoint/2010/main" val="55517658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3811-EEF9-4205-9FA1-2CE8669FB6F7}"/>
              </a:ext>
            </a:extLst>
          </p:cNvPr>
          <p:cNvSpPr>
            <a:spLocks noGrp="1"/>
          </p:cNvSpPr>
          <p:nvPr>
            <p:ph type="title"/>
          </p:nvPr>
        </p:nvSpPr>
        <p:spPr>
          <a:xfrm>
            <a:off x="3724072" y="629268"/>
            <a:ext cx="4939868" cy="1286160"/>
          </a:xfrm>
        </p:spPr>
        <p:txBody>
          <a:bodyPr anchor="b">
            <a:normAutofit/>
          </a:bodyPr>
          <a:lstStyle/>
          <a:p>
            <a:r>
              <a:rPr lang="en-US" sz="2100" dirty="0"/>
              <a:t>In order to get credit for today’s class, you need to complete the following work by Monday, February 17 at midnight. (Details for steps 2-4 appear in the slides.)</a:t>
            </a:r>
          </a:p>
        </p:txBody>
      </p:sp>
      <p:sp>
        <p:nvSpPr>
          <p:cNvPr id="3" name="Content Placeholder 2">
            <a:extLst>
              <a:ext uri="{FF2B5EF4-FFF2-40B4-BE49-F238E27FC236}">
                <a16:creationId xmlns:a16="http://schemas.microsoft.com/office/drawing/2014/main" id="{67ADE236-E7B5-4A76-9404-4466AE3F6F85}"/>
              </a:ext>
            </a:extLst>
          </p:cNvPr>
          <p:cNvSpPr>
            <a:spLocks noGrp="1"/>
          </p:cNvSpPr>
          <p:nvPr>
            <p:ph idx="1"/>
          </p:nvPr>
        </p:nvSpPr>
        <p:spPr>
          <a:xfrm>
            <a:off x="3724073" y="2438400"/>
            <a:ext cx="4939867" cy="3785419"/>
          </a:xfrm>
        </p:spPr>
        <p:txBody>
          <a:bodyPr>
            <a:normAutofit/>
          </a:bodyPr>
          <a:lstStyle/>
          <a:p>
            <a:pPr marL="457200" indent="-457200">
              <a:buFont typeface="+mj-lt"/>
              <a:buAutoNum type="arabicPeriod"/>
            </a:pPr>
            <a:r>
              <a:rPr lang="en-US" sz="1600" dirty="0"/>
              <a:t>Read these slides.</a:t>
            </a:r>
          </a:p>
          <a:p>
            <a:pPr marL="457200" indent="-457200">
              <a:buFont typeface="+mj-lt"/>
              <a:buAutoNum type="arabicPeriod"/>
            </a:pPr>
            <a:r>
              <a:rPr lang="en-US" sz="1600" dirty="0"/>
              <a:t>Contribute to the Pilot discussion topic “What Could Victor Learn from Clerval?” and comment on at least one other student’s contribution.</a:t>
            </a:r>
          </a:p>
          <a:p>
            <a:pPr marL="457200" indent="-457200">
              <a:buFont typeface="+mj-lt"/>
              <a:buAutoNum type="arabicPeriod"/>
            </a:pPr>
            <a:r>
              <a:rPr lang="en-US" sz="1600" dirty="0"/>
              <a:t>Contribute to the Pilot discussion topic “Elizabeth as Contrast to Victor” and comment on at least one other student’s contribution.</a:t>
            </a:r>
          </a:p>
          <a:p>
            <a:pPr marL="457200" indent="-457200">
              <a:buFont typeface="+mj-lt"/>
              <a:buAutoNum type="arabicPeriod"/>
            </a:pPr>
            <a:r>
              <a:rPr lang="en-US" sz="1600" dirty="0"/>
              <a:t>Contribute to the Pilot discussion topic “Justine’s Treatment by the Crowd” and comment on at least one other student’s contribution.</a:t>
            </a:r>
          </a:p>
          <a:p>
            <a:pPr marL="0" indent="0">
              <a:buNone/>
            </a:pPr>
            <a:endParaRPr lang="en-US" sz="1600" dirty="0"/>
          </a:p>
        </p:txBody>
      </p:sp>
      <p:pic>
        <p:nvPicPr>
          <p:cNvPr id="6" name="Picture 5">
            <a:extLst>
              <a:ext uri="{FF2B5EF4-FFF2-40B4-BE49-F238E27FC236}">
                <a16:creationId xmlns:a16="http://schemas.microsoft.com/office/drawing/2014/main" id="{AAC448C1-54ED-C649-8689-B3718613AC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4" r="27433"/>
          <a:stretch/>
        </p:blipFill>
        <p:spPr bwMode="auto">
          <a:xfrm>
            <a:off x="20" y="10"/>
            <a:ext cx="3476673"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5C45B48-3678-2641-A6D9-6741EFDD7C69}"/>
              </a:ext>
            </a:extLst>
          </p:cNvPr>
          <p:cNvSpPr txBox="1"/>
          <p:nvPr/>
        </p:nvSpPr>
        <p:spPr>
          <a:xfrm>
            <a:off x="3946456" y="5410200"/>
            <a:ext cx="4495099"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dirty="0"/>
              <a:t>Note: Do not feel like you have to overdo it on contributions. You can write as much as you like, but 1-3 sentences is a fine amount. </a:t>
            </a:r>
            <a:r>
              <a:rPr lang="en-US" sz="1200" u="sng" dirty="0"/>
              <a:t>Provided you have read the assigned pages first</a:t>
            </a:r>
            <a:r>
              <a:rPr lang="en-US" sz="1200" dirty="0"/>
              <a:t>, work should take about 55 minutes (regular class time); if you find that it takes much  longer, please let me know.</a:t>
            </a:r>
          </a:p>
        </p:txBody>
      </p:sp>
    </p:spTree>
    <p:extLst>
      <p:ext uri="{BB962C8B-B14F-4D97-AF65-F5344CB8AC3E}">
        <p14:creationId xmlns:p14="http://schemas.microsoft.com/office/powerpoint/2010/main" val="66811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5065B-0209-EC4D-9A9E-1C0DF16D18E0}"/>
              </a:ext>
            </a:extLst>
          </p:cNvPr>
          <p:cNvSpPr>
            <a:spLocks noGrp="1"/>
          </p:cNvSpPr>
          <p:nvPr>
            <p:ph type="title"/>
          </p:nvPr>
        </p:nvSpPr>
        <p:spPr/>
        <p:txBody>
          <a:bodyPr/>
          <a:lstStyle/>
          <a:p>
            <a:r>
              <a:rPr lang="en-US" dirty="0"/>
              <a:t>Both Henry Clerval and Elizabeth serve as counter-examples for Victor</a:t>
            </a:r>
          </a:p>
        </p:txBody>
      </p:sp>
      <p:sp>
        <p:nvSpPr>
          <p:cNvPr id="3" name="Content Placeholder 2">
            <a:extLst>
              <a:ext uri="{FF2B5EF4-FFF2-40B4-BE49-F238E27FC236}">
                <a16:creationId xmlns:a16="http://schemas.microsoft.com/office/drawing/2014/main" id="{BC56FC8A-9C05-5E4D-A82F-D3245344E9B8}"/>
              </a:ext>
            </a:extLst>
          </p:cNvPr>
          <p:cNvSpPr>
            <a:spLocks noGrp="1"/>
          </p:cNvSpPr>
          <p:nvPr>
            <p:ph idx="1"/>
          </p:nvPr>
        </p:nvSpPr>
        <p:spPr>
          <a:xfrm>
            <a:off x="628650" y="1825625"/>
            <a:ext cx="4781550" cy="4351338"/>
          </a:xfrm>
        </p:spPr>
        <p:txBody>
          <a:bodyPr>
            <a:normAutofit fontScale="62500" lnSpcReduction="20000"/>
          </a:bodyPr>
          <a:lstStyle/>
          <a:p>
            <a:pPr marL="0" indent="0">
              <a:buNone/>
            </a:pPr>
            <a:r>
              <a:rPr lang="en-US" dirty="0"/>
              <a:t>Clerval, too, has dreams of glory:</a:t>
            </a:r>
          </a:p>
          <a:p>
            <a:pPr marL="0" indent="0">
              <a:buNone/>
            </a:pPr>
            <a:r>
              <a:rPr lang="en-US" dirty="0"/>
              <a:t>“Meanwhile Clerval occupied himself, so to speak, with the moral relations of things. The busy stage of life, the virtues of heroes, and the actions of men, were his theme; and his hope and his dream was to become one among those whose names are recorded in story, as the gallant and adventurous benefactors of our species” (39).</a:t>
            </a:r>
          </a:p>
          <a:p>
            <a:pPr marL="0" indent="0">
              <a:buNone/>
            </a:pPr>
            <a:endParaRPr lang="en-US" dirty="0"/>
          </a:p>
          <a:p>
            <a:pPr marL="0" indent="0">
              <a:buNone/>
            </a:pPr>
            <a:r>
              <a:rPr lang="en-US" dirty="0"/>
              <a:t>But Clerval’s interests seem different than those of Victor: he goes to Ingolstadt to study languages (70) and had expressed interest in writing poetry.</a:t>
            </a:r>
          </a:p>
          <a:p>
            <a:pPr marL="0" indent="0">
              <a:buNone/>
            </a:pPr>
            <a:endParaRPr lang="en-US" dirty="0"/>
          </a:p>
          <a:p>
            <a:pPr marL="0" indent="0">
              <a:buNone/>
            </a:pPr>
            <a:r>
              <a:rPr lang="en-US" dirty="0"/>
              <a:t>And Clerval seems to be, well, less self-focused? More caring? than Victor:</a:t>
            </a:r>
          </a:p>
          <a:p>
            <a:r>
              <a:rPr lang="en-US" dirty="0"/>
              <a:t>“During all that time Henry was my only nurse. I afterwards learned that, knowing my father's advanced age, and unfitness for so long a journey, and how wretched my sickness would make Elizabeth, he spared them this grief by concealing the extent of my disorder. He knew that I could not have a more kind and attentive nurse than himself; and, firm in the hope he felt of my recovery, he did not doubt that, instead of doing harm, he performed the kindest action that he could towards them” (62)</a:t>
            </a:r>
          </a:p>
          <a:p>
            <a:r>
              <a:rPr lang="en-US" dirty="0"/>
              <a:t>“Clerval, whose eyes and feelings were always quick in discerning the sensations of others” (69)</a:t>
            </a:r>
          </a:p>
        </p:txBody>
      </p:sp>
      <p:sp>
        <p:nvSpPr>
          <p:cNvPr id="4" name="TextBox 3">
            <a:extLst>
              <a:ext uri="{FF2B5EF4-FFF2-40B4-BE49-F238E27FC236}">
                <a16:creationId xmlns:a16="http://schemas.microsoft.com/office/drawing/2014/main" id="{83BBEC5B-AA56-C046-93E1-3546DC032310}"/>
              </a:ext>
            </a:extLst>
          </p:cNvPr>
          <p:cNvSpPr txBox="1"/>
          <p:nvPr/>
        </p:nvSpPr>
        <p:spPr>
          <a:xfrm>
            <a:off x="5444836" y="1828800"/>
            <a:ext cx="3105150" cy="4031873"/>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1600" dirty="0"/>
              <a:t>What, then, do we think Victor could learn from Clerval (remember, of course, that Mary Shelley herself was not a scientist: she was a writer, and hung out with other writers and readers).</a:t>
            </a:r>
          </a:p>
          <a:p>
            <a:endParaRPr lang="en-US" sz="1600" dirty="0"/>
          </a:p>
          <a:p>
            <a:r>
              <a:rPr lang="en-US" sz="1600" dirty="0"/>
              <a:t>In the discussion topic What Could Victor Learn from Clerval?</a:t>
            </a:r>
          </a:p>
          <a:p>
            <a:pPr marL="342900" indent="-342900">
              <a:buFont typeface="+mj-lt"/>
              <a:buAutoNum type="arabicPeriod"/>
            </a:pPr>
            <a:r>
              <a:rPr lang="en-US" sz="1600" dirty="0"/>
              <a:t>Speculate on how Victor might have made different choices if he had followed Clerval’s example.</a:t>
            </a:r>
          </a:p>
          <a:p>
            <a:pPr marL="342900" indent="-342900">
              <a:buFont typeface="+mj-lt"/>
              <a:buAutoNum type="arabicPeriod"/>
            </a:pPr>
            <a:r>
              <a:rPr lang="en-US" sz="1600" dirty="0"/>
              <a:t>Respond to at least one other student's comment.</a:t>
            </a:r>
          </a:p>
          <a:p>
            <a:endParaRPr lang="en-US" sz="1600" dirty="0"/>
          </a:p>
        </p:txBody>
      </p:sp>
    </p:spTree>
    <p:extLst>
      <p:ext uri="{BB962C8B-B14F-4D97-AF65-F5344CB8AC3E}">
        <p14:creationId xmlns:p14="http://schemas.microsoft.com/office/powerpoint/2010/main" val="49149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461E-B62E-4947-B270-8AD3FA1D8B1A}"/>
              </a:ext>
            </a:extLst>
          </p:cNvPr>
          <p:cNvSpPr>
            <a:spLocks noGrp="1"/>
          </p:cNvSpPr>
          <p:nvPr>
            <p:ph type="title"/>
          </p:nvPr>
        </p:nvSpPr>
        <p:spPr/>
        <p:txBody>
          <a:bodyPr/>
          <a:lstStyle/>
          <a:p>
            <a:r>
              <a:rPr lang="en-US" dirty="0"/>
              <a:t>Elizabeth Contrasting with Victor</a:t>
            </a:r>
          </a:p>
        </p:txBody>
      </p:sp>
      <p:sp>
        <p:nvSpPr>
          <p:cNvPr id="3" name="Content Placeholder 2">
            <a:extLst>
              <a:ext uri="{FF2B5EF4-FFF2-40B4-BE49-F238E27FC236}">
                <a16:creationId xmlns:a16="http://schemas.microsoft.com/office/drawing/2014/main" id="{DB7C16BD-F2B9-2447-8C7F-57B1B0C72FD2}"/>
              </a:ext>
            </a:extLst>
          </p:cNvPr>
          <p:cNvSpPr>
            <a:spLocks noGrp="1"/>
          </p:cNvSpPr>
          <p:nvPr>
            <p:ph idx="1"/>
          </p:nvPr>
        </p:nvSpPr>
        <p:spPr>
          <a:xfrm>
            <a:off x="628650" y="1825625"/>
            <a:ext cx="4171950" cy="4351338"/>
          </a:xfrm>
        </p:spPr>
        <p:txBody>
          <a:bodyPr>
            <a:normAutofit fontScale="70000" lnSpcReduction="20000"/>
          </a:bodyPr>
          <a:lstStyle/>
          <a:p>
            <a:pPr marL="0" indent="0">
              <a:buNone/>
            </a:pPr>
            <a:r>
              <a:rPr lang="en-US" dirty="0"/>
              <a:t>Note how Shelley contrasts Elizabeth with Victor. She (unlike Shelley herself) stays at home and devotes herself to the family. Shelley describes her as self-sacrificing and caring:</a:t>
            </a:r>
          </a:p>
          <a:p>
            <a:pPr marL="0" indent="0">
              <a:buNone/>
            </a:pPr>
            <a:endParaRPr lang="en-US" dirty="0"/>
          </a:p>
          <a:p>
            <a:pPr marL="0" indent="0">
              <a:buNone/>
            </a:pPr>
            <a:r>
              <a:rPr lang="en-US" dirty="0"/>
              <a:t>“The saintly soul of Elizabeth shone like a shrine-dedicated lamp in our peaceful home. Her sympathy was ours; her smile, her soft voice, the sweet glance of her celestial eyes, were ever there to bless and animate us. She was the living spirit of love to soften and attract: I might have become sullen in my study, rough through the </a:t>
            </a:r>
            <a:r>
              <a:rPr lang="en-US" dirty="0" err="1"/>
              <a:t>ardour</a:t>
            </a:r>
            <a:r>
              <a:rPr lang="en-US" dirty="0"/>
              <a:t> of my nature, but that she was there to subdue me to a semblance of her own gentleness” (39-40).</a:t>
            </a:r>
          </a:p>
          <a:p>
            <a:pPr marL="0" indent="0">
              <a:buNone/>
            </a:pPr>
            <a:r>
              <a:rPr lang="en-US" dirty="0"/>
              <a:t>“[Elizabeth] indeed veiled her grief, and strove to act the comforter to us all. She looked steadily on </a:t>
            </a:r>
            <a:r>
              <a:rPr lang="en-US" dirty="0" err="1"/>
              <a:t>life,,and</a:t>
            </a:r>
            <a:r>
              <a:rPr lang="en-US" dirty="0"/>
              <a:t> assumed its duties with courage and zeal. She devoted herself to those whom she had been taught to call her uncle and cousins. Never was she so enchanting as at this time, when she recalled the sunshine of her smiles and spent them upon us. She forgot even her own regret in her endeavors to make us forget” (45).</a:t>
            </a:r>
          </a:p>
          <a:p>
            <a:pPr marL="0" indent="0">
              <a:buNone/>
            </a:pPr>
            <a:endParaRPr lang="en-US" dirty="0"/>
          </a:p>
        </p:txBody>
      </p:sp>
      <p:sp>
        <p:nvSpPr>
          <p:cNvPr id="4" name="TextBox 3">
            <a:extLst>
              <a:ext uri="{FF2B5EF4-FFF2-40B4-BE49-F238E27FC236}">
                <a16:creationId xmlns:a16="http://schemas.microsoft.com/office/drawing/2014/main" id="{29DE3E86-93F4-0640-B0E2-E2A2CA39980F}"/>
              </a:ext>
            </a:extLst>
          </p:cNvPr>
          <p:cNvSpPr txBox="1"/>
          <p:nvPr/>
        </p:nvSpPr>
        <p:spPr>
          <a:xfrm>
            <a:off x="5444836" y="1828800"/>
            <a:ext cx="3105150" cy="452431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1600" dirty="0"/>
              <a:t>How, then, does Elizabeth contrast with Victor? If Victor is adventurous, determined, self-focused, and a little unhinged, how does Elizabeth seem to be the opposite?</a:t>
            </a:r>
          </a:p>
          <a:p>
            <a:endParaRPr lang="en-US" sz="1600" dirty="0"/>
          </a:p>
          <a:p>
            <a:r>
              <a:rPr lang="en-US" sz="1600" dirty="0"/>
              <a:t>Read through Elizabeth’s letter in the beginning of Chapter VI</a:t>
            </a:r>
          </a:p>
          <a:p>
            <a:endParaRPr lang="en-US" sz="1600" dirty="0"/>
          </a:p>
          <a:p>
            <a:r>
              <a:rPr lang="en-US" sz="1600" dirty="0"/>
              <a:t>In the discussion topic Elizabeth as Contrast to Victor</a:t>
            </a:r>
          </a:p>
          <a:p>
            <a:pPr marL="342900" indent="-342900">
              <a:buFont typeface="+mj-lt"/>
              <a:buAutoNum type="arabicPeriod"/>
            </a:pPr>
            <a:r>
              <a:rPr lang="en-US" sz="1600" dirty="0"/>
              <a:t>Point out one place where Elizabeth’s approach to others differs from Victor’s</a:t>
            </a:r>
          </a:p>
          <a:p>
            <a:pPr marL="342900" indent="-342900">
              <a:buFont typeface="+mj-lt"/>
              <a:buAutoNum type="arabicPeriod"/>
            </a:pPr>
            <a:r>
              <a:rPr lang="en-US" sz="1600" dirty="0"/>
              <a:t>Respond to at least one other student's comment.</a:t>
            </a:r>
          </a:p>
          <a:p>
            <a:endParaRPr lang="en-US" sz="1600" dirty="0"/>
          </a:p>
        </p:txBody>
      </p:sp>
    </p:spTree>
    <p:extLst>
      <p:ext uri="{BB962C8B-B14F-4D97-AF65-F5344CB8AC3E}">
        <p14:creationId xmlns:p14="http://schemas.microsoft.com/office/powerpoint/2010/main" val="195952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BFF74-CC7F-1B4A-9450-4E33515766DE}"/>
              </a:ext>
            </a:extLst>
          </p:cNvPr>
          <p:cNvSpPr>
            <a:spLocks noGrp="1"/>
          </p:cNvSpPr>
          <p:nvPr>
            <p:ph type="title"/>
          </p:nvPr>
        </p:nvSpPr>
        <p:spPr>
          <a:xfrm>
            <a:off x="628650" y="365125"/>
            <a:ext cx="7886700" cy="1325563"/>
          </a:xfrm>
        </p:spPr>
        <p:txBody>
          <a:bodyPr>
            <a:normAutofit/>
          </a:bodyPr>
          <a:lstStyle/>
          <a:p>
            <a:r>
              <a:rPr lang="en-US" dirty="0"/>
              <a:t>Justine and the Creature</a:t>
            </a:r>
          </a:p>
        </p:txBody>
      </p:sp>
      <p:pic>
        <p:nvPicPr>
          <p:cNvPr id="49154" name="Picture 2" descr="Image result for justine frankenstein">
            <a:extLst>
              <a:ext uri="{FF2B5EF4-FFF2-40B4-BE49-F238E27FC236}">
                <a16:creationId xmlns:a16="http://schemas.microsoft.com/office/drawing/2014/main" id="{5B0D541C-8E7E-194C-A612-B38AAF7EC6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088" r="33590" b="2"/>
          <a:stretch/>
        </p:blipFill>
        <p:spPr bwMode="auto">
          <a:xfrm>
            <a:off x="630936" y="1904281"/>
            <a:ext cx="2531107" cy="427268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97A1323-73DF-114D-B057-04433AB91E45}"/>
              </a:ext>
            </a:extLst>
          </p:cNvPr>
          <p:cNvSpPr>
            <a:spLocks noGrp="1"/>
          </p:cNvSpPr>
          <p:nvPr>
            <p:ph idx="1"/>
          </p:nvPr>
        </p:nvSpPr>
        <p:spPr>
          <a:xfrm>
            <a:off x="3477006" y="1825625"/>
            <a:ext cx="5038344" cy="4351338"/>
          </a:xfrm>
        </p:spPr>
        <p:txBody>
          <a:bodyPr>
            <a:normAutofit/>
          </a:bodyPr>
          <a:lstStyle/>
          <a:p>
            <a:pPr marL="0" indent="0">
              <a:buNone/>
            </a:pPr>
            <a:r>
              <a:rPr lang="en-US" sz="1200"/>
              <a:t>The Creature’s first victim seems to be Victor Frankenstein’s brother—but people come to believe that the murder has been committed by Justine. Shelley, then, suggest that Justine and the Creature will share common characteristics. </a:t>
            </a:r>
          </a:p>
          <a:p>
            <a:pPr marL="0" indent="0">
              <a:buNone/>
            </a:pPr>
            <a:endParaRPr lang="en-US" sz="1200"/>
          </a:p>
          <a:p>
            <a:pPr marL="0" indent="0">
              <a:buNone/>
            </a:pPr>
            <a:r>
              <a:rPr lang="en-US" sz="1200"/>
              <a:t>Shelley hints at the complex ways that she will describe the Creature in her account of the servant Justine.</a:t>
            </a:r>
          </a:p>
          <a:p>
            <a:pPr marL="0" indent="0">
              <a:buNone/>
            </a:pPr>
            <a:endParaRPr lang="en-US" sz="1200"/>
          </a:p>
          <a:p>
            <a:pPr marL="0" indent="0">
              <a:buNone/>
            </a:pPr>
            <a:r>
              <a:rPr lang="en-US" sz="1200"/>
              <a:t>Shelley introduces Justine as a servant, while suggesting that servants tend to be treated terribly: </a:t>
            </a:r>
          </a:p>
          <a:p>
            <a:pPr marL="0" indent="0">
              <a:buNone/>
            </a:pPr>
            <a:endParaRPr lang="en-US" sz="1200"/>
          </a:p>
          <a:p>
            <a:pPr marL="342900" lvl="1" indent="0">
              <a:buNone/>
            </a:pPr>
            <a:r>
              <a:rPr lang="en-US" sz="1200"/>
              <a:t>“Justine, thus received in our family, learned the duties of a servant; a condition which, in our fortunate country, does not include the idea of ignorance, </a:t>
            </a:r>
            <a:r>
              <a:rPr lang="en-US" sz="1200" u="sng"/>
              <a:t>and a sacrifice of the dignity of a human bein</a:t>
            </a:r>
            <a:r>
              <a:rPr lang="en-US" sz="1200"/>
              <a:t>g” (66).</a:t>
            </a:r>
          </a:p>
          <a:p>
            <a:pPr marL="0" indent="0">
              <a:buNone/>
            </a:pPr>
            <a:endParaRPr lang="en-US" sz="1200"/>
          </a:p>
          <a:p>
            <a:pPr marL="0" indent="0">
              <a:buNone/>
            </a:pPr>
            <a:r>
              <a:rPr lang="en-US" sz="1200"/>
              <a:t>But later, when Justine is accused, there are clearly some people who do think that Justine is both ignorant and lacks basic human dignity. To some degree, then, Justine is perceived, like Caliban was and the Creature will be, as less than human.</a:t>
            </a:r>
          </a:p>
        </p:txBody>
      </p:sp>
    </p:spTree>
    <p:extLst>
      <p:ext uri="{BB962C8B-B14F-4D97-AF65-F5344CB8AC3E}">
        <p14:creationId xmlns:p14="http://schemas.microsoft.com/office/powerpoint/2010/main" val="4268279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B4F7-F0DF-7349-B494-51FB59772DDD}"/>
              </a:ext>
            </a:extLst>
          </p:cNvPr>
          <p:cNvSpPr>
            <a:spLocks noGrp="1"/>
          </p:cNvSpPr>
          <p:nvPr>
            <p:ph type="title"/>
          </p:nvPr>
        </p:nvSpPr>
        <p:spPr/>
        <p:txBody>
          <a:bodyPr/>
          <a:lstStyle/>
          <a:p>
            <a:r>
              <a:rPr lang="en-US" dirty="0"/>
              <a:t>Justine and the Creature</a:t>
            </a:r>
          </a:p>
        </p:txBody>
      </p:sp>
      <p:sp>
        <p:nvSpPr>
          <p:cNvPr id="3" name="Content Placeholder 2">
            <a:extLst>
              <a:ext uri="{FF2B5EF4-FFF2-40B4-BE49-F238E27FC236}">
                <a16:creationId xmlns:a16="http://schemas.microsoft.com/office/drawing/2014/main" id="{ADBCB51E-7307-F345-84D5-BD2008EDBCDB}"/>
              </a:ext>
            </a:extLst>
          </p:cNvPr>
          <p:cNvSpPr>
            <a:spLocks noGrp="1"/>
          </p:cNvSpPr>
          <p:nvPr>
            <p:ph idx="1"/>
          </p:nvPr>
        </p:nvSpPr>
        <p:spPr/>
        <p:txBody>
          <a:bodyPr>
            <a:normAutofit/>
          </a:bodyPr>
          <a:lstStyle/>
          <a:p>
            <a:pPr marL="0" indent="0">
              <a:buNone/>
            </a:pPr>
            <a:r>
              <a:rPr lang="en-US" dirty="0"/>
              <a:t>Later, we will learn that Frankenstein’s creature reports that he was condemned by every village he encountered. The town at Justine’s trial similarly condemn her:</a:t>
            </a:r>
          </a:p>
          <a:p>
            <a:pPr lvl="1"/>
            <a:r>
              <a:rPr lang="en-US" dirty="0"/>
              <a:t>A murmur of approbation followed Elizabeth's simple and powerful appeal, but it was excited by her generous interference, and not in </a:t>
            </a:r>
            <a:r>
              <a:rPr lang="en-US" dirty="0" err="1"/>
              <a:t>favour</a:t>
            </a:r>
            <a:r>
              <a:rPr lang="en-US" dirty="0"/>
              <a:t> of poor Justine, on whom the public indignation was turned with renewed violence, charging her with the blackest ingratitude. She herself wept as Elizabeth spoke, but she did not answer. My own agitation and anguish was extreme during the whole trial. I believed in her innocence; I knew it. Could the demon who had (I did not for a minute doubt) murdered my brother also in his hellish sport have betrayed the innocent to death and ignominy? I could not sustain the horror of my situation, and when I perceived that the popular voice and the countenances of the judges had already condemned my unhappy victim, I rushed out of the court in agony. The tortures of the accused did not equal mine; she was sustained by innocence, but the fangs of remorse tore my bosom and would not forgo their hold. (86)</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0745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8CFCC-ABB4-C641-914B-3C9573628185}"/>
              </a:ext>
            </a:extLst>
          </p:cNvPr>
          <p:cNvSpPr>
            <a:spLocks noGrp="1"/>
          </p:cNvSpPr>
          <p:nvPr>
            <p:ph type="title"/>
          </p:nvPr>
        </p:nvSpPr>
        <p:spPr/>
        <p:txBody>
          <a:bodyPr/>
          <a:lstStyle/>
          <a:p>
            <a:r>
              <a:rPr lang="en-US" dirty="0"/>
              <a:t>Look at the description of Justine in Chapter VIII. </a:t>
            </a:r>
          </a:p>
        </p:txBody>
      </p:sp>
      <p:sp>
        <p:nvSpPr>
          <p:cNvPr id="3" name="Content Placeholder 2">
            <a:extLst>
              <a:ext uri="{FF2B5EF4-FFF2-40B4-BE49-F238E27FC236}">
                <a16:creationId xmlns:a16="http://schemas.microsoft.com/office/drawing/2014/main" id="{D720C8A6-B122-8246-9A8A-333CA01E553B}"/>
              </a:ext>
            </a:extLst>
          </p:cNvPr>
          <p:cNvSpPr>
            <a:spLocks noGrp="1"/>
          </p:cNvSpPr>
          <p:nvPr>
            <p:ph idx="1"/>
          </p:nvPr>
        </p:nvSpPr>
        <p:spPr/>
        <p:txBody>
          <a:bodyPr/>
          <a:lstStyle/>
          <a:p>
            <a:pPr marL="0" indent="0">
              <a:buNone/>
            </a:pPr>
            <a:r>
              <a:rPr lang="en-US" dirty="0"/>
              <a:t>Where do you see Shelley hinting that Justine is being treated unfairly?</a:t>
            </a:r>
          </a:p>
          <a:p>
            <a:pPr marL="0" indent="0">
              <a:buNone/>
            </a:pPr>
            <a:endParaRPr lang="en-US" dirty="0"/>
          </a:p>
          <a:p>
            <a:pPr marL="0" indent="0">
              <a:buNone/>
            </a:pPr>
            <a:r>
              <a:rPr lang="en-US" sz="2400" dirty="0"/>
              <a:t>In the discussion topic Justine’s Treatment by the Crowd</a:t>
            </a:r>
          </a:p>
          <a:p>
            <a:pPr marL="342900" indent="-342900">
              <a:buFont typeface="+mj-lt"/>
              <a:buAutoNum type="arabicPeriod"/>
            </a:pPr>
            <a:r>
              <a:rPr lang="en-US" sz="2400" dirty="0"/>
              <a:t>Point out one place where Justine’s treatment seems to be unjust.</a:t>
            </a:r>
          </a:p>
          <a:p>
            <a:pPr marL="342900" indent="-342900">
              <a:buFont typeface="+mj-lt"/>
              <a:buAutoNum type="arabicPeriod"/>
            </a:pPr>
            <a:r>
              <a:rPr lang="en-US" sz="2400" dirty="0"/>
              <a:t>Respond to at least one other student's comment.</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59771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3509</TotalTime>
  <Words>1252</Words>
  <Application>Microsoft Macintosh PowerPoint</Application>
  <PresentationFormat>On-screen Show (4:3)</PresentationFormat>
  <Paragraphs>52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Wingdings</vt:lpstr>
      <vt:lpstr>Office Theme</vt:lpstr>
      <vt:lpstr>In order to get credit for today’s class, you need to complete the following work by Monday, February 17 at midnight. (Details for steps 2-4 appear in the slides.)</vt:lpstr>
      <vt:lpstr>Both Henry Clerval and Elizabeth serve as counter-examples for Victor</vt:lpstr>
      <vt:lpstr>Elizabeth Contrasting with Victor</vt:lpstr>
      <vt:lpstr>Justine and the Creature</vt:lpstr>
      <vt:lpstr>Justine and the Creature</vt:lpstr>
      <vt:lpstr>Look at the description of Justine in Chapter VIII.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order to get credit for today’s class, you need to complete the following work by Monday, February 17 at midnight. (Details for steps 2-4 appear in the slides.)</dc:title>
  <dc:creator>Strombeck, Andrew</dc:creator>
  <cp:lastModifiedBy>Strombeck, Andrew</cp:lastModifiedBy>
  <cp:revision>2</cp:revision>
  <dcterms:created xsi:type="dcterms:W3CDTF">2020-02-14T05:45:59Z</dcterms:created>
  <dcterms:modified xsi:type="dcterms:W3CDTF">2020-02-16T16:15:50Z</dcterms:modified>
</cp:coreProperties>
</file>