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4" r:id="rId1"/>
  </p:sldMasterIdLst>
  <p:notesMasterIdLst>
    <p:notesMasterId r:id="rId13"/>
  </p:notesMasterIdLst>
  <p:sldIdLst>
    <p:sldId id="342" r:id="rId2"/>
    <p:sldId id="344" r:id="rId3"/>
    <p:sldId id="288" r:id="rId4"/>
    <p:sldId id="345" r:id="rId5"/>
    <p:sldId id="293" r:id="rId6"/>
    <p:sldId id="294" r:id="rId7"/>
    <p:sldId id="347" r:id="rId8"/>
    <p:sldId id="349" r:id="rId9"/>
    <p:sldId id="289" r:id="rId10"/>
    <p:sldId id="346" r:id="rId11"/>
    <p:sldId id="348" r:id="rId12"/>
  </p:sldIdLst>
  <p:sldSz cx="9144000" cy="6858000" type="screen4x3"/>
  <p:notesSz cx="6858000" cy="9144000"/>
  <p:defaultTextStyle>
    <a:defPPr>
      <a:defRPr lang="en-GB"/>
    </a:defPPr>
    <a:lvl1pPr algn="l" defTabSz="457200" rtl="0" fontAlgn="base">
      <a:spcBef>
        <a:spcPct val="0"/>
      </a:spcBef>
      <a:spcAft>
        <a:spcPct val="0"/>
      </a:spcAft>
      <a:defRPr kern="1200">
        <a:solidFill>
          <a:schemeClr val="tx1"/>
        </a:solidFill>
        <a:latin typeface="Arial" charset="0"/>
        <a:ea typeface="+mn-ea"/>
        <a:cs typeface="Lucida Sans Unicode" pitchFamily="34" charset="0"/>
      </a:defRPr>
    </a:lvl1pPr>
    <a:lvl2pPr marL="457200" algn="l" defTabSz="457200" rtl="0" fontAlgn="base">
      <a:spcBef>
        <a:spcPct val="0"/>
      </a:spcBef>
      <a:spcAft>
        <a:spcPct val="0"/>
      </a:spcAft>
      <a:defRPr kern="1200">
        <a:solidFill>
          <a:schemeClr val="tx1"/>
        </a:solidFill>
        <a:latin typeface="Arial" charset="0"/>
        <a:ea typeface="+mn-ea"/>
        <a:cs typeface="Lucida Sans Unicode" pitchFamily="34" charset="0"/>
      </a:defRPr>
    </a:lvl2pPr>
    <a:lvl3pPr marL="914400" algn="l" defTabSz="457200" rtl="0" fontAlgn="base">
      <a:spcBef>
        <a:spcPct val="0"/>
      </a:spcBef>
      <a:spcAft>
        <a:spcPct val="0"/>
      </a:spcAft>
      <a:defRPr kern="1200">
        <a:solidFill>
          <a:schemeClr val="tx1"/>
        </a:solidFill>
        <a:latin typeface="Arial" charset="0"/>
        <a:ea typeface="+mn-ea"/>
        <a:cs typeface="Lucida Sans Unicode" pitchFamily="34" charset="0"/>
      </a:defRPr>
    </a:lvl3pPr>
    <a:lvl4pPr marL="1371600" algn="l" defTabSz="457200" rtl="0" fontAlgn="base">
      <a:spcBef>
        <a:spcPct val="0"/>
      </a:spcBef>
      <a:spcAft>
        <a:spcPct val="0"/>
      </a:spcAft>
      <a:defRPr kern="1200">
        <a:solidFill>
          <a:schemeClr val="tx1"/>
        </a:solidFill>
        <a:latin typeface="Arial" charset="0"/>
        <a:ea typeface="+mn-ea"/>
        <a:cs typeface="Lucida Sans Unicode" pitchFamily="34" charset="0"/>
      </a:defRPr>
    </a:lvl4pPr>
    <a:lvl5pPr marL="1828800" algn="l" defTabSz="457200" rtl="0" fontAlgn="base">
      <a:spcBef>
        <a:spcPct val="0"/>
      </a:spcBef>
      <a:spcAft>
        <a:spcPct val="0"/>
      </a:spcAft>
      <a:defRPr kern="1200">
        <a:solidFill>
          <a:schemeClr val="tx1"/>
        </a:solidFill>
        <a:latin typeface="Arial" charset="0"/>
        <a:ea typeface="+mn-ea"/>
        <a:cs typeface="Lucida Sans Unicode" pitchFamily="34" charset="0"/>
      </a:defRPr>
    </a:lvl5pPr>
    <a:lvl6pPr marL="2286000" algn="l" defTabSz="914400" rtl="0" eaLnBrk="1" latinLnBrk="0" hangingPunct="1">
      <a:defRPr kern="1200">
        <a:solidFill>
          <a:schemeClr val="tx1"/>
        </a:solidFill>
        <a:latin typeface="Arial" charset="0"/>
        <a:ea typeface="+mn-ea"/>
        <a:cs typeface="Lucida Sans Unicode" pitchFamily="34" charset="0"/>
      </a:defRPr>
    </a:lvl6pPr>
    <a:lvl7pPr marL="2743200" algn="l" defTabSz="914400" rtl="0" eaLnBrk="1" latinLnBrk="0" hangingPunct="1">
      <a:defRPr kern="1200">
        <a:solidFill>
          <a:schemeClr val="tx1"/>
        </a:solidFill>
        <a:latin typeface="Arial" charset="0"/>
        <a:ea typeface="+mn-ea"/>
        <a:cs typeface="Lucida Sans Unicode" pitchFamily="34" charset="0"/>
      </a:defRPr>
    </a:lvl7pPr>
    <a:lvl8pPr marL="3200400" algn="l" defTabSz="914400" rtl="0" eaLnBrk="1" latinLnBrk="0" hangingPunct="1">
      <a:defRPr kern="1200">
        <a:solidFill>
          <a:schemeClr val="tx1"/>
        </a:solidFill>
        <a:latin typeface="Arial" charset="0"/>
        <a:ea typeface="+mn-ea"/>
        <a:cs typeface="Lucida Sans Unicode" pitchFamily="34" charset="0"/>
      </a:defRPr>
    </a:lvl8pPr>
    <a:lvl9pPr marL="3657600" algn="l" defTabSz="914400" rtl="0" eaLnBrk="1" latinLnBrk="0" hangingPunct="1">
      <a:defRPr kern="1200">
        <a:solidFill>
          <a:schemeClr val="tx1"/>
        </a:solidFill>
        <a:latin typeface="Arial" charset="0"/>
        <a:ea typeface="+mn-ea"/>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70" autoAdjust="0"/>
    <p:restoredTop sz="94727" autoAdjust="0"/>
  </p:normalViewPr>
  <p:slideViewPr>
    <p:cSldViewPr>
      <p:cViewPr varScale="1">
        <p:scale>
          <a:sx n="77" d="100"/>
          <a:sy n="77" d="100"/>
        </p:scale>
        <p:origin x="1560" y="19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cs typeface="Lucida Sans Unicode" charset="0"/>
            </a:endParaRPr>
          </a:p>
        </p:txBody>
      </p:sp>
      <p:sp>
        <p:nvSpPr>
          <p:cNvPr id="13315" name="Rectangle 2"/>
          <p:cNvSpPr>
            <a:spLocks noGrp="1" noRot="1" noChangeAspect="1" noChangeArrowheads="1"/>
          </p:cNvSpPr>
          <p:nvPr>
            <p:ph type="sldImg"/>
          </p:nvPr>
        </p:nvSpPr>
        <p:spPr bwMode="auto">
          <a:xfrm>
            <a:off x="1190625" y="877888"/>
            <a:ext cx="4473575" cy="3162300"/>
          </a:xfrm>
          <a:prstGeom prst="rect">
            <a:avLst/>
          </a:prstGeom>
          <a:noFill/>
          <a:ln w="9525">
            <a:noFill/>
            <a:round/>
            <a:headEnd/>
            <a:tailEnd/>
          </a:ln>
        </p:spPr>
      </p:sp>
      <p:sp>
        <p:nvSpPr>
          <p:cNvPr id="2051" name="Rectangle 3"/>
          <p:cNvSpPr>
            <a:spLocks noGrp="1" noChangeArrowheads="1"/>
          </p:cNvSpPr>
          <p:nvPr>
            <p:ph type="body"/>
          </p:nvPr>
        </p:nvSpPr>
        <p:spPr bwMode="auto">
          <a:xfrm>
            <a:off x="1060450" y="4349750"/>
            <a:ext cx="4738688" cy="35099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191464420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4D0BC374-D82D-453A-99BF-4302506BEA72}" type="slidenum">
              <a:rPr lang="en-US" altLang="en-US" smtClean="0"/>
              <a:pPr>
                <a:defRPr/>
              </a:pPr>
              <a:t>‹#›</a:t>
            </a:fld>
            <a:endParaRPr lang="en-US" altLang="en-US"/>
          </a:p>
        </p:txBody>
      </p:sp>
    </p:spTree>
    <p:extLst>
      <p:ext uri="{BB962C8B-B14F-4D97-AF65-F5344CB8AC3E}">
        <p14:creationId xmlns:p14="http://schemas.microsoft.com/office/powerpoint/2010/main" val="1547953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657350" y="0"/>
            <a:ext cx="10295303"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17D55ACF-4866-4A84-BC5A-9F218CAE3464}" type="slidenum">
              <a:rPr lang="en-US" altLang="en-US" smtClean="0"/>
              <a:pPr>
                <a:defRPr/>
              </a:pPr>
              <a:t>‹#›</a:t>
            </a:fld>
            <a:endParaRPr lang="en-US" altLang="en-US"/>
          </a:p>
        </p:txBody>
      </p:sp>
    </p:spTree>
    <p:extLst>
      <p:ext uri="{BB962C8B-B14F-4D97-AF65-F5344CB8AC3E}">
        <p14:creationId xmlns:p14="http://schemas.microsoft.com/office/powerpoint/2010/main" val="1835641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A1F0486-0AF7-4AA9-BEED-8FF1DBA06436}" type="slidenum">
              <a:rPr lang="en-US" altLang="en-US" smtClean="0"/>
              <a:pPr>
                <a:defRPr/>
              </a:pPr>
              <a:t>‹#›</a:t>
            </a:fld>
            <a:endParaRPr lang="en-US" altLang="en-US"/>
          </a:p>
        </p:txBody>
      </p:sp>
    </p:spTree>
    <p:extLst>
      <p:ext uri="{BB962C8B-B14F-4D97-AF65-F5344CB8AC3E}">
        <p14:creationId xmlns:p14="http://schemas.microsoft.com/office/powerpoint/2010/main" val="883962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6D0651D8-81F6-4303-9B9F-E445247E72B5}" type="slidenum">
              <a:rPr lang="en-US" altLang="en-US" smtClean="0"/>
              <a:pPr>
                <a:defRPr/>
              </a:pPr>
              <a:t>‹#›</a:t>
            </a:fld>
            <a:endParaRPr lang="en-US" altLang="en-US"/>
          </a:p>
        </p:txBody>
      </p:sp>
    </p:spTree>
    <p:extLst>
      <p:ext uri="{BB962C8B-B14F-4D97-AF65-F5344CB8AC3E}">
        <p14:creationId xmlns:p14="http://schemas.microsoft.com/office/powerpoint/2010/main" val="46346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B9FD402B-36F2-4839-BC51-3E2476259EB3}" type="slidenum">
              <a:rPr lang="en-US" altLang="en-US" smtClean="0"/>
              <a:pPr>
                <a:defRPr/>
              </a:pPr>
              <a:t>‹#›</a:t>
            </a:fld>
            <a:endParaRPr lang="en-US" altLang="en-US"/>
          </a:p>
        </p:txBody>
      </p:sp>
    </p:spTree>
    <p:extLst>
      <p:ext uri="{BB962C8B-B14F-4D97-AF65-F5344CB8AC3E}">
        <p14:creationId xmlns:p14="http://schemas.microsoft.com/office/powerpoint/2010/main" val="518831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EC93EA55-A079-4E19-B002-61ABEECAD634}" type="slidenum">
              <a:rPr lang="en-US" altLang="en-US" smtClean="0"/>
              <a:pPr>
                <a:defRPr/>
              </a:pPr>
              <a:t>‹#›</a:t>
            </a:fld>
            <a:endParaRPr lang="en-US" altLang="en-US"/>
          </a:p>
        </p:txBody>
      </p:sp>
    </p:spTree>
    <p:extLst>
      <p:ext uri="{BB962C8B-B14F-4D97-AF65-F5344CB8AC3E}">
        <p14:creationId xmlns:p14="http://schemas.microsoft.com/office/powerpoint/2010/main" val="1222489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318200DF-F72A-4667-B3A7-9ECE2553E558}" type="slidenum">
              <a:rPr lang="en-US" altLang="en-US" smtClean="0"/>
              <a:pPr>
                <a:defRPr/>
              </a:pPr>
              <a:t>‹#›</a:t>
            </a:fld>
            <a:endParaRPr lang="en-US" altLang="en-US"/>
          </a:p>
        </p:txBody>
      </p:sp>
    </p:spTree>
    <p:extLst>
      <p:ext uri="{BB962C8B-B14F-4D97-AF65-F5344CB8AC3E}">
        <p14:creationId xmlns:p14="http://schemas.microsoft.com/office/powerpoint/2010/main" val="140319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4B525614-0E49-4246-8855-C81B8F2ED7BA}" type="slidenum">
              <a:rPr lang="en-US" altLang="en-US" smtClean="0"/>
              <a:pPr>
                <a:defRPr/>
              </a:pPr>
              <a:t>‹#›</a:t>
            </a:fld>
            <a:endParaRPr lang="en-US" altLang="en-US"/>
          </a:p>
        </p:txBody>
      </p:sp>
    </p:spTree>
    <p:extLst>
      <p:ext uri="{BB962C8B-B14F-4D97-AF65-F5344CB8AC3E}">
        <p14:creationId xmlns:p14="http://schemas.microsoft.com/office/powerpoint/2010/main" val="1965462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F22678D7-61D6-464A-A0F7-77EAAE723750}" type="slidenum">
              <a:rPr lang="en-US" altLang="en-US" smtClean="0"/>
              <a:pPr>
                <a:defRPr/>
              </a:pPr>
              <a:t>‹#›</a:t>
            </a:fld>
            <a:endParaRPr lang="en-US" altLang="en-US"/>
          </a:p>
        </p:txBody>
      </p:sp>
    </p:spTree>
    <p:extLst>
      <p:ext uri="{BB962C8B-B14F-4D97-AF65-F5344CB8AC3E}">
        <p14:creationId xmlns:p14="http://schemas.microsoft.com/office/powerpoint/2010/main" val="93067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CC91FF47-3702-4415-9CA6-7A03DB6247B5}" type="slidenum">
              <a:rPr lang="en-US" altLang="en-US" smtClean="0"/>
              <a:pPr>
                <a:defRPr/>
              </a:pPr>
              <a:t>‹#›</a:t>
            </a:fld>
            <a:endParaRPr lang="en-US" altLang="en-US"/>
          </a:p>
        </p:txBody>
      </p:sp>
    </p:spTree>
    <p:extLst>
      <p:ext uri="{BB962C8B-B14F-4D97-AF65-F5344CB8AC3E}">
        <p14:creationId xmlns:p14="http://schemas.microsoft.com/office/powerpoint/2010/main" val="178910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67D25A1-57CF-4E63-9731-D62823B52EFD}" type="slidenum">
              <a:rPr lang="en-US" altLang="en-US" smtClean="0"/>
              <a:pPr>
                <a:defRPr/>
              </a:pPr>
              <a:t>‹#›</a:t>
            </a:fld>
            <a:endParaRPr lang="en-US" altLang="en-US"/>
          </a:p>
        </p:txBody>
      </p:sp>
    </p:spTree>
    <p:extLst>
      <p:ext uri="{BB962C8B-B14F-4D97-AF65-F5344CB8AC3E}">
        <p14:creationId xmlns:p14="http://schemas.microsoft.com/office/powerpoint/2010/main" val="44465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D822C6-9365-45F9-B1B7-1821030C3446}"/>
              </a:ext>
            </a:extLst>
          </p:cNvPr>
          <p:cNvPicPr>
            <a:picLocks noChangeAspect="1"/>
          </p:cNvPicPr>
          <p:nvPr userDrawn="1"/>
        </p:nvPicPr>
        <p:blipFill>
          <a:blip r:embed="rId13"/>
          <a:stretch>
            <a:fillRect/>
          </a:stretch>
        </p:blipFill>
        <p:spPr>
          <a:xfrm>
            <a:off x="0" y="25400"/>
            <a:ext cx="10295303" cy="6858000"/>
          </a:xfrm>
          <a:prstGeom prst="rect">
            <a:avLst/>
          </a:prstGeom>
        </p:spPr>
      </p:pic>
      <p:pic>
        <p:nvPicPr>
          <p:cNvPr id="7" name="Picture 6"/>
          <p:cNvPicPr>
            <a:picLocks noChangeAspect="1"/>
          </p:cNvPicPr>
          <p:nvPr userDrawn="1"/>
        </p:nvPicPr>
        <p:blipFill>
          <a:blip r:embed="rId13"/>
          <a:stretch>
            <a:fillRect/>
          </a:stretch>
        </p:blipFill>
        <p:spPr>
          <a:xfrm>
            <a:off x="1310298" y="0"/>
            <a:ext cx="10295303"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36B6E8EA-CEFB-4B60-84DA-D41888FB998D}" type="slidenum">
              <a:rPr lang="en-US" altLang="en-US" smtClean="0"/>
              <a:pPr>
                <a:defRPr/>
              </a:pPr>
              <a:t>‹#›</a:t>
            </a:fld>
            <a:endParaRPr lang="en-US" altLang="en-US"/>
          </a:p>
        </p:txBody>
      </p:sp>
    </p:spTree>
    <p:extLst>
      <p:ext uri="{BB962C8B-B14F-4D97-AF65-F5344CB8AC3E}">
        <p14:creationId xmlns:p14="http://schemas.microsoft.com/office/powerpoint/2010/main" val="7982255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docs.google.com/document/d/1lIfZyyHv0A3ASC316I_3xaNze7Ng1xFCCX8ggkU1Qp8/edit?usp=shar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pilot.wright.edu/d2l/le/538990/discussions/topics/161420/Vie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3811-EEF9-4205-9FA1-2CE8669FB6F7}"/>
              </a:ext>
            </a:extLst>
          </p:cNvPr>
          <p:cNvSpPr>
            <a:spLocks noGrp="1"/>
          </p:cNvSpPr>
          <p:nvPr>
            <p:ph type="title"/>
          </p:nvPr>
        </p:nvSpPr>
        <p:spPr>
          <a:xfrm>
            <a:off x="628650" y="365126"/>
            <a:ext cx="6915150" cy="1997074"/>
          </a:xfrm>
        </p:spPr>
        <p:txBody>
          <a:bodyPr>
            <a:normAutofit fontScale="90000"/>
          </a:bodyPr>
          <a:lstStyle/>
          <a:p>
            <a:r>
              <a:rPr lang="en-US" dirty="0"/>
              <a:t>In order to get credit for today’s class, you need to complete the following work by Friday, February 14 at midnight. (Details for steps 2-5 appear in the slides.)</a:t>
            </a:r>
          </a:p>
        </p:txBody>
      </p:sp>
      <p:sp>
        <p:nvSpPr>
          <p:cNvPr id="3" name="Content Placeholder 2">
            <a:extLst>
              <a:ext uri="{FF2B5EF4-FFF2-40B4-BE49-F238E27FC236}">
                <a16:creationId xmlns:a16="http://schemas.microsoft.com/office/drawing/2014/main" id="{67ADE236-E7B5-4A76-9404-4466AE3F6F85}"/>
              </a:ext>
            </a:extLst>
          </p:cNvPr>
          <p:cNvSpPr>
            <a:spLocks noGrp="1"/>
          </p:cNvSpPr>
          <p:nvPr>
            <p:ph idx="1"/>
          </p:nvPr>
        </p:nvSpPr>
        <p:spPr>
          <a:xfrm>
            <a:off x="628650" y="2666999"/>
            <a:ext cx="6534150" cy="3509963"/>
          </a:xfrm>
        </p:spPr>
        <p:txBody>
          <a:bodyPr>
            <a:normAutofit lnSpcReduction="10000"/>
          </a:bodyPr>
          <a:lstStyle/>
          <a:p>
            <a:pPr marL="457200" indent="-457200">
              <a:buFont typeface="+mj-lt"/>
              <a:buAutoNum type="arabicPeriod"/>
            </a:pPr>
            <a:r>
              <a:rPr lang="en-US" dirty="0"/>
              <a:t>Read these slides.</a:t>
            </a:r>
          </a:p>
          <a:p>
            <a:pPr marL="457200" indent="-457200">
              <a:buFont typeface="+mj-lt"/>
              <a:buAutoNum type="arabicPeriod"/>
            </a:pPr>
            <a:r>
              <a:rPr lang="en-US" dirty="0"/>
              <a:t>Contribute to the Pilot discussion topic “Could be normal.”</a:t>
            </a:r>
          </a:p>
          <a:p>
            <a:pPr marL="457200" indent="-457200">
              <a:buFont typeface="+mj-lt"/>
              <a:buAutoNum type="arabicPeriod"/>
            </a:pPr>
            <a:r>
              <a:rPr lang="en-US" dirty="0"/>
              <a:t>Contribute to the Google Doc “Objects in Kelly Link's ‘Water Off a Black Dog's Back.’”</a:t>
            </a:r>
          </a:p>
          <a:p>
            <a:pPr marL="457200" indent="-457200">
              <a:buFont typeface="+mj-lt"/>
              <a:buAutoNum type="arabicPeriod"/>
            </a:pPr>
            <a:r>
              <a:rPr lang="en-US" dirty="0"/>
              <a:t>Contribute to the Pilot discussion topic “Wait, maybe a bit weird” and comment on at least one other student’s contribution.</a:t>
            </a:r>
          </a:p>
          <a:p>
            <a:pPr marL="457200" indent="-457200">
              <a:buFont typeface="+mj-lt"/>
              <a:buAutoNum type="arabicPeriod"/>
            </a:pPr>
            <a:r>
              <a:rPr lang="en-US" dirty="0"/>
              <a:t>Contribute to the Pilot discussion topic “Wait, maybe a bit weird” and comment on at least one other student’s contribution.</a:t>
            </a:r>
          </a:p>
          <a:p>
            <a:endParaRPr lang="en-US" dirty="0"/>
          </a:p>
          <a:p>
            <a:pPr marL="0" indent="0">
              <a:buNone/>
            </a:pPr>
            <a:endParaRPr lang="en-US" dirty="0"/>
          </a:p>
        </p:txBody>
      </p:sp>
      <p:sp>
        <p:nvSpPr>
          <p:cNvPr id="4" name="TextBox 3">
            <a:extLst>
              <a:ext uri="{FF2B5EF4-FFF2-40B4-BE49-F238E27FC236}">
                <a16:creationId xmlns:a16="http://schemas.microsoft.com/office/drawing/2014/main" id="{0E819D6A-F255-7548-8F9F-23826B036AC1}"/>
              </a:ext>
            </a:extLst>
          </p:cNvPr>
          <p:cNvSpPr txBox="1"/>
          <p:nvPr/>
        </p:nvSpPr>
        <p:spPr>
          <a:xfrm>
            <a:off x="276224" y="6019800"/>
            <a:ext cx="8029575"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t>Note: Do not feel like you have to overdo it on contributions. You can write as much as you like, but 1-3 sentences is a fine amount. </a:t>
            </a:r>
            <a:r>
              <a:rPr lang="en-US" sz="1400" u="sng" dirty="0"/>
              <a:t>Provided you have read the story first</a:t>
            </a:r>
            <a:r>
              <a:rPr lang="en-US" sz="1400" dirty="0"/>
              <a:t>, work should take about 55 minutes (regular class time); if you find that it takes much  longer, please let me know.</a:t>
            </a:r>
          </a:p>
        </p:txBody>
      </p:sp>
      <p:sp>
        <p:nvSpPr>
          <p:cNvPr id="5" name="TextBox 4">
            <a:extLst>
              <a:ext uri="{FF2B5EF4-FFF2-40B4-BE49-F238E27FC236}">
                <a16:creationId xmlns:a16="http://schemas.microsoft.com/office/drawing/2014/main" id="{3AF8882D-84A0-644A-BDD6-4A403E15CD39}"/>
              </a:ext>
            </a:extLst>
          </p:cNvPr>
          <p:cNvSpPr txBox="1"/>
          <p:nvPr/>
        </p:nvSpPr>
        <p:spPr>
          <a:xfrm>
            <a:off x="6781800" y="2177830"/>
            <a:ext cx="20193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err="1"/>
              <a:t>Weirdish</a:t>
            </a:r>
            <a:r>
              <a:rPr lang="en-US" sz="1400" dirty="0"/>
              <a:t> flower drawn by Sylvia Plath (“SP”)</a:t>
            </a:r>
          </a:p>
        </p:txBody>
      </p:sp>
    </p:spTree>
    <p:extLst>
      <p:ext uri="{BB962C8B-B14F-4D97-AF65-F5344CB8AC3E}">
        <p14:creationId xmlns:p14="http://schemas.microsoft.com/office/powerpoint/2010/main" val="3646184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D97C-712C-0248-B0AF-F8E0796D4D6E}"/>
              </a:ext>
            </a:extLst>
          </p:cNvPr>
          <p:cNvSpPr>
            <a:spLocks noGrp="1"/>
          </p:cNvSpPr>
          <p:nvPr>
            <p:ph type="title"/>
          </p:nvPr>
        </p:nvSpPr>
        <p:spPr/>
        <p:txBody>
          <a:bodyPr/>
          <a:lstStyle/>
          <a:p>
            <a:r>
              <a:rPr lang="en-US" dirty="0"/>
              <a:t>The Weird and the Domestic</a:t>
            </a:r>
          </a:p>
        </p:txBody>
      </p:sp>
      <p:sp>
        <p:nvSpPr>
          <p:cNvPr id="3" name="Content Placeholder 2">
            <a:extLst>
              <a:ext uri="{FF2B5EF4-FFF2-40B4-BE49-F238E27FC236}">
                <a16:creationId xmlns:a16="http://schemas.microsoft.com/office/drawing/2014/main" id="{78BAFDBA-3524-734E-AA70-08A58C0D134E}"/>
              </a:ext>
            </a:extLst>
          </p:cNvPr>
          <p:cNvSpPr>
            <a:spLocks noGrp="1"/>
          </p:cNvSpPr>
          <p:nvPr>
            <p:ph idx="1"/>
          </p:nvPr>
        </p:nvSpPr>
        <p:spPr>
          <a:xfrm>
            <a:off x="628650" y="1825625"/>
            <a:ext cx="6153150" cy="4351338"/>
          </a:xfrm>
        </p:spPr>
        <p:txBody>
          <a:bodyPr>
            <a:normAutofit lnSpcReduction="10000"/>
          </a:bodyPr>
          <a:lstStyle/>
          <a:p>
            <a:pPr marL="0" indent="0">
              <a:buNone/>
            </a:pPr>
            <a:r>
              <a:rPr lang="en-US" dirty="0"/>
              <a:t>Here we are, with five weeks of weird under our belts. In the past weeks, we’ve something about the </a:t>
            </a:r>
            <a:r>
              <a:rPr lang="en-US" dirty="0" err="1"/>
              <a:t>weird’s</a:t>
            </a:r>
            <a:r>
              <a:rPr lang="en-US" dirty="0"/>
              <a:t> relationship with the inhuman, with human categories of race, gender, and ability, about how both defamiliarization and abjection relate to the weird.</a:t>
            </a:r>
          </a:p>
          <a:p>
            <a:pPr marL="0" indent="0">
              <a:buNone/>
            </a:pPr>
            <a:r>
              <a:rPr lang="en-US" dirty="0"/>
              <a:t>Now we’re going to apply these ideas to a somewhat unlikely place: the poetry of Sylvia Plath. To do so, we’re going to compare Plath with Kelly Link, a writer who almost everyone agrees falls into the category of weird.</a:t>
            </a:r>
          </a:p>
          <a:p>
            <a:pPr marL="0" indent="0">
              <a:buNone/>
            </a:pPr>
            <a:endParaRPr lang="en-US" dirty="0"/>
          </a:p>
          <a:p>
            <a:pPr marL="0" indent="0">
              <a:buNone/>
            </a:pPr>
            <a:r>
              <a:rPr lang="en-US" dirty="0"/>
              <a:t>We will move into Plath on Wednesday, but we’ll start thinking about the domestic and the weird using two Link stories—one for Friday the 14</a:t>
            </a:r>
            <a:r>
              <a:rPr lang="en-US" baseline="30000" dirty="0"/>
              <a:t>th</a:t>
            </a:r>
            <a:r>
              <a:rPr lang="en-US" dirty="0"/>
              <a:t> (how ironic!) and one for Monday the 17</a:t>
            </a:r>
            <a:r>
              <a:rPr lang="en-US" baseline="30000" dirty="0"/>
              <a:t>th</a:t>
            </a:r>
            <a:r>
              <a:rPr lang="en-US" dirty="0"/>
              <a:t>.</a:t>
            </a:r>
          </a:p>
          <a:p>
            <a:pPr marL="0" indent="0">
              <a:buNone/>
            </a:pPr>
            <a:endParaRPr lang="en-US" dirty="0"/>
          </a:p>
          <a:p>
            <a:endParaRPr lang="en-US" dirty="0"/>
          </a:p>
        </p:txBody>
      </p:sp>
    </p:spTree>
    <p:extLst>
      <p:ext uri="{BB962C8B-B14F-4D97-AF65-F5344CB8AC3E}">
        <p14:creationId xmlns:p14="http://schemas.microsoft.com/office/powerpoint/2010/main" val="3616565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Weird and Domestic</a:t>
            </a:r>
          </a:p>
        </p:txBody>
      </p:sp>
      <p:sp>
        <p:nvSpPr>
          <p:cNvPr id="3" name="Content Placeholder 2"/>
          <p:cNvSpPr>
            <a:spLocks noGrp="1"/>
          </p:cNvSpPr>
          <p:nvPr>
            <p:ph idx="1"/>
          </p:nvPr>
        </p:nvSpPr>
        <p:spPr>
          <a:xfrm>
            <a:off x="628650" y="1825625"/>
            <a:ext cx="5162550" cy="4351338"/>
          </a:xfrm>
        </p:spPr>
        <p:txBody>
          <a:bodyPr>
            <a:normAutofit/>
          </a:bodyPr>
          <a:lstStyle/>
          <a:p>
            <a:pPr marL="0" indent="0">
              <a:buNone/>
            </a:pPr>
            <a:r>
              <a:rPr lang="en-US" sz="2800" dirty="0"/>
              <a:t>Both Sylvia Plath and Kelly Link use the nonhuman world and the weird to convey instability of the social/domestic world, and the oddness of gender roles.</a:t>
            </a:r>
          </a:p>
          <a:p>
            <a:pPr marL="0" indent="0">
              <a:buNone/>
            </a:pPr>
            <a:r>
              <a:rPr lang="en-US" sz="2800" dirty="0"/>
              <a:t>Over and over again, both writers disrupt normalcy—characters cannot relate within boundaries of social world.</a:t>
            </a:r>
          </a:p>
        </p:txBody>
      </p:sp>
    </p:spTree>
    <p:extLst>
      <p:ext uri="{BB962C8B-B14F-4D97-AF65-F5344CB8AC3E}">
        <p14:creationId xmlns:p14="http://schemas.microsoft.com/office/powerpoint/2010/main" val="911361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Off a Black Dog’s Back”</a:t>
            </a:r>
          </a:p>
        </p:txBody>
      </p:sp>
      <p:sp>
        <p:nvSpPr>
          <p:cNvPr id="3" name="Content Placeholder 2"/>
          <p:cNvSpPr>
            <a:spLocks noGrp="1"/>
          </p:cNvSpPr>
          <p:nvPr>
            <p:ph idx="1"/>
          </p:nvPr>
        </p:nvSpPr>
        <p:spPr>
          <a:xfrm>
            <a:off x="628650" y="1825625"/>
            <a:ext cx="4705350" cy="4351338"/>
          </a:xfrm>
        </p:spPr>
        <p:txBody>
          <a:bodyPr/>
          <a:lstStyle/>
          <a:p>
            <a:r>
              <a:rPr lang="en-US" dirty="0"/>
              <a:t>As will many of Link’s stories and Plath’s poems, this story stages what could be an ordinary relationship—two college kids meet at the library, develop a bond, and she takes him home to meet her parents.</a:t>
            </a:r>
          </a:p>
          <a:p>
            <a:r>
              <a:rPr lang="en-US" dirty="0"/>
              <a:t>But, as with “The </a:t>
            </a:r>
            <a:r>
              <a:rPr lang="en-US" dirty="0" err="1"/>
              <a:t>Colour</a:t>
            </a:r>
            <a:r>
              <a:rPr lang="en-US" dirty="0"/>
              <a:t> Out of Space,” things get weird pretty quickly.</a:t>
            </a:r>
          </a:p>
          <a:p>
            <a:r>
              <a:rPr lang="en-US" dirty="0"/>
              <a:t>Let’s begin, then, by listing every event, phrase, or word from the story that points to normality.</a:t>
            </a:r>
          </a:p>
        </p:txBody>
      </p:sp>
    </p:spTree>
    <p:extLst>
      <p:ext uri="{BB962C8B-B14F-4D97-AF65-F5344CB8AC3E}">
        <p14:creationId xmlns:p14="http://schemas.microsoft.com/office/powerpoint/2010/main" val="76629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Off a Black Dog’s Back”</a:t>
            </a:r>
          </a:p>
        </p:txBody>
      </p:sp>
      <p:sp>
        <p:nvSpPr>
          <p:cNvPr id="3" name="Content Placeholder 2"/>
          <p:cNvSpPr>
            <a:spLocks noGrp="1"/>
          </p:cNvSpPr>
          <p:nvPr>
            <p:ph idx="1"/>
          </p:nvPr>
        </p:nvSpPr>
        <p:spPr>
          <a:xfrm>
            <a:off x="628650" y="1825625"/>
            <a:ext cx="4705350" cy="4351338"/>
          </a:xfrm>
        </p:spPr>
        <p:txBody>
          <a:bodyPr/>
          <a:lstStyle/>
          <a:p>
            <a:r>
              <a:rPr lang="en-US" dirty="0"/>
              <a:t>To begin:</a:t>
            </a:r>
          </a:p>
          <a:p>
            <a:pPr lvl="1"/>
            <a:r>
              <a:rPr lang="en-US" dirty="0"/>
              <a:t>On the discussion topic “Could be normal,” find everything in the story that points to a “normal” relationship. </a:t>
            </a:r>
          </a:p>
          <a:p>
            <a:pPr lvl="1"/>
            <a:r>
              <a:rPr lang="en-US" dirty="0"/>
              <a:t>For example, Link describes the Rook’s home as having a “wrap around porch like an apron.” </a:t>
            </a:r>
            <a:r>
              <a:rPr lang="en-US" i="1" dirty="0"/>
              <a:t>Apron</a:t>
            </a:r>
            <a:r>
              <a:rPr lang="en-US" dirty="0"/>
              <a:t> points to a cliched image of domesticity. </a:t>
            </a:r>
          </a:p>
          <a:p>
            <a:pPr lvl="1"/>
            <a:r>
              <a:rPr lang="en-US" dirty="0"/>
              <a:t>You will probably find some of this “normality” in Carroll’s point of view. </a:t>
            </a:r>
          </a:p>
          <a:p>
            <a:pPr lvl="1"/>
            <a:r>
              <a:rPr lang="en-US" dirty="0"/>
              <a:t>Point to details in the story that tell you this.</a:t>
            </a:r>
          </a:p>
        </p:txBody>
      </p:sp>
    </p:spTree>
    <p:extLst>
      <p:ext uri="{BB962C8B-B14F-4D97-AF65-F5344CB8AC3E}">
        <p14:creationId xmlns:p14="http://schemas.microsoft.com/office/powerpoint/2010/main" val="323739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Off a Black Dog’s Back”</a:t>
            </a:r>
          </a:p>
        </p:txBody>
      </p:sp>
      <p:sp>
        <p:nvSpPr>
          <p:cNvPr id="3" name="Content Placeholder 2"/>
          <p:cNvSpPr>
            <a:spLocks noGrp="1"/>
          </p:cNvSpPr>
          <p:nvPr>
            <p:ph idx="1"/>
          </p:nvPr>
        </p:nvSpPr>
        <p:spPr>
          <a:xfrm>
            <a:off x="628650" y="1825625"/>
            <a:ext cx="6153150" cy="4351338"/>
          </a:xfrm>
        </p:spPr>
        <p:txBody>
          <a:bodyPr>
            <a:noAutofit/>
          </a:bodyPr>
          <a:lstStyle/>
          <a:p>
            <a:pPr marL="0" indent="0">
              <a:buNone/>
            </a:pPr>
            <a:r>
              <a:rPr lang="en-US" sz="2000" dirty="0"/>
              <a:t>But if the surface of the story suggests a normal relationship, Link quickly moves to make the relationship weird, in an almost Lovecraftian way:</a:t>
            </a:r>
          </a:p>
          <a:p>
            <a:pPr marL="0" indent="0">
              <a:buNone/>
            </a:pPr>
            <a:endParaRPr lang="en-US" sz="2000" dirty="0"/>
          </a:p>
          <a:p>
            <a:r>
              <a:rPr lang="en-US" sz="2000" dirty="0"/>
              <a:t>“[The pond] winked in the twilight like a lidless eye” (29).</a:t>
            </a:r>
          </a:p>
          <a:p>
            <a:r>
              <a:rPr lang="en-US" sz="2000" dirty="0"/>
              <a:t>“A muffled, ferocious breathing emanated from the barn, and the doors shuddered as if something inside was hurling itself repeatedly towards them, through the dark and airless space” (29).</a:t>
            </a:r>
          </a:p>
          <a:p>
            <a:pPr marL="0" indent="0">
              <a:buNone/>
            </a:pPr>
            <a:endParaRPr lang="en-US" sz="2000" dirty="0"/>
          </a:p>
          <a:p>
            <a:pPr marL="0" indent="0">
              <a:buNone/>
            </a:pPr>
            <a:r>
              <a:rPr lang="en-US" sz="2000" dirty="0"/>
              <a:t>Any expectations that Carroll or the reader have of this relationship leading to a traditional marriage (”Do you think your parents will like me?”) are quickly disrupted.</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141800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43B7-ECB9-8743-A8BF-E08242C60DF2}"/>
              </a:ext>
            </a:extLst>
          </p:cNvPr>
          <p:cNvSpPr>
            <a:spLocks noGrp="1"/>
          </p:cNvSpPr>
          <p:nvPr>
            <p:ph type="title"/>
          </p:nvPr>
        </p:nvSpPr>
        <p:spPr/>
        <p:txBody>
          <a:bodyPr/>
          <a:lstStyle/>
          <a:p>
            <a:r>
              <a:rPr lang="en-US" dirty="0"/>
              <a:t>Disturbing Expectations</a:t>
            </a:r>
          </a:p>
        </p:txBody>
      </p:sp>
      <p:sp>
        <p:nvSpPr>
          <p:cNvPr id="3" name="Content Placeholder 2">
            <a:extLst>
              <a:ext uri="{FF2B5EF4-FFF2-40B4-BE49-F238E27FC236}">
                <a16:creationId xmlns:a16="http://schemas.microsoft.com/office/drawing/2014/main" id="{19616CFB-2C5D-474E-BBBB-97E347630671}"/>
              </a:ext>
            </a:extLst>
          </p:cNvPr>
          <p:cNvSpPr>
            <a:spLocks noGrp="1"/>
          </p:cNvSpPr>
          <p:nvPr>
            <p:ph idx="1"/>
          </p:nvPr>
        </p:nvSpPr>
        <p:spPr>
          <a:xfrm>
            <a:off x="628650" y="1825625"/>
            <a:ext cx="5924550" cy="4351338"/>
          </a:xfrm>
        </p:spPr>
        <p:txBody>
          <a:bodyPr/>
          <a:lstStyle/>
          <a:p>
            <a:pPr marL="0" indent="0">
              <a:buNone/>
            </a:pPr>
            <a:r>
              <a:rPr lang="en-US" dirty="0"/>
              <a:t>When we discussed "The </a:t>
            </a:r>
            <a:r>
              <a:rPr lang="en-US" dirty="0" err="1"/>
              <a:t>Colour</a:t>
            </a:r>
            <a:r>
              <a:rPr lang="en-US" dirty="0"/>
              <a:t> Out of Space," we observed that Lovecraft defamiliarizes an ordinary farm through his descriptions of agriculture. As readers, we might have been tempted to think of farms as idyllic spaces, where people live in harmony with the land, where agriculture provides sustenance for life, and where hard work is rewarded. After we read "The </a:t>
            </a:r>
            <a:r>
              <a:rPr lang="en-US" dirty="0" err="1"/>
              <a:t>Colour</a:t>
            </a:r>
            <a:r>
              <a:rPr lang="en-US" dirty="0"/>
              <a:t> Out of Space," we are forced to look at farms in a new way--as many of you pointed out in your papers.</a:t>
            </a:r>
          </a:p>
          <a:p>
            <a:pPr marL="0" indent="0">
              <a:buNone/>
            </a:pPr>
            <a:endParaRPr lang="en-US" dirty="0"/>
          </a:p>
        </p:txBody>
      </p:sp>
    </p:spTree>
    <p:extLst>
      <p:ext uri="{BB962C8B-B14F-4D97-AF65-F5344CB8AC3E}">
        <p14:creationId xmlns:p14="http://schemas.microsoft.com/office/powerpoint/2010/main" val="4209299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60266-B375-804C-8104-EAAA7E720CC1}"/>
              </a:ext>
            </a:extLst>
          </p:cNvPr>
          <p:cNvSpPr>
            <a:spLocks noGrp="1"/>
          </p:cNvSpPr>
          <p:nvPr>
            <p:ph type="title"/>
          </p:nvPr>
        </p:nvSpPr>
        <p:spPr/>
        <p:txBody>
          <a:bodyPr/>
          <a:lstStyle/>
          <a:p>
            <a:r>
              <a:rPr lang="en-US" dirty="0"/>
              <a:t>Disturbing Expectations</a:t>
            </a:r>
          </a:p>
        </p:txBody>
      </p:sp>
      <p:sp>
        <p:nvSpPr>
          <p:cNvPr id="3" name="Content Placeholder 2">
            <a:extLst>
              <a:ext uri="{FF2B5EF4-FFF2-40B4-BE49-F238E27FC236}">
                <a16:creationId xmlns:a16="http://schemas.microsoft.com/office/drawing/2014/main" id="{43ED7896-6389-6048-A718-78A2D93700A6}"/>
              </a:ext>
            </a:extLst>
          </p:cNvPr>
          <p:cNvSpPr>
            <a:spLocks noGrp="1"/>
          </p:cNvSpPr>
          <p:nvPr>
            <p:ph idx="1"/>
          </p:nvPr>
        </p:nvSpPr>
        <p:spPr>
          <a:xfrm>
            <a:off x="628650" y="1825625"/>
            <a:ext cx="5772150" cy="4351338"/>
          </a:xfrm>
        </p:spPr>
        <p:txBody>
          <a:bodyPr/>
          <a:lstStyle/>
          <a:p>
            <a:pPr marL="0" indent="0">
              <a:buNone/>
            </a:pPr>
            <a:r>
              <a:rPr lang="en-US" sz="2400" dirty="0"/>
              <a:t>In "Like Water Off a Black Dog's Back," Link seems to make a similar move with relationships and the domestic. We might assume, when we begin the story, that it will concern a couple who fall in love and who will eventually live a domestic life, peacefully raising strawberries and Christmas trees (what is more ordinary than a Christmas tree, after all?). </a:t>
            </a:r>
          </a:p>
          <a:p>
            <a:pPr marL="0" indent="0">
              <a:buNone/>
            </a:pPr>
            <a:endParaRPr lang="en-US" dirty="0"/>
          </a:p>
        </p:txBody>
      </p:sp>
    </p:spTree>
    <p:extLst>
      <p:ext uri="{BB962C8B-B14F-4D97-AF65-F5344CB8AC3E}">
        <p14:creationId xmlns:p14="http://schemas.microsoft.com/office/powerpoint/2010/main" val="2948852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610E-06BC-B042-BC39-22DEE32CB093}"/>
              </a:ext>
            </a:extLst>
          </p:cNvPr>
          <p:cNvSpPr>
            <a:spLocks noGrp="1"/>
          </p:cNvSpPr>
          <p:nvPr>
            <p:ph type="title"/>
          </p:nvPr>
        </p:nvSpPr>
        <p:spPr>
          <a:xfrm>
            <a:off x="628650" y="365126"/>
            <a:ext cx="6762750" cy="1325563"/>
          </a:xfrm>
        </p:spPr>
        <p:txBody>
          <a:bodyPr>
            <a:noAutofit/>
          </a:bodyPr>
          <a:lstStyle/>
          <a:p>
            <a:r>
              <a:rPr lang="en-US" sz="2400" dirty="0"/>
              <a:t>Note, for example, the way that Link moves readers from a conventional description of a barn to something stranger with the detail of the carved wooden hand:</a:t>
            </a:r>
          </a:p>
        </p:txBody>
      </p:sp>
      <p:sp>
        <p:nvSpPr>
          <p:cNvPr id="3" name="Content Placeholder 2"/>
          <p:cNvSpPr>
            <a:spLocks noGrp="1"/>
          </p:cNvSpPr>
          <p:nvPr>
            <p:ph idx="1"/>
          </p:nvPr>
        </p:nvSpPr>
        <p:spPr>
          <a:xfrm>
            <a:off x="628650" y="2666999"/>
            <a:ext cx="6000750" cy="3509963"/>
          </a:xfrm>
        </p:spPr>
        <p:txBody>
          <a:bodyPr>
            <a:normAutofit/>
          </a:bodyPr>
          <a:lstStyle/>
          <a:p>
            <a:pPr marL="0" lvl="0" indent="0" defTabSz="914400">
              <a:lnSpc>
                <a:spcPct val="100000"/>
              </a:lnSpc>
              <a:spcBef>
                <a:spcPts val="0"/>
              </a:spcBef>
              <a:buNone/>
            </a:pPr>
            <a:r>
              <a:rPr lang="en-US" sz="2000" dirty="0"/>
              <a:t>The barn smelled of gasoline and straw, old things congealing in darkness; it smelled of winter. Along the right inside wall, there were a series of long hooks, and depending from them were various pointed and hooked tools. Below was a table strewn with objects that seemed to have come from the city dump: bits of metal; cigar boxes full of broken glass sorted according to color; </a:t>
            </a:r>
            <a:r>
              <a:rPr lang="en-US" sz="2000" u="sng" dirty="0"/>
              <a:t>a carved wooden hand, jointed and with a dime-store ring over the next-to-last finger</a:t>
            </a:r>
            <a:r>
              <a:rPr lang="en-US" sz="2000" dirty="0"/>
              <a:t>. (40).</a:t>
            </a:r>
          </a:p>
        </p:txBody>
      </p:sp>
    </p:spTree>
    <p:extLst>
      <p:ext uri="{BB962C8B-B14F-4D97-AF65-F5344CB8AC3E}">
        <p14:creationId xmlns:p14="http://schemas.microsoft.com/office/powerpoint/2010/main" val="294574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7E34-57B2-C84A-B854-53A833BB1098}"/>
              </a:ext>
            </a:extLst>
          </p:cNvPr>
          <p:cNvSpPr>
            <a:spLocks noGrp="1"/>
          </p:cNvSpPr>
          <p:nvPr>
            <p:ph type="title"/>
          </p:nvPr>
        </p:nvSpPr>
        <p:spPr>
          <a:xfrm>
            <a:off x="457200" y="365126"/>
            <a:ext cx="7391401" cy="1325563"/>
          </a:xfrm>
        </p:spPr>
        <p:txBody>
          <a:bodyPr/>
          <a:lstStyle/>
          <a:p>
            <a:r>
              <a:rPr lang="en-US" dirty="0"/>
              <a:t>Something is off about these objects.</a:t>
            </a:r>
          </a:p>
        </p:txBody>
      </p:sp>
      <p:sp>
        <p:nvSpPr>
          <p:cNvPr id="3" name="Content Placeholder 2">
            <a:extLst>
              <a:ext uri="{FF2B5EF4-FFF2-40B4-BE49-F238E27FC236}">
                <a16:creationId xmlns:a16="http://schemas.microsoft.com/office/drawing/2014/main" id="{F8A00C5D-7342-314E-84B0-B076BEC5D8F9}"/>
              </a:ext>
            </a:extLst>
          </p:cNvPr>
          <p:cNvSpPr>
            <a:spLocks noGrp="1"/>
          </p:cNvSpPr>
          <p:nvPr>
            <p:ph idx="1"/>
          </p:nvPr>
        </p:nvSpPr>
        <p:spPr>
          <a:xfrm>
            <a:off x="2862007" y="1825624"/>
            <a:ext cx="4148393" cy="5032375"/>
          </a:xfrm>
        </p:spPr>
        <p:txBody>
          <a:bodyPr>
            <a:noAutofit/>
          </a:bodyPr>
          <a:lstStyle/>
          <a:p>
            <a:r>
              <a:rPr lang="en-US" sz="1800" dirty="0"/>
              <a:t>1) For your assigned object, write down everything you can in the Google doc here: </a:t>
            </a:r>
            <a:r>
              <a:rPr lang="en-US" sz="1800" dirty="0">
                <a:hlinkClick r:id="rId2"/>
              </a:rPr>
              <a:t>https://docs.google.com/document/d/1lIfZyyHv0A3ASC316I_3xaNze7Ng1xFCCX8ggkU1Qp8/edit?usp=sharing</a:t>
            </a:r>
            <a:endParaRPr lang="en-US" sz="1800" dirty="0"/>
          </a:p>
          <a:p>
            <a:r>
              <a:rPr lang="en-US" sz="1800" dirty="0"/>
              <a:t>2) Read through the descriptions created by your classmates. On the discussion topic “Wait, maybe a bit weird,” explain how you think Link uses these objects (one, two, or all three—your choice) to make an ordinary domestic scene or ordinary relationship “weird.” You might make reference to Lovecraft or Delany, though doing so is not necessary.</a:t>
            </a:r>
          </a:p>
          <a:p>
            <a:r>
              <a:rPr lang="en-US" sz="1800" dirty="0"/>
              <a:t>3) Respond to one other student’s comment.</a:t>
            </a:r>
          </a:p>
          <a:p>
            <a:endParaRPr lang="en-US" sz="1800" dirty="0"/>
          </a:p>
          <a:p>
            <a:endParaRPr lang="en-US" sz="1800" dirty="0"/>
          </a:p>
        </p:txBody>
      </p:sp>
      <p:graphicFrame>
        <p:nvGraphicFramePr>
          <p:cNvPr id="5" name="Table 4">
            <a:extLst>
              <a:ext uri="{FF2B5EF4-FFF2-40B4-BE49-F238E27FC236}">
                <a16:creationId xmlns:a16="http://schemas.microsoft.com/office/drawing/2014/main" id="{BB19DA44-244F-344A-8108-53EE2F888F0F}"/>
              </a:ext>
            </a:extLst>
          </p:cNvPr>
          <p:cNvGraphicFramePr>
            <a:graphicFrameLocks noGrp="1"/>
          </p:cNvGraphicFramePr>
          <p:nvPr>
            <p:extLst>
              <p:ext uri="{D42A27DB-BD31-4B8C-83A1-F6EECF244321}">
                <p14:modId xmlns:p14="http://schemas.microsoft.com/office/powerpoint/2010/main" val="2164004623"/>
              </p:ext>
            </p:extLst>
          </p:nvPr>
        </p:nvGraphicFramePr>
        <p:xfrm>
          <a:off x="178720" y="1825625"/>
          <a:ext cx="2233357" cy="4351336"/>
        </p:xfrm>
        <a:graphic>
          <a:graphicData uri="http://schemas.openxmlformats.org/drawingml/2006/table">
            <a:tbl>
              <a:tblPr/>
              <a:tblGrid>
                <a:gridCol w="1696611">
                  <a:extLst>
                    <a:ext uri="{9D8B030D-6E8A-4147-A177-3AD203B41FA5}">
                      <a16:colId xmlns:a16="http://schemas.microsoft.com/office/drawing/2014/main" val="303118281"/>
                    </a:ext>
                  </a:extLst>
                </a:gridCol>
                <a:gridCol w="536746">
                  <a:extLst>
                    <a:ext uri="{9D8B030D-6E8A-4147-A177-3AD203B41FA5}">
                      <a16:colId xmlns:a16="http://schemas.microsoft.com/office/drawing/2014/main" val="1148084339"/>
                    </a:ext>
                  </a:extLst>
                </a:gridCol>
              </a:tblGrid>
              <a:tr h="197788">
                <a:tc>
                  <a:txBody>
                    <a:bodyPr/>
                    <a:lstStyle/>
                    <a:p>
                      <a:pPr algn="l" fontAlgn="b"/>
                      <a:r>
                        <a:rPr lang="en-US" sz="1200" b="1" i="0" u="none" strike="noStrike">
                          <a:solidFill>
                            <a:srgbClr val="000000"/>
                          </a:solidFill>
                          <a:effectLst/>
                          <a:latin typeface="Calibri" panose="020F0502020204030204" pitchFamily="34" charset="0"/>
                        </a:rPr>
                        <a:t>Student Name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panose="020F0502020204030204" pitchFamily="34" charset="0"/>
                        </a:rPr>
                        <a:t>Item</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313331"/>
                  </a:ext>
                </a:extLst>
              </a:tr>
              <a:tr h="197788">
                <a:tc>
                  <a:txBody>
                    <a:bodyPr/>
                    <a:lstStyle/>
                    <a:p>
                      <a:pPr algn="l" fontAlgn="ctr"/>
                      <a:r>
                        <a:rPr lang="en-US" sz="1200" b="0" i="0" u="none" strike="noStrike">
                          <a:solidFill>
                            <a:srgbClr val="000000"/>
                          </a:solidFill>
                          <a:effectLst/>
                          <a:latin typeface="Calibri" panose="020F0502020204030204" pitchFamily="34" charset="0"/>
                        </a:rPr>
                        <a:t>Abbasova, Sevinch D.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357519282"/>
                  </a:ext>
                </a:extLst>
              </a:tr>
              <a:tr h="197788">
                <a:tc>
                  <a:txBody>
                    <a:bodyPr/>
                    <a:lstStyle/>
                    <a:p>
                      <a:pPr algn="l" fontAlgn="ctr"/>
                      <a:r>
                        <a:rPr lang="en-US" sz="1200" b="0" i="0" u="none" strike="noStrike">
                          <a:solidFill>
                            <a:srgbClr val="000000"/>
                          </a:solidFill>
                          <a:effectLst/>
                          <a:latin typeface="Calibri" panose="020F0502020204030204" pitchFamily="34" charset="0"/>
                        </a:rPr>
                        <a:t>Aldridge, Katherine M.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3672103709"/>
                  </a:ext>
                </a:extLst>
              </a:tr>
              <a:tr h="197788">
                <a:tc>
                  <a:txBody>
                    <a:bodyPr/>
                    <a:lstStyle/>
                    <a:p>
                      <a:pPr algn="l" fontAlgn="ctr"/>
                      <a:r>
                        <a:rPr lang="en-US" sz="1200" b="0" i="0" u="none" strike="noStrike">
                          <a:solidFill>
                            <a:srgbClr val="000000"/>
                          </a:solidFill>
                          <a:effectLst/>
                          <a:latin typeface="Calibri" panose="020F0502020204030204" pitchFamily="34" charset="0"/>
                        </a:rPr>
                        <a:t>Blocher, Shelby G.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978766720"/>
                  </a:ext>
                </a:extLst>
              </a:tr>
              <a:tr h="197788">
                <a:tc>
                  <a:txBody>
                    <a:bodyPr/>
                    <a:lstStyle/>
                    <a:p>
                      <a:pPr algn="l" fontAlgn="ctr"/>
                      <a:r>
                        <a:rPr lang="en-US" sz="1200" b="0" i="0" u="none" strike="noStrike">
                          <a:solidFill>
                            <a:srgbClr val="000000"/>
                          </a:solidFill>
                          <a:effectLst/>
                          <a:latin typeface="Calibri" panose="020F0502020204030204" pitchFamily="34" charset="0"/>
                        </a:rPr>
                        <a:t>Boyd, Julia L.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743424724"/>
                  </a:ext>
                </a:extLst>
              </a:tr>
              <a:tr h="197788">
                <a:tc>
                  <a:txBody>
                    <a:bodyPr/>
                    <a:lstStyle/>
                    <a:p>
                      <a:pPr algn="l" fontAlgn="ctr"/>
                      <a:r>
                        <a:rPr lang="en-US" sz="1200" b="0" i="0" u="none" strike="noStrike">
                          <a:solidFill>
                            <a:srgbClr val="000000"/>
                          </a:solidFill>
                          <a:effectLst/>
                          <a:latin typeface="Calibri" panose="020F0502020204030204" pitchFamily="34" charset="0"/>
                        </a:rPr>
                        <a:t>Dickenson, Rebecca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69743385"/>
                  </a:ext>
                </a:extLst>
              </a:tr>
              <a:tr h="197788">
                <a:tc>
                  <a:txBody>
                    <a:bodyPr/>
                    <a:lstStyle/>
                    <a:p>
                      <a:pPr algn="l" fontAlgn="ctr"/>
                      <a:r>
                        <a:rPr lang="en-US" sz="1200" b="0" i="0" u="none" strike="noStrike">
                          <a:solidFill>
                            <a:srgbClr val="000000"/>
                          </a:solidFill>
                          <a:effectLst/>
                          <a:latin typeface="Calibri" panose="020F0502020204030204" pitchFamily="34" charset="0"/>
                        </a:rPr>
                        <a:t>Harbaum, Alison N.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288136897"/>
                  </a:ext>
                </a:extLst>
              </a:tr>
              <a:tr h="197788">
                <a:tc>
                  <a:txBody>
                    <a:bodyPr/>
                    <a:lstStyle/>
                    <a:p>
                      <a:pPr algn="l" fontAlgn="ctr"/>
                      <a:r>
                        <a:rPr lang="en-US" sz="1200" b="0" i="0" u="none" strike="noStrike">
                          <a:solidFill>
                            <a:srgbClr val="000000"/>
                          </a:solidFill>
                          <a:effectLst/>
                          <a:latin typeface="Calibri" panose="020F0502020204030204" pitchFamily="34" charset="0"/>
                        </a:rPr>
                        <a:t>Hare, Emily L.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77527753"/>
                  </a:ext>
                </a:extLst>
              </a:tr>
              <a:tr h="197788">
                <a:tc>
                  <a:txBody>
                    <a:bodyPr/>
                    <a:lstStyle/>
                    <a:p>
                      <a:pPr algn="l" fontAlgn="ctr"/>
                      <a:r>
                        <a:rPr lang="en-US" sz="1200" b="0" i="0" u="none" strike="noStrike">
                          <a:solidFill>
                            <a:srgbClr val="000000"/>
                          </a:solidFill>
                          <a:effectLst/>
                          <a:latin typeface="Calibri" panose="020F0502020204030204" pitchFamily="34" charset="0"/>
                        </a:rPr>
                        <a:t>Hunt, Kathryn O.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2052791713"/>
                  </a:ext>
                </a:extLst>
              </a:tr>
              <a:tr h="197788">
                <a:tc>
                  <a:txBody>
                    <a:bodyPr/>
                    <a:lstStyle/>
                    <a:p>
                      <a:pPr algn="l" fontAlgn="ctr"/>
                      <a:r>
                        <a:rPr lang="en-US" sz="1200" b="0" i="0" u="none" strike="noStrike">
                          <a:solidFill>
                            <a:srgbClr val="000000"/>
                          </a:solidFill>
                          <a:effectLst/>
                          <a:latin typeface="Calibri" panose="020F0502020204030204" pitchFamily="34" charset="0"/>
                        </a:rPr>
                        <a:t>Johnson, Casey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134211720"/>
                  </a:ext>
                </a:extLst>
              </a:tr>
              <a:tr h="197788">
                <a:tc>
                  <a:txBody>
                    <a:bodyPr/>
                    <a:lstStyle/>
                    <a:p>
                      <a:pPr algn="l" fontAlgn="ctr"/>
                      <a:r>
                        <a:rPr lang="en-US" sz="1200" b="0" i="0" u="none" strike="noStrike">
                          <a:solidFill>
                            <a:srgbClr val="000000"/>
                          </a:solidFill>
                          <a:effectLst/>
                          <a:latin typeface="Calibri" panose="020F0502020204030204" pitchFamily="34" charset="0"/>
                        </a:rPr>
                        <a:t>Lobenstein, Samantha N.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100477577"/>
                  </a:ext>
                </a:extLst>
              </a:tr>
              <a:tr h="197788">
                <a:tc>
                  <a:txBody>
                    <a:bodyPr/>
                    <a:lstStyle/>
                    <a:p>
                      <a:pPr algn="l" fontAlgn="ctr"/>
                      <a:r>
                        <a:rPr lang="en-US" sz="1200" b="0" i="0" u="none" strike="noStrike">
                          <a:solidFill>
                            <a:srgbClr val="000000"/>
                          </a:solidFill>
                          <a:effectLst/>
                          <a:latin typeface="Calibri" panose="020F0502020204030204" pitchFamily="34" charset="0"/>
                        </a:rPr>
                        <a:t>Menchaca-howell, Zyanya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670357860"/>
                  </a:ext>
                </a:extLst>
              </a:tr>
              <a:tr h="197788">
                <a:tc>
                  <a:txBody>
                    <a:bodyPr/>
                    <a:lstStyle/>
                    <a:p>
                      <a:pPr algn="l" fontAlgn="ctr"/>
                      <a:r>
                        <a:rPr lang="en-US" sz="1200" b="0" i="0" u="none" strike="noStrike">
                          <a:solidFill>
                            <a:srgbClr val="000000"/>
                          </a:solidFill>
                          <a:effectLst/>
                          <a:latin typeface="Calibri" panose="020F0502020204030204" pitchFamily="34" charset="0"/>
                        </a:rPr>
                        <a:t>Mullins, Katherine M.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29049862"/>
                  </a:ext>
                </a:extLst>
              </a:tr>
              <a:tr h="197788">
                <a:tc>
                  <a:txBody>
                    <a:bodyPr/>
                    <a:lstStyle/>
                    <a:p>
                      <a:pPr algn="l" fontAlgn="ctr"/>
                      <a:r>
                        <a:rPr lang="en-US" sz="1200" b="0" i="0" u="none" strike="noStrike">
                          <a:solidFill>
                            <a:srgbClr val="000000"/>
                          </a:solidFill>
                          <a:effectLst/>
                          <a:latin typeface="Calibri" panose="020F0502020204030204" pitchFamily="34" charset="0"/>
                        </a:rPr>
                        <a:t>Peltier, Morgan M.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458797176"/>
                  </a:ext>
                </a:extLst>
              </a:tr>
              <a:tr h="197788">
                <a:tc>
                  <a:txBody>
                    <a:bodyPr/>
                    <a:lstStyle/>
                    <a:p>
                      <a:pPr algn="l" fontAlgn="ctr"/>
                      <a:r>
                        <a:rPr lang="en-US" sz="1200" b="0" i="0" u="none" strike="noStrike">
                          <a:solidFill>
                            <a:srgbClr val="000000"/>
                          </a:solidFill>
                          <a:effectLst/>
                          <a:latin typeface="Calibri" panose="020F0502020204030204" pitchFamily="34" charset="0"/>
                        </a:rPr>
                        <a:t>Sanders, Christian B.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1423721343"/>
                  </a:ext>
                </a:extLst>
              </a:tr>
              <a:tr h="197788">
                <a:tc>
                  <a:txBody>
                    <a:bodyPr/>
                    <a:lstStyle/>
                    <a:p>
                      <a:pPr algn="l" fontAlgn="ctr"/>
                      <a:r>
                        <a:rPr lang="en-US" sz="1200" b="0" i="0" u="none" strike="noStrike">
                          <a:solidFill>
                            <a:srgbClr val="000000"/>
                          </a:solidFill>
                          <a:effectLst/>
                          <a:latin typeface="Calibri" panose="020F0502020204030204" pitchFamily="34" charset="0"/>
                        </a:rPr>
                        <a:t>Saunders, Cayley A.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071452182"/>
                  </a:ext>
                </a:extLst>
              </a:tr>
              <a:tr h="197788">
                <a:tc>
                  <a:txBody>
                    <a:bodyPr/>
                    <a:lstStyle/>
                    <a:p>
                      <a:pPr algn="l" fontAlgn="ctr"/>
                      <a:r>
                        <a:rPr lang="en-US" sz="1200" b="0" i="0" u="none" strike="noStrike">
                          <a:solidFill>
                            <a:srgbClr val="000000"/>
                          </a:solidFill>
                          <a:effectLst/>
                          <a:latin typeface="Calibri" panose="020F0502020204030204" pitchFamily="34" charset="0"/>
                        </a:rPr>
                        <a:t>Slauenwhite, Elizabeth B.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772818483"/>
                  </a:ext>
                </a:extLst>
              </a:tr>
              <a:tr h="197788">
                <a:tc>
                  <a:txBody>
                    <a:bodyPr/>
                    <a:lstStyle/>
                    <a:p>
                      <a:pPr algn="l" fontAlgn="ctr"/>
                      <a:r>
                        <a:rPr lang="en-US" sz="1200" b="0" i="0" u="none" strike="noStrike">
                          <a:solidFill>
                            <a:srgbClr val="000000"/>
                          </a:solidFill>
                          <a:effectLst/>
                          <a:latin typeface="Calibri" panose="020F0502020204030204" pitchFamily="34" charset="0"/>
                        </a:rPr>
                        <a:t>Smith, Jade A.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4000986991"/>
                  </a:ext>
                </a:extLst>
              </a:tr>
              <a:tr h="197788">
                <a:tc>
                  <a:txBody>
                    <a:bodyPr/>
                    <a:lstStyle/>
                    <a:p>
                      <a:pPr algn="l" fontAlgn="ctr"/>
                      <a:r>
                        <a:rPr lang="en-US" sz="1200" b="0" i="0" u="none" strike="noStrike">
                          <a:solidFill>
                            <a:srgbClr val="000000"/>
                          </a:solidFill>
                          <a:effectLst/>
                          <a:latin typeface="Calibri" panose="020F0502020204030204" pitchFamily="34" charset="0"/>
                        </a:rPr>
                        <a:t>Sondles, Cassandra F.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4241840504"/>
                  </a:ext>
                </a:extLst>
              </a:tr>
              <a:tr h="197788">
                <a:tc>
                  <a:txBody>
                    <a:bodyPr/>
                    <a:lstStyle/>
                    <a:p>
                      <a:pPr algn="l" fontAlgn="ctr"/>
                      <a:r>
                        <a:rPr lang="en-US" sz="1200" b="0" i="0" u="none" strike="noStrike">
                          <a:solidFill>
                            <a:srgbClr val="000000"/>
                          </a:solidFill>
                          <a:effectLst/>
                          <a:latin typeface="Calibri" panose="020F0502020204030204" pitchFamily="34" charset="0"/>
                        </a:rPr>
                        <a:t>Talib, Asha C.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1200" b="0" i="0" u="none" strike="noStrike">
                          <a:solidFill>
                            <a:srgbClr val="000000"/>
                          </a:solidFill>
                          <a:effectLst/>
                          <a:latin typeface="Calibri" panose="020F0502020204030204" pitchFamily="34" charset="0"/>
                        </a:rPr>
                        <a:t>Dog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023669657"/>
                  </a:ext>
                </a:extLst>
              </a:tr>
              <a:tr h="197788">
                <a:tc>
                  <a:txBody>
                    <a:bodyPr/>
                    <a:lstStyle/>
                    <a:p>
                      <a:pPr algn="l" fontAlgn="ctr"/>
                      <a:r>
                        <a:rPr lang="en-US" sz="1200" b="0" i="0" u="none" strike="noStrike">
                          <a:solidFill>
                            <a:srgbClr val="000000"/>
                          </a:solidFill>
                          <a:effectLst/>
                          <a:latin typeface="Calibri" panose="020F0502020204030204" pitchFamily="34" charset="0"/>
                        </a:rPr>
                        <a:t>Walker, Aireona R.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en-US" sz="1200" b="0" i="0" u="none" strike="noStrike">
                          <a:solidFill>
                            <a:srgbClr val="000000"/>
                          </a:solidFill>
                          <a:effectLst/>
                          <a:latin typeface="Calibri" panose="020F0502020204030204" pitchFamily="34" charset="0"/>
                        </a:rPr>
                        <a:t>Nose</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extLst>
                  <a:ext uri="{0D108BD9-81ED-4DB2-BD59-A6C34878D82A}">
                    <a16:rowId xmlns:a16="http://schemas.microsoft.com/office/drawing/2014/main" val="1164143623"/>
                  </a:ext>
                </a:extLst>
              </a:tr>
              <a:tr h="197788">
                <a:tc>
                  <a:txBody>
                    <a:bodyPr/>
                    <a:lstStyle/>
                    <a:p>
                      <a:pPr algn="l" fontAlgn="ctr"/>
                      <a:r>
                        <a:rPr lang="en-US" sz="1200" b="0" i="0" u="none" strike="noStrike" dirty="0">
                          <a:solidFill>
                            <a:srgbClr val="000000"/>
                          </a:solidFill>
                          <a:effectLst/>
                          <a:latin typeface="Calibri" panose="020F0502020204030204" pitchFamily="34" charset="0"/>
                        </a:rPr>
                        <a:t>Williams, Madison </a:t>
                      </a: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200" b="0" i="0" u="none" strike="noStrike" dirty="0">
                          <a:solidFill>
                            <a:srgbClr val="000000"/>
                          </a:solidFill>
                          <a:effectLst/>
                          <a:latin typeface="Calibri" panose="020F0502020204030204" pitchFamily="34" charset="0"/>
                        </a:rPr>
                        <a:t>Leg</a:t>
                      </a:r>
                    </a:p>
                  </a:txBody>
                  <a:tcPr marL="6181" marR="6181" marT="6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174422038"/>
                  </a:ext>
                </a:extLst>
              </a:tr>
            </a:tbl>
          </a:graphicData>
        </a:graphic>
      </p:graphicFrame>
    </p:spTree>
    <p:extLst>
      <p:ext uri="{BB962C8B-B14F-4D97-AF65-F5344CB8AC3E}">
        <p14:creationId xmlns:p14="http://schemas.microsoft.com/office/powerpoint/2010/main" val="304129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43B7-ECB9-8743-A8BF-E08242C60DF2}"/>
              </a:ext>
            </a:extLst>
          </p:cNvPr>
          <p:cNvSpPr>
            <a:spLocks noGrp="1"/>
          </p:cNvSpPr>
          <p:nvPr>
            <p:ph type="title"/>
          </p:nvPr>
        </p:nvSpPr>
        <p:spPr/>
        <p:txBody>
          <a:bodyPr/>
          <a:lstStyle/>
          <a:p>
            <a:r>
              <a:rPr lang="en-US" dirty="0"/>
              <a:t>Disturbing Expectations</a:t>
            </a:r>
          </a:p>
        </p:txBody>
      </p:sp>
      <p:sp>
        <p:nvSpPr>
          <p:cNvPr id="3" name="Content Placeholder 2">
            <a:extLst>
              <a:ext uri="{FF2B5EF4-FFF2-40B4-BE49-F238E27FC236}">
                <a16:creationId xmlns:a16="http://schemas.microsoft.com/office/drawing/2014/main" id="{19616CFB-2C5D-474E-BBBB-97E347630671}"/>
              </a:ext>
            </a:extLst>
          </p:cNvPr>
          <p:cNvSpPr>
            <a:spLocks noGrp="1"/>
          </p:cNvSpPr>
          <p:nvPr>
            <p:ph idx="1"/>
          </p:nvPr>
        </p:nvSpPr>
        <p:spPr>
          <a:xfrm>
            <a:off x="628650" y="1524000"/>
            <a:ext cx="6229350" cy="4652963"/>
          </a:xfrm>
        </p:spPr>
        <p:txBody>
          <a:bodyPr>
            <a:noAutofit/>
          </a:bodyPr>
          <a:lstStyle/>
          <a:p>
            <a:pPr marL="0" indent="0">
              <a:buNone/>
            </a:pPr>
            <a:r>
              <a:rPr lang="en-US" sz="1800" dirty="0"/>
              <a:t>On the discussion topic "What Link suggests about the domestic," </a:t>
            </a:r>
          </a:p>
          <a:p>
            <a:pPr marL="342900" indent="-342900">
              <a:buAutoNum type="arabicParenR"/>
            </a:pPr>
            <a:r>
              <a:rPr lang="en-US" sz="1800" dirty="0"/>
              <a:t>comment on how the story disrupts readers' expectations about relationships, domesticity, or both. </a:t>
            </a:r>
          </a:p>
          <a:p>
            <a:pPr marL="685800" lvl="1" indent="-342900">
              <a:buFont typeface="Arial"/>
              <a:buAutoNum type="arabicParenR"/>
            </a:pPr>
            <a:r>
              <a:rPr lang="en-US" sz="1500" dirty="0"/>
              <a:t>You might review other students’ comments on the discussion topic “</a:t>
            </a:r>
            <a:r>
              <a:rPr lang="en-US" sz="1600" b="1" dirty="0">
                <a:hlinkClick r:id="rId2"/>
              </a:rPr>
              <a:t>Could be normal</a:t>
            </a:r>
            <a:r>
              <a:rPr lang="en-US" sz="1600" b="1" dirty="0"/>
              <a:t>“</a:t>
            </a:r>
          </a:p>
          <a:p>
            <a:pPr marL="685800" lvl="1" indent="-342900">
              <a:buAutoNum type="arabicParenR"/>
            </a:pPr>
            <a:endParaRPr lang="en-US" sz="1500" dirty="0"/>
          </a:p>
          <a:p>
            <a:pPr marL="342900" indent="-342900">
              <a:buAutoNum type="arabicParenR"/>
            </a:pPr>
            <a:r>
              <a:rPr lang="en-US" sz="1800" dirty="0"/>
              <a:t>respond to another student’s comment.</a:t>
            </a:r>
          </a:p>
          <a:p>
            <a:pPr marL="0" indent="0">
              <a:buNone/>
            </a:pPr>
            <a:endParaRPr lang="en-US" sz="1800" dirty="0"/>
          </a:p>
          <a:p>
            <a:pPr marL="0" indent="0">
              <a:buNone/>
            </a:pPr>
            <a:r>
              <a:rPr lang="en-US" sz="1800" dirty="0"/>
              <a:t>You might think, for example, of why Link might want to disrupt ordinary conceptions of relationships (they are designed for people who conform to gender roles or people who identify with the gender of their birth sex. You might, think, too, of ways that expectations around relationships or the domestic can be otherwise limiting.</a:t>
            </a:r>
          </a:p>
          <a:p>
            <a:pPr marL="0" indent="0">
              <a:buNone/>
            </a:pPr>
            <a:endParaRPr lang="en-US" sz="1800" dirty="0"/>
          </a:p>
        </p:txBody>
      </p:sp>
    </p:spTree>
    <p:extLst>
      <p:ext uri="{BB962C8B-B14F-4D97-AF65-F5344CB8AC3E}">
        <p14:creationId xmlns:p14="http://schemas.microsoft.com/office/powerpoint/2010/main" val="460034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2680</TotalTime>
  <Words>1331</Words>
  <Application>Microsoft Macintosh PowerPoint</Application>
  <PresentationFormat>On-screen Show (4:3)</PresentationFormat>
  <Paragraphs>95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In order to get credit for today’s class, you need to complete the following work by Friday, February 14 at midnight. (Details for steps 2-5 appear in the slides.)</vt:lpstr>
      <vt:lpstr>The Weird and the Domestic</vt:lpstr>
      <vt:lpstr>Weird and Domestic</vt:lpstr>
      <vt:lpstr>“Water Off a Black Dog’s Back”</vt:lpstr>
      <vt:lpstr>“Water Off a Black Dog’s Back”</vt:lpstr>
      <vt:lpstr>“Water Off a Black Dog’s Back”</vt:lpstr>
      <vt:lpstr>Disturbing Expectations</vt:lpstr>
      <vt:lpstr>Disturbing Expectations</vt:lpstr>
      <vt:lpstr>Note, for example, the way that Link moves readers from a conventional description of a barn to something stranger with the detail of the carved wooden hand:</vt:lpstr>
      <vt:lpstr>Something is off about these objects.</vt:lpstr>
      <vt:lpstr>Disturbing Expectations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Topics for Plath</dc:title>
  <dc:creator>Drew</dc:creator>
  <cp:lastModifiedBy>Strombeck, Andrew</cp:lastModifiedBy>
  <cp:revision>92</cp:revision>
  <dcterms:modified xsi:type="dcterms:W3CDTF">2020-02-13T18:06:56Z</dcterms:modified>
</cp:coreProperties>
</file>