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9" r:id="rId4"/>
    <p:sldId id="260" r:id="rId5"/>
    <p:sldId id="261" r:id="rId6"/>
    <p:sldId id="258"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88235"/>
  </p:normalViewPr>
  <p:slideViewPr>
    <p:cSldViewPr snapToGrid="0" snapToObjects="1">
      <p:cViewPr>
        <p:scale>
          <a:sx n="70" d="100"/>
          <a:sy n="70" d="100"/>
        </p:scale>
        <p:origin x="1832" y="208"/>
      </p:cViewPr>
      <p:guideLst/>
    </p:cSldViewPr>
  </p:slideViewPr>
  <p:notesTextViewPr>
    <p:cViewPr>
      <p:scale>
        <a:sx n="1" d="1"/>
        <a:sy n="1" d="1"/>
      </p:scale>
      <p:origin x="0" y="0"/>
    </p:cViewPr>
  </p:notesTextViewPr>
  <p:notesViewPr>
    <p:cSldViewPr snapToGrid="0" snapToObjects="1">
      <p:cViewPr varScale="1">
        <p:scale>
          <a:sx n="65" d="100"/>
          <a:sy n="65" d="100"/>
        </p:scale>
        <p:origin x="4088"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947DF9-02B9-B748-8BA0-7DC357122A5C}" type="datetimeFigureOut">
              <a:rPr lang="en-US" smtClean="0"/>
              <a:t>3/16/20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4A6594-DF67-A24E-981F-A05D9E05973A}" type="slidenum">
              <a:rPr lang="en-US" smtClean="0"/>
              <a:t>‹#›</a:t>
            </a:fld>
            <a:endParaRPr lang="en-US"/>
          </a:p>
        </p:txBody>
      </p:sp>
    </p:spTree>
    <p:extLst>
      <p:ext uri="{BB962C8B-B14F-4D97-AF65-F5344CB8AC3E}">
        <p14:creationId xmlns:p14="http://schemas.microsoft.com/office/powerpoint/2010/main" val="83070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 everyone,</a:t>
            </a:r>
          </a:p>
          <a:p>
            <a:r>
              <a:rPr lang="en-US" sz="1200" kern="1200" dirty="0">
                <a:solidFill>
                  <a:schemeClr val="tx1"/>
                </a:solidFill>
                <a:effectLst/>
                <a:latin typeface="+mn-lt"/>
                <a:ea typeface="+mn-ea"/>
                <a:cs typeface="+mn-cs"/>
              </a:rPr>
              <a:t>We are continuing our discussion of Margaret Atwood’s The Year of the Flood. As we’ve mentioned, </a:t>
            </a:r>
            <a:r>
              <a:rPr lang="en-US" sz="1200" i="1" kern="1200" dirty="0">
                <a:solidFill>
                  <a:schemeClr val="tx1"/>
                </a:solidFill>
                <a:effectLst/>
                <a:latin typeface="+mn-lt"/>
                <a:ea typeface="+mn-ea"/>
                <a:cs typeface="+mn-cs"/>
              </a:rPr>
              <a:t>The Year of the Flood </a:t>
            </a:r>
            <a:r>
              <a:rPr lang="en-US" sz="1200" kern="1200" dirty="0">
                <a:solidFill>
                  <a:schemeClr val="tx1"/>
                </a:solidFill>
                <a:effectLst/>
                <a:latin typeface="+mn-lt"/>
                <a:ea typeface="+mn-ea"/>
                <a:cs typeface="+mn-cs"/>
              </a:rPr>
              <a:t>depicts a dark vision of the future, both before and after the waterless flood, a virus that has swept through the world killing most humans. Atwood is best known as a writer of science fiction whose works pose questions about the present. You may have heard of her most famous book, </a:t>
            </a:r>
            <a:r>
              <a:rPr lang="en-US" sz="1200" i="1" kern="1200" dirty="0">
                <a:solidFill>
                  <a:schemeClr val="tx1"/>
                </a:solidFill>
                <a:effectLst/>
                <a:latin typeface="+mn-lt"/>
                <a:ea typeface="+mn-ea"/>
                <a:cs typeface="+mn-cs"/>
              </a:rPr>
              <a:t>The Handmaid’s Tale</a:t>
            </a:r>
            <a:r>
              <a:rPr lang="en-US" sz="1200" kern="1200" dirty="0">
                <a:solidFill>
                  <a:schemeClr val="tx1"/>
                </a:solidFill>
                <a:effectLst/>
                <a:latin typeface="+mn-lt"/>
                <a:ea typeface="+mn-ea"/>
                <a:cs typeface="+mn-cs"/>
              </a:rPr>
              <a:t>, which describes a future world in which childbearing women have lost nearly all of their rights. Atwood uses that text to pose questions about the ways that women are treated in the present day. As we’ve said,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 also poses questions about the future; these questions mostly have to do with corporate power and ecological destruction.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these lectures, I will be suggesting some ideas about the novel’s subtopics. If you are interested in reading more about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 I have also listed some additional resources in the slides—essays by Atwood and literary critics, as well as an interview with Atwood. These are not mandatory; I am including them in case you are curious to know more. The slides also include the assignments for today and Wednesday.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Today’s lecture will focus on God’s Gardeners, a group of religious separatists who live in communes, are vegetarians, and otherwise try to resist the destructive world around them. As you have probably noticed, the Gardeners are a very prominent feature of the novel. Almost all of our main characters are members of this group, and Atwood regularly interrupts the flow of her narrative to give us “sermons” from Adam One, as well as the Gardener hymns, which, I’ll acknowledge, can be a bit insufferable.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Atwood moves through the novel, eventually she begins to include plot points in these sermons, but the early sermons are mostly statements about the Gardener’s ideas.) Moreover, as we follow the character Toby in the post-Flood world, we learn, too, that Toby makes use of Gardener ideas in order to survive.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I mentioned last time, the Gardeners are one of two ways that we see characters insulating themselves from the chaotic world of the novel’s immediate past. The other way is through the Corps, who are evolved versions of corporations. Characters associated with the Corps live in walled compounds, such as the </a:t>
            </a:r>
            <a:r>
              <a:rPr lang="en-US" sz="1200" kern="1200" dirty="0" err="1">
                <a:solidFill>
                  <a:schemeClr val="tx1"/>
                </a:solidFill>
                <a:effectLst/>
                <a:latin typeface="+mn-lt"/>
                <a:ea typeface="+mn-ea"/>
                <a:cs typeface="+mn-cs"/>
              </a:rPr>
              <a:t>HelthWizer</a:t>
            </a:r>
            <a:r>
              <a:rPr lang="en-US" sz="1200" kern="1200" dirty="0">
                <a:solidFill>
                  <a:schemeClr val="tx1"/>
                </a:solidFill>
                <a:effectLst/>
                <a:latin typeface="+mn-lt"/>
                <a:ea typeface="+mn-ea"/>
                <a:cs typeface="+mn-cs"/>
              </a:rPr>
              <a:t> compound that we will see in Chapter 39 (when Ren and Lucerne move back into the compound after having lived with the Gardeners). In general, Atwood depicts the Corps as organizations that destroy human and nonhuman life, by using too many resources (for food and products), by focusing on their appearances (through flashy clothing and spas), and even, we learn, by poisoning people in order to reap profits from treating them. The Corps, then, represent one of the main sources of the novel’s dystopian features.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Nearly everything the Gardeners do is the opposite of what the Corps do: they live in abandoned structures, reuse materials, grow their own food, dress in drab clothing, and eat only vegetables. In interviews, Atwood has indicated that she intends the Gardeners to be examples of how humans might live ethically even under the worst conditions. Even if things get really bad, Atwood has suggested, people will not necessarily end up like characters on The Walking Dead: looking out for only their group’s survival and turning to violence to solve their problems.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today we’ll cover the following: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Why does Atwood include the Gardeners?</a:t>
            </a:r>
          </a:p>
          <a:p>
            <a:r>
              <a:rPr lang="en-US" sz="1200" kern="1200" dirty="0">
                <a:solidFill>
                  <a:schemeClr val="tx1"/>
                </a:solidFill>
                <a:effectLst/>
                <a:latin typeface="+mn-lt"/>
                <a:ea typeface="+mn-ea"/>
                <a:cs typeface="+mn-cs"/>
              </a:rPr>
              <a:t>What are the main features of the Gardeners?</a:t>
            </a:r>
          </a:p>
          <a:p>
            <a:r>
              <a:rPr lang="en-US" sz="1200" kern="1200" dirty="0">
                <a:solidFill>
                  <a:schemeClr val="tx1"/>
                </a:solidFill>
                <a:effectLst/>
                <a:latin typeface="+mn-lt"/>
                <a:ea typeface="+mn-ea"/>
                <a:cs typeface="+mn-cs"/>
              </a:rPr>
              <a:t>What are the main beliefs of the Gardeners?</a:t>
            </a:r>
          </a:p>
          <a:p>
            <a:r>
              <a:rPr lang="en-US" sz="1200" kern="1200" dirty="0">
                <a:solidFill>
                  <a:schemeClr val="tx1"/>
                </a:solidFill>
                <a:effectLst/>
                <a:latin typeface="+mn-lt"/>
                <a:ea typeface="+mn-ea"/>
                <a:cs typeface="+mn-cs"/>
              </a:rPr>
              <a:t>How does Toby use what she learned from the Gardeners in order to survive?</a:t>
            </a:r>
          </a:p>
          <a:p>
            <a:endParaRPr lang="en-US" dirty="0"/>
          </a:p>
        </p:txBody>
      </p:sp>
      <p:sp>
        <p:nvSpPr>
          <p:cNvPr id="4" name="Slide Number Placeholder 3"/>
          <p:cNvSpPr>
            <a:spLocks noGrp="1"/>
          </p:cNvSpPr>
          <p:nvPr>
            <p:ph type="sldNum" sz="quarter" idx="5"/>
          </p:nvPr>
        </p:nvSpPr>
        <p:spPr/>
        <p:txBody>
          <a:bodyPr/>
          <a:lstStyle/>
          <a:p>
            <a:fld id="{324A6594-DF67-A24E-981F-A05D9E05973A}" type="slidenum">
              <a:rPr lang="en-US" smtClean="0"/>
              <a:t>1</a:t>
            </a:fld>
            <a:endParaRPr lang="en-US"/>
          </a:p>
        </p:txBody>
      </p:sp>
    </p:spTree>
    <p:extLst>
      <p:ext uri="{BB962C8B-B14F-4D97-AF65-F5344CB8AC3E}">
        <p14:creationId xmlns:p14="http://schemas.microsoft.com/office/powerpoint/2010/main" val="3696273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Why does Atwood include the Gardeners?</a:t>
            </a:r>
          </a:p>
          <a:p>
            <a:r>
              <a:rPr lang="en-US" sz="1200" kern="1200" dirty="0">
                <a:solidFill>
                  <a:schemeClr val="tx1"/>
                </a:solidFill>
                <a:effectLst/>
                <a:latin typeface="+mn-lt"/>
                <a:ea typeface="+mn-ea"/>
                <a:cs typeface="+mn-cs"/>
              </a:rPr>
              <a:t>Last time I mentioned that </a:t>
            </a:r>
            <a:r>
              <a:rPr lang="en-US" sz="1200" i="1" kern="1200" dirty="0">
                <a:solidFill>
                  <a:schemeClr val="tx1"/>
                </a:solidFill>
                <a:effectLst/>
                <a:latin typeface="+mn-lt"/>
                <a:ea typeface="+mn-ea"/>
                <a:cs typeface="+mn-cs"/>
              </a:rPr>
              <a:t>The Year of the Flood </a:t>
            </a:r>
            <a:r>
              <a:rPr lang="en-US" sz="1200" kern="1200" dirty="0">
                <a:solidFill>
                  <a:schemeClr val="tx1"/>
                </a:solidFill>
                <a:effectLst/>
                <a:latin typeface="+mn-lt"/>
                <a:ea typeface="+mn-ea"/>
                <a:cs typeface="+mn-cs"/>
              </a:rPr>
              <a:t>falls into the category of dystopian literature. That’s certainly true, in that the novel depicts a future world where things have gone very badly: state institutions have broken down, the divide between the rich and poor has widened, laws seem to be enforced only by a private police force, there’s a lot of violence, and the world seems to have suffered an ecological crisis (we’ll hear later about Amanda working in the “Wisconsin desert.”) Moreover, the way that things that have gone badly seem to be an extension of current trends—another feature of dystopian literature. If we are worried about using up the Earth’s resources, or worried that corporations have too much control over our lives, </a:t>
            </a:r>
            <a:r>
              <a:rPr lang="en-US" sz="1200" i="1" kern="1200" dirty="0">
                <a:solidFill>
                  <a:schemeClr val="tx1"/>
                </a:solidFill>
                <a:effectLst/>
                <a:latin typeface="+mn-lt"/>
                <a:ea typeface="+mn-ea"/>
                <a:cs typeface="+mn-cs"/>
              </a:rPr>
              <a:t>The Year of the Flood </a:t>
            </a:r>
            <a:r>
              <a:rPr lang="en-US" sz="1200" kern="1200" dirty="0">
                <a:solidFill>
                  <a:schemeClr val="tx1"/>
                </a:solidFill>
                <a:effectLst/>
                <a:latin typeface="+mn-lt"/>
                <a:ea typeface="+mn-ea"/>
                <a:cs typeface="+mn-cs"/>
              </a:rPr>
              <a:t>shows us a world where both trends have become dominant.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And yet, Atwood has written that she does not consider her novels dystopian fiction. The word she uses instead is “</a:t>
            </a:r>
            <a:r>
              <a:rPr lang="en-US" sz="1200" kern="1200" dirty="0" err="1">
                <a:solidFill>
                  <a:schemeClr val="tx1"/>
                </a:solidFill>
                <a:effectLst/>
                <a:latin typeface="+mn-lt"/>
                <a:ea typeface="+mn-ea"/>
                <a:cs typeface="+mn-cs"/>
              </a:rPr>
              <a:t>ustopian</a:t>
            </a:r>
            <a:r>
              <a:rPr lang="en-US" sz="1200" kern="1200" dirty="0">
                <a:solidFill>
                  <a:schemeClr val="tx1"/>
                </a:solidFill>
                <a:effectLst/>
                <a:latin typeface="+mn-lt"/>
                <a:ea typeface="+mn-ea"/>
                <a:cs typeface="+mn-cs"/>
              </a:rPr>
              <a:t>,” a word that combines “utopian” (texts that depict a perfect society) with “dystopian.”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an essay called “Margaret Atwood: The Road to </a:t>
            </a:r>
            <a:r>
              <a:rPr lang="en-US" sz="1200" kern="1200" dirty="0" err="1">
                <a:solidFill>
                  <a:schemeClr val="tx1"/>
                </a:solidFill>
                <a:effectLst/>
                <a:latin typeface="+mn-lt"/>
                <a:ea typeface="+mn-ea"/>
                <a:cs typeface="+mn-cs"/>
              </a:rPr>
              <a:t>Ustopia</a:t>
            </a:r>
            <a:r>
              <a:rPr lang="en-US" sz="1200" kern="1200" dirty="0">
                <a:solidFill>
                  <a:schemeClr val="tx1"/>
                </a:solidFill>
                <a:effectLst/>
                <a:latin typeface="+mn-lt"/>
                <a:ea typeface="+mn-ea"/>
                <a:cs typeface="+mn-cs"/>
              </a:rPr>
              <a:t>” published in the British newspaper </a:t>
            </a:r>
            <a:r>
              <a:rPr lang="en-US" sz="1200" i="1" kern="1200" dirty="0">
                <a:solidFill>
                  <a:schemeClr val="tx1"/>
                </a:solidFill>
                <a:effectLst/>
                <a:latin typeface="+mn-lt"/>
                <a:ea typeface="+mn-ea"/>
                <a:cs typeface="+mn-cs"/>
              </a:rPr>
              <a:t>The Guardian</a:t>
            </a:r>
            <a:r>
              <a:rPr lang="en-US" sz="1200" kern="1200" dirty="0">
                <a:solidFill>
                  <a:schemeClr val="tx1"/>
                </a:solidFill>
                <a:effectLst/>
                <a:latin typeface="+mn-lt"/>
                <a:ea typeface="+mn-ea"/>
                <a:cs typeface="+mn-cs"/>
              </a:rPr>
              <a:t>, she writes: </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Ustopia</a:t>
            </a:r>
            <a:r>
              <a:rPr lang="en-US" sz="1200" kern="1200" dirty="0">
                <a:solidFill>
                  <a:schemeClr val="tx1"/>
                </a:solidFill>
                <a:effectLst/>
                <a:latin typeface="+mn-lt"/>
                <a:ea typeface="+mn-ea"/>
                <a:cs typeface="+mn-cs"/>
              </a:rPr>
              <a:t> is a world I made up by combining utopia and dystopia – the imagined perfect society and its opposite – because, in my view, each contains a latent version of the other (Atwood).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That is, Atwood believes that every dystopia contains as its opposite the possibility of a better world. You don’t write, or read, </a:t>
            </a:r>
            <a:r>
              <a:rPr lang="en-US" sz="1200" i="1" kern="1200" dirty="0">
                <a:solidFill>
                  <a:schemeClr val="tx1"/>
                </a:solidFill>
                <a:effectLst/>
                <a:latin typeface="+mn-lt"/>
                <a:ea typeface="+mn-ea"/>
                <a:cs typeface="+mn-cs"/>
              </a:rPr>
              <a:t>The Hunger Games</a:t>
            </a:r>
            <a:r>
              <a:rPr lang="en-US" sz="1200" kern="1200" dirty="0">
                <a:solidFill>
                  <a:schemeClr val="tx1"/>
                </a:solidFill>
                <a:effectLst/>
                <a:latin typeface="+mn-lt"/>
                <a:ea typeface="+mn-ea"/>
                <a:cs typeface="+mn-cs"/>
              </a:rPr>
              <a:t> if you don’t believe that some of what it depicts is a bad future that humans should work to avoid.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critic Darko </a:t>
            </a:r>
            <a:r>
              <a:rPr lang="en-US" sz="1200" kern="1200" dirty="0" err="1">
                <a:solidFill>
                  <a:schemeClr val="tx1"/>
                </a:solidFill>
                <a:effectLst/>
                <a:latin typeface="+mn-lt"/>
                <a:ea typeface="+mn-ea"/>
                <a:cs typeface="+mn-cs"/>
              </a:rPr>
              <a:t>Suvin</a:t>
            </a:r>
            <a:r>
              <a:rPr lang="en-US" sz="1200" kern="1200" dirty="0">
                <a:solidFill>
                  <a:schemeClr val="tx1"/>
                </a:solidFill>
                <a:effectLst/>
                <a:latin typeface="+mn-lt"/>
                <a:ea typeface="+mn-ea"/>
                <a:cs typeface="+mn-cs"/>
              </a:rPr>
              <a:t> has argued that science fiction texts perform “cognitive estrangement” for their readers. By asking us to inhabit a world that is radically different—but not too different—from our own world, texts like The Year of the Flood ask us to think through parts of our world that we might not otherwise notice. That is, these texts ask readers to undertake a thought exercise—that’s cognitive part of cognitive estrangement.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a:t>
            </a:r>
            <a:r>
              <a:rPr lang="en-US" sz="1200" i="1" kern="1200" dirty="0">
                <a:solidFill>
                  <a:schemeClr val="tx1"/>
                </a:solidFill>
                <a:effectLst/>
                <a:latin typeface="+mn-lt"/>
                <a:ea typeface="+mn-ea"/>
                <a:cs typeface="+mn-cs"/>
              </a:rPr>
              <a:t>The Year of the Flood </a:t>
            </a:r>
            <a:r>
              <a:rPr lang="en-US" sz="1200" kern="1200" dirty="0">
                <a:solidFill>
                  <a:schemeClr val="tx1"/>
                </a:solidFill>
                <a:effectLst/>
                <a:latin typeface="+mn-lt"/>
                <a:ea typeface="+mn-ea"/>
                <a:cs typeface="+mn-cs"/>
              </a:rPr>
              <a:t>is supposed to contain latent versions of a perfect society, it is probably the Gardeners that best embody this perfect society, especially since (spoiler alert) a good many of the Gardeners survive the Waterless Flood, because they are ready for this event. For example, they have learned to live with very few comforts, they have stored away food for the future, and they know how to find food in the wild.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first thing that we should know, then, is that, by and large, Atwood intends readers to view the Gardeners positively. They are more compassionate, more thoughtful, and less exploitative than characters associated with the Corps (especially Blanco, who serves as the novel’s symbol of brutal evil).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That’s not to say that Atwood doesn’t show us problems with the Gardeners’ views and practices. She often gently mocks their piousness, as when Adam One interprets a Bible story a bit too, </a:t>
            </a:r>
            <a:r>
              <a:rPr lang="en-US" sz="1200" kern="1200" dirty="0" err="1">
                <a:solidFill>
                  <a:schemeClr val="tx1"/>
                </a:solidFill>
                <a:effectLst/>
                <a:latin typeface="+mn-lt"/>
                <a:ea typeface="+mn-ea"/>
                <a:cs typeface="+mn-cs"/>
              </a:rPr>
              <a:t>er</a:t>
            </a:r>
            <a:r>
              <a:rPr lang="en-US" sz="1200" kern="1200" dirty="0">
                <a:solidFill>
                  <a:schemeClr val="tx1"/>
                </a:solidFill>
                <a:effectLst/>
                <a:latin typeface="+mn-lt"/>
                <a:ea typeface="+mn-ea"/>
                <a:cs typeface="+mn-cs"/>
              </a:rPr>
              <a:t>, literally: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Fish was an apt symbol, for Jesus first called as his Apostles two fishermen, surely chosen by him to help conserve the Fish population. They were told to be fishers of men instead of being fishers of Fish, thus neutralizing two destroyers of Fish! (195-196).</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silly: no reasonable interpreter of the Bible’s Matthew 4:19 (“And he saith unto them, Follow me, and I will make you fishers of men”) would come to this conclusion. So Atwood depicts the Gardeners as just a bit extreme at times.  However, elsewhere, as we’ll see, Atwood seems to think highly of the Gardener’s ability to meld Bible verses with science.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Atwood also indicates that the Gardeners are not perfect. In chapters 26 and 27, we learn that one of the Gardeners has been growing a </a:t>
            </a:r>
            <a:r>
              <a:rPr lang="en-US" sz="1200" kern="1200" dirty="0" err="1">
                <a:solidFill>
                  <a:schemeClr val="tx1"/>
                </a:solidFill>
                <a:effectLst/>
                <a:latin typeface="+mn-lt"/>
                <a:ea typeface="+mn-ea"/>
                <a:cs typeface="+mn-cs"/>
              </a:rPr>
              <a:t>superstrain</a:t>
            </a:r>
            <a:r>
              <a:rPr lang="en-US" sz="1200" kern="1200" dirty="0">
                <a:solidFill>
                  <a:schemeClr val="tx1"/>
                </a:solidFill>
                <a:effectLst/>
                <a:latin typeface="+mn-lt"/>
                <a:ea typeface="+mn-ea"/>
                <a:cs typeface="+mn-cs"/>
              </a:rPr>
              <a:t> of marijuana in one of the Gardener’s buildings, in cooperation with the Corps. While the Gardeners reject this member, we nevertheless understand that the Gardeners are also subject to human problems of greed and lying.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Indeed, Atwood has acknowledged that showing such imperfections was one of her goals in writing the novel: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novels that end well, but in between there are human beings acting like human beings. And human beings are not perfect. All of the motives a human being may have, which are mixed, that’s the novelists’ materials. That’s where they have to go. And a lot of that just isn’t pretty. We like to think of ourselves as really, really good people. But look in the mirror. Really look. Look at your own mixed motives. And then multiply that” (Atwood).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Atwood infuses the Gardeners with all the complications and contradictions of human beings, which, she argues, are the province of the novels. As I’ve probably mentioned in class, this is one of the things that literature tends to do very well: depict the ambiguous situations in which humans often find themselves. We can read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Gardeners then, as depicting not an idealized version of how humans should be, but as depicting a set of humans who are trying to make things just a little bit better for other humans and nonhumans.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Nevertheless, as the critic Gerry Canavan has observed, Atwood intends readers to see the Gardeners as embodying the possibility of an alternative system for supporting human life in the chaotic world before the Waterless Flood. In an article about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 Canavan writes: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political content of […]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 is predicated on the increasingly desperate need to find some ‘outside’ to the closed, totalizing system called capitalism, which has swallowed the entire globe and remade all of human history, all the way down to the level of the gene, in its image. The book[] allegorize[s] both the difficulty and the necessity of finding some sort of alternative. […] the possibility of an alternative is located in God’s Gardeners, a group of ecologically minded, religious separatists who attempt to prepare for the ‘‘Waterless Flood’’ of capitalism’s inevitable collapse (Canavan 154).</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Canavan, then, the Gardeners represent an alternative, or “outside,” to the world of </a:t>
            </a:r>
            <a:r>
              <a:rPr lang="en-US" sz="1200" kern="1200" dirty="0" err="1">
                <a:solidFill>
                  <a:schemeClr val="tx1"/>
                </a:solidFill>
                <a:effectLst/>
                <a:latin typeface="+mn-lt"/>
                <a:ea typeface="+mn-ea"/>
                <a:cs typeface="+mn-cs"/>
              </a:rPr>
              <a:t>SecretBurger</a:t>
            </a:r>
            <a:r>
              <a:rPr lang="en-US" sz="1200" kern="1200" dirty="0">
                <a:solidFill>
                  <a:schemeClr val="tx1"/>
                </a:solidFill>
                <a:effectLst/>
                <a:latin typeface="+mn-lt"/>
                <a:ea typeface="+mn-ea"/>
                <a:cs typeface="+mn-cs"/>
              </a:rPr>
              <a:t>, Scales and Tails, </a:t>
            </a:r>
            <a:r>
              <a:rPr lang="en-US" sz="1200" kern="1200" dirty="0" err="1">
                <a:solidFill>
                  <a:schemeClr val="tx1"/>
                </a:solidFill>
                <a:effectLst/>
                <a:latin typeface="+mn-lt"/>
                <a:ea typeface="+mn-ea"/>
                <a:cs typeface="+mn-cs"/>
              </a:rPr>
              <a:t>HelthWizer</a:t>
            </a:r>
            <a:r>
              <a:rPr lang="en-US" sz="1200" kern="1200" dirty="0">
                <a:solidFill>
                  <a:schemeClr val="tx1"/>
                </a:solidFill>
                <a:effectLst/>
                <a:latin typeface="+mn-lt"/>
                <a:ea typeface="+mn-ea"/>
                <a:cs typeface="+mn-cs"/>
              </a:rPr>
              <a:t>, and the other destructive versions of Corps we see in the novel. Let me pause here and acknowledge that </a:t>
            </a:r>
            <a:r>
              <a:rPr lang="en-US" sz="1200" i="1" kern="1200" dirty="0">
                <a:solidFill>
                  <a:schemeClr val="tx1"/>
                </a:solidFill>
                <a:effectLst/>
                <a:latin typeface="+mn-lt"/>
                <a:ea typeface="+mn-ea"/>
                <a:cs typeface="+mn-cs"/>
              </a:rPr>
              <a:t>The Year of the Flood </a:t>
            </a:r>
            <a:r>
              <a:rPr lang="en-US" sz="1200" kern="1200" dirty="0">
                <a:solidFill>
                  <a:schemeClr val="tx1"/>
                </a:solidFill>
                <a:effectLst/>
                <a:latin typeface="+mn-lt"/>
                <a:ea typeface="+mn-ea"/>
                <a:cs typeface="+mn-cs"/>
              </a:rPr>
              <a:t>focuses on the negative aspects of capitalism, and Canavan’s account highlights these negative aspects. Others (and perhaps you!) may see capitalism as having more positive aspects than negative aspects. But Atwood is hardly alone in imagining a world where corporate power has become out of control (even </a:t>
            </a:r>
            <a:r>
              <a:rPr lang="en-US" sz="1200" i="1" kern="1200" dirty="0">
                <a:solidFill>
                  <a:schemeClr val="tx1"/>
                </a:solidFill>
                <a:effectLst/>
                <a:latin typeface="+mn-lt"/>
                <a:ea typeface="+mn-ea"/>
                <a:cs typeface="+mn-cs"/>
              </a:rPr>
              <a:t>The Hunger Games </a:t>
            </a:r>
            <a:r>
              <a:rPr lang="en-US" sz="1200" kern="1200" dirty="0">
                <a:solidFill>
                  <a:schemeClr val="tx1"/>
                </a:solidFill>
                <a:effectLst/>
                <a:latin typeface="+mn-lt"/>
                <a:ea typeface="+mn-ea"/>
                <a:cs typeface="+mn-cs"/>
              </a:rPr>
              <a:t>works with a version of this future), and her critique doesn’t necessarily exclude the kinds of innovations, for example, that capitalism makes possible. In fact, we can observe here that when Pilar gets cancer, the Gardeners secretly turn to the Corps in order to get her cancer diagnosed (“We hid them in a jar of honey and smuggled them to the diagnostic labs at </a:t>
            </a:r>
            <a:r>
              <a:rPr lang="en-US" sz="1200" kern="1200" dirty="0" err="1">
                <a:solidFill>
                  <a:schemeClr val="tx1"/>
                </a:solidFill>
                <a:effectLst/>
                <a:latin typeface="+mn-lt"/>
                <a:ea typeface="+mn-ea"/>
                <a:cs typeface="+mn-cs"/>
              </a:rPr>
              <a:t>HelthWizer</a:t>
            </a:r>
            <a:r>
              <a:rPr lang="en-US" sz="1200" kern="1200" dirty="0">
                <a:solidFill>
                  <a:schemeClr val="tx1"/>
                </a:solidFill>
                <a:effectLst/>
                <a:latin typeface="+mn-lt"/>
                <a:ea typeface="+mn-ea"/>
                <a:cs typeface="+mn-cs"/>
              </a:rPr>
              <a:t>,” 178). And the Gardeners themselves engage in a form of local capitalism at the Tree of Life Natural Materials exchange (chapter 27).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then, as we follow the Gardeners through the novel, we are meant to understand that their growing of their own food, recycling materials, and promoting an understanding of cooperation between humans and nonhumans is part of the utopian aspect of Atwood’s “</a:t>
            </a:r>
            <a:r>
              <a:rPr lang="en-US" sz="1200" kern="1200" dirty="0" err="1">
                <a:solidFill>
                  <a:schemeClr val="tx1"/>
                </a:solidFill>
                <a:effectLst/>
                <a:latin typeface="+mn-lt"/>
                <a:ea typeface="+mn-ea"/>
                <a:cs typeface="+mn-cs"/>
              </a:rPr>
              <a:t>ustopian</a:t>
            </a:r>
            <a:r>
              <a:rPr lang="en-US" sz="1200" kern="1200" dirty="0">
                <a:solidFill>
                  <a:schemeClr val="tx1"/>
                </a:solidFill>
                <a:effectLst/>
                <a:latin typeface="+mn-lt"/>
                <a:ea typeface="+mn-ea"/>
                <a:cs typeface="+mn-cs"/>
              </a:rPr>
              <a:t>” novel.</a:t>
            </a:r>
          </a:p>
          <a:p>
            <a:endParaRPr lang="en-US" dirty="0"/>
          </a:p>
        </p:txBody>
      </p:sp>
      <p:sp>
        <p:nvSpPr>
          <p:cNvPr id="4" name="Slide Number Placeholder 3"/>
          <p:cNvSpPr>
            <a:spLocks noGrp="1"/>
          </p:cNvSpPr>
          <p:nvPr>
            <p:ph type="sldNum" sz="quarter" idx="5"/>
          </p:nvPr>
        </p:nvSpPr>
        <p:spPr/>
        <p:txBody>
          <a:bodyPr/>
          <a:lstStyle/>
          <a:p>
            <a:fld id="{324A6594-DF67-A24E-981F-A05D9E05973A}" type="slidenum">
              <a:rPr lang="en-US" smtClean="0"/>
              <a:t>2</a:t>
            </a:fld>
            <a:endParaRPr lang="en-US"/>
          </a:p>
        </p:txBody>
      </p:sp>
    </p:spTree>
    <p:extLst>
      <p:ext uri="{BB962C8B-B14F-4D97-AF65-F5344CB8AC3E}">
        <p14:creationId xmlns:p14="http://schemas.microsoft.com/office/powerpoint/2010/main" val="1997738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depicting the Gardeners, Atwood draws on a long history of utopian communities in American culture, in particular what has been called the “back to the land” movement of the late 1960s. One of the ways that this movement manifested itself was with the Whole Earth Catalog, which was a collection of design aids, maps, gardening implements, carpentry and masonry tools, metalworking equipment, and so on that were supposed to allow Americans to grow their own food, build their own houses, and find other ways of living that did not involve consumerism.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are introduced to the Gardeners’ lifestyle in Chapter 10 (the first time Toby goes to live with them) and Chapter 13 (the first time Ren goes to live with them). We learn that they live in a half-abandoned building: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lived with Lucerne and Zeb in a building about five blocks from the Garden. It was called the Cheese Factory because that’s what it used to be, and it still had a faint cheesy smell to it. After the cheese it was used for artists’ lofts, but there weren’t any artists left, and nobody seemed to know who owned it. Meanwhile the Gardeners had taken it over. They liked living in places where they didn’t have to pay rent (63).</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Instead of living in brand-new housing, as do characters associated with the Corps, the Gardeners are content to live in buildings that have been abandoned. We also learn that the Gardeners share work, that Gardener children are forbidden to make friends with </a:t>
            </a:r>
            <a:r>
              <a:rPr lang="en-US" sz="1200" kern="1200" dirty="0" err="1">
                <a:solidFill>
                  <a:schemeClr val="tx1"/>
                </a:solidFill>
                <a:effectLst/>
                <a:latin typeface="+mn-lt"/>
                <a:ea typeface="+mn-ea"/>
                <a:cs typeface="+mn-cs"/>
              </a:rPr>
              <a:t>pleebrats</a:t>
            </a:r>
            <a:r>
              <a:rPr lang="en-US" sz="1200" kern="1200" dirty="0">
                <a:solidFill>
                  <a:schemeClr val="tx1"/>
                </a:solidFill>
                <a:effectLst/>
                <a:latin typeface="+mn-lt"/>
                <a:ea typeface="+mn-ea"/>
                <a:cs typeface="+mn-cs"/>
              </a:rPr>
              <a:t>, that they grow their own food, and that they wear drab clothing. Both Toby and Ren depict the Gardeners’ way of living as somewhat shocking: it takes time for each to get used to living with the Gardeners.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you can probably discern more of their specific features yourselves. In the Google Document entitled “Main Features of Margaret Atwood’s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 write down as many things as you can about the Gardeners under the heading “Gardeners.” You can either do so now, or wait until the end of the lecture.</a:t>
            </a:r>
          </a:p>
          <a:p>
            <a:endParaRPr lang="en-US" dirty="0"/>
          </a:p>
        </p:txBody>
      </p:sp>
      <p:sp>
        <p:nvSpPr>
          <p:cNvPr id="4" name="Slide Number Placeholder 3"/>
          <p:cNvSpPr>
            <a:spLocks noGrp="1"/>
          </p:cNvSpPr>
          <p:nvPr>
            <p:ph type="sldNum" sz="quarter" idx="5"/>
          </p:nvPr>
        </p:nvSpPr>
        <p:spPr/>
        <p:txBody>
          <a:bodyPr/>
          <a:lstStyle/>
          <a:p>
            <a:fld id="{324A6594-DF67-A24E-981F-A05D9E05973A}" type="slidenum">
              <a:rPr lang="en-US" smtClean="0"/>
              <a:t>3</a:t>
            </a:fld>
            <a:endParaRPr lang="en-US"/>
          </a:p>
        </p:txBody>
      </p:sp>
    </p:spTree>
    <p:extLst>
      <p:ext uri="{BB962C8B-B14F-4D97-AF65-F5344CB8AC3E}">
        <p14:creationId xmlns:p14="http://schemas.microsoft.com/office/powerpoint/2010/main" val="1587850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depicting the Gardeners, Atwood draws on a long history of utopian communities in American culture, in particular what has been called the “back to the land” movement of the late 1960s. One of the ways that this movement manifested itself was with the Whole Earth Catalog, which was a collection of design aids, maps, gardening implements, carpentry and masonry tools, metalworking equipment, and so on that were supposed to allow Americans to grow their own food, build their own houses, and find other ways of living that did not involve consumerism.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are introduced to the Gardeners’ lifestyle in Chapter 10 (the first time Toby goes to live with them) and Chapter 13 (the first time Ren goes to live with them). We learn that they live in a half-abandoned building: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lived with Lucerne and Zeb in a building about five blocks from the Garden. It was called the Cheese Factory because that’s what it used to be, and it still had a faint cheesy smell to it. After the cheese it was used for artists’ lofts, but there weren’t any artists left, and nobody seemed to know who owned it. Meanwhile the Gardeners had taken it over. They liked living in places where they didn’t have to pay rent (63).</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Instead of living in brand-new housing, as do characters associated with the Corps, the Gardeners are content to live in buildings that have been abandoned. We also learn that the Gardeners share work, that Gardener children are forbidden to make friends with </a:t>
            </a:r>
            <a:r>
              <a:rPr lang="en-US" sz="1200" kern="1200" dirty="0" err="1">
                <a:solidFill>
                  <a:schemeClr val="tx1"/>
                </a:solidFill>
                <a:effectLst/>
                <a:latin typeface="+mn-lt"/>
                <a:ea typeface="+mn-ea"/>
                <a:cs typeface="+mn-cs"/>
              </a:rPr>
              <a:t>pleebrats</a:t>
            </a:r>
            <a:r>
              <a:rPr lang="en-US" sz="1200" kern="1200" dirty="0">
                <a:solidFill>
                  <a:schemeClr val="tx1"/>
                </a:solidFill>
                <a:effectLst/>
                <a:latin typeface="+mn-lt"/>
                <a:ea typeface="+mn-ea"/>
                <a:cs typeface="+mn-cs"/>
              </a:rPr>
              <a:t>, that they grow their own food, and that they wear drab clothing. Both Toby and Ren depict the Gardeners’ way of living as somewhat shocking: it takes time for each to get used to living with the Gardeners.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you can probably discern more of their specific features yourselves. In the Google Document entitled “Main Features of Margaret Atwood’s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 write down as many things as you can about the Gardeners under the heading “Gardeners.” You can either do so now, or wait until the end of the lecture.</a:t>
            </a:r>
          </a:p>
          <a:p>
            <a:endParaRPr lang="en-US" dirty="0"/>
          </a:p>
        </p:txBody>
      </p:sp>
      <p:sp>
        <p:nvSpPr>
          <p:cNvPr id="4" name="Slide Number Placeholder 3"/>
          <p:cNvSpPr>
            <a:spLocks noGrp="1"/>
          </p:cNvSpPr>
          <p:nvPr>
            <p:ph type="sldNum" sz="quarter" idx="5"/>
          </p:nvPr>
        </p:nvSpPr>
        <p:spPr/>
        <p:txBody>
          <a:bodyPr/>
          <a:lstStyle/>
          <a:p>
            <a:fld id="{324A6594-DF67-A24E-981F-A05D9E05973A}" type="slidenum">
              <a:rPr lang="en-US" smtClean="0"/>
              <a:t>4</a:t>
            </a:fld>
            <a:endParaRPr lang="en-US"/>
          </a:p>
        </p:txBody>
      </p:sp>
    </p:spTree>
    <p:extLst>
      <p:ext uri="{BB962C8B-B14F-4D97-AF65-F5344CB8AC3E}">
        <p14:creationId xmlns:p14="http://schemas.microsoft.com/office/powerpoint/2010/main" val="196453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Burt is conducting the Wild Botanicals class with the Gardener children, he asks them: “What would happen if there were not more </a:t>
            </a:r>
            <a:r>
              <a:rPr lang="en-US" sz="1200" kern="1200" dirty="0" err="1">
                <a:solidFill>
                  <a:schemeClr val="tx1"/>
                </a:solidFill>
                <a:effectLst/>
                <a:latin typeface="+mn-lt"/>
                <a:ea typeface="+mn-ea"/>
                <a:cs typeface="+mn-cs"/>
              </a:rPr>
              <a:t>supermarkettes</a:t>
            </a:r>
            <a:r>
              <a:rPr lang="en-US" sz="1200" kern="1200" dirty="0">
                <a:solidFill>
                  <a:schemeClr val="tx1"/>
                </a:solidFill>
                <a:effectLst/>
                <a:latin typeface="+mn-lt"/>
                <a:ea typeface="+mn-ea"/>
                <a:cs typeface="+mn-cs"/>
              </a:rPr>
              <a:t>?” (150). By growing their own food, learning to forage for food in the wild, and by storing food for the future in </a:t>
            </a:r>
            <a:r>
              <a:rPr lang="en-US" sz="1200" kern="1200" dirty="0" err="1">
                <a:solidFill>
                  <a:schemeClr val="tx1"/>
                </a:solidFill>
                <a:effectLst/>
                <a:latin typeface="+mn-lt"/>
                <a:ea typeface="+mn-ea"/>
                <a:cs typeface="+mn-cs"/>
              </a:rPr>
              <a:t>Ararats</a:t>
            </a:r>
            <a:r>
              <a:rPr lang="en-US" sz="1200" kern="1200" dirty="0">
                <a:solidFill>
                  <a:schemeClr val="tx1"/>
                </a:solidFill>
                <a:effectLst/>
                <a:latin typeface="+mn-lt"/>
                <a:ea typeface="+mn-ea"/>
                <a:cs typeface="+mn-cs"/>
              </a:rPr>
              <a:t>, the Gardeners are preparing for a future when it is not possible to buy food. In some sense, we could say that the Gardeners are doomsday preppers. But they are less interested in stocking up on guns and ammunition than they are in learning techniques that will allow them to stay alive after systems like the </a:t>
            </a:r>
            <a:r>
              <a:rPr lang="en-US" sz="1200" kern="1200" dirty="0" err="1">
                <a:solidFill>
                  <a:schemeClr val="tx1"/>
                </a:solidFill>
                <a:effectLst/>
                <a:latin typeface="+mn-lt"/>
                <a:ea typeface="+mn-ea"/>
                <a:cs typeface="+mn-cs"/>
              </a:rPr>
              <a:t>supermarkettes</a:t>
            </a:r>
            <a:r>
              <a:rPr lang="en-US" sz="1200" kern="1200" dirty="0">
                <a:solidFill>
                  <a:schemeClr val="tx1"/>
                </a:solidFill>
                <a:effectLst/>
                <a:latin typeface="+mn-lt"/>
                <a:ea typeface="+mn-ea"/>
                <a:cs typeface="+mn-cs"/>
              </a:rPr>
              <a:t> (grocery stores) are no longer available. That is, they want to find ways of sustaining human life even after present-day systems for maintaining life break down.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the exact situation in which Ren, Toby, and the others find themselves after the Waterless Flood. We should not be surprised, then, to see that Toby uses what she has learned from the Gardeners while she is trapped in the </a:t>
            </a:r>
            <a:r>
              <a:rPr lang="en-US" sz="1200" kern="1200" dirty="0" err="1">
                <a:solidFill>
                  <a:schemeClr val="tx1"/>
                </a:solidFill>
                <a:effectLst/>
                <a:latin typeface="+mn-lt"/>
                <a:ea typeface="+mn-ea"/>
                <a:cs typeface="+mn-cs"/>
              </a:rPr>
              <a:t>AnooYoo</a:t>
            </a:r>
            <a:r>
              <a:rPr lang="en-US" sz="1200" kern="1200" dirty="0">
                <a:solidFill>
                  <a:schemeClr val="tx1"/>
                </a:solidFill>
                <a:effectLst/>
                <a:latin typeface="+mn-lt"/>
                <a:ea typeface="+mn-ea"/>
                <a:cs typeface="+mn-cs"/>
              </a:rPr>
              <a:t> spa after the Waterless Flood.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Toby is an interesting character, and Atwood seems to have created her in order to show readers the complications of Gardeners life. Toby does not precisely volunteer to become a Gardener; she goes with the Gardeners because she has no choice (she’s worried about Blanco killing her after she kicks Blanco’s head). She doesn’t buy the Gardener ideas to begin with; she falls into the Gardener world accidentally. Even when she becomes an Eve, and Pilar tells her that she’ll “get an answer” and “You do know that” when Toby does her Vigil, Toby admits that “[she] knew no such thing” (170). Toby does not begin as a true believer, in other words. Atwood uses Toby to force readers to see how adopting radically different ideas is difficult. As the critic Luke Morgan observes, in particular Atwood suggests that radical ideas about the environment are difficult to adopt when one is used to getting food from </a:t>
            </a:r>
            <a:r>
              <a:rPr lang="en-US" sz="1200" kern="1200" dirty="0" err="1">
                <a:solidFill>
                  <a:schemeClr val="tx1"/>
                </a:solidFill>
                <a:effectLst/>
                <a:latin typeface="+mn-lt"/>
                <a:ea typeface="+mn-ea"/>
                <a:cs typeface="+mn-cs"/>
              </a:rPr>
              <a:t>SecretBurger</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supermarkettes</a:t>
            </a:r>
            <a:r>
              <a:rPr lang="en-US" sz="1200" kern="1200" dirty="0">
                <a:solidFill>
                  <a:schemeClr val="tx1"/>
                </a:solidFill>
                <a:effectLst/>
                <a:latin typeface="+mn-lt"/>
                <a:ea typeface="+mn-ea"/>
                <a:cs typeface="+mn-cs"/>
              </a:rPr>
              <a:t>: “Toby’s struggle with Gardener theology does not simply represent a spiritual journey but also suggests a tentative movement toward the kind of radical environmental consciousness and relationality that Gardener theology aspires to” (36).</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follow Toby’s path through the novel, watching her move from a victim of the systems around her to an active agent of change. By the time we see her in the present after the Flood, she has learned much from the Gardeners, and can take care of herself.</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Toby has learned to survive in the post-apocalypse through Gardener methods. Before the Flood, she created an Ararat for herself, and draws on that Ararat for food: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Over the years, she’d stashed what she thought would be enough for an emergency like this, but she’d underestimated, and now she’s running out of </a:t>
            </a:r>
            <a:r>
              <a:rPr lang="en-US" sz="1200" kern="1200" dirty="0" err="1">
                <a:solidFill>
                  <a:schemeClr val="tx1"/>
                </a:solidFill>
                <a:effectLst/>
                <a:latin typeface="+mn-lt"/>
                <a:ea typeface="+mn-ea"/>
                <a:cs typeface="+mn-cs"/>
              </a:rPr>
              <a:t>soybits</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soydines</a:t>
            </a:r>
            <a:r>
              <a:rPr lang="en-US" sz="1200" kern="1200" dirty="0">
                <a:solidFill>
                  <a:schemeClr val="tx1"/>
                </a:solidFill>
                <a:effectLst/>
                <a:latin typeface="+mn-lt"/>
                <a:ea typeface="+mn-ea"/>
                <a:cs typeface="+mn-cs"/>
              </a:rPr>
              <a:t> (16).</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She also grows a garden, though that garden is being plundered by pigs—these are actually “</a:t>
            </a:r>
            <a:r>
              <a:rPr lang="en-US" sz="1200" kern="1200" dirty="0" err="1">
                <a:solidFill>
                  <a:schemeClr val="tx1"/>
                </a:solidFill>
                <a:effectLst/>
                <a:latin typeface="+mn-lt"/>
                <a:ea typeface="+mn-ea"/>
                <a:cs typeface="+mn-cs"/>
              </a:rPr>
              <a:t>pigoons</a:t>
            </a:r>
            <a:r>
              <a:rPr lang="en-US" sz="1200" kern="1200" dirty="0">
                <a:solidFill>
                  <a:schemeClr val="tx1"/>
                </a:solidFill>
                <a:effectLst/>
                <a:latin typeface="+mn-lt"/>
                <a:ea typeface="+mn-ea"/>
                <a:cs typeface="+mn-cs"/>
              </a:rPr>
              <a:t>,” pigs that have been spliced with human DNA that were originally supposed to serve as organ donors.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also see that Toby continues to employ the methods that the Gardeners used for showering: making use of rainwater: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She takes her baths in the early mornings, before the sun's too hot. She keeps a number of pails and bowls up on the rooftop, for collecting the afternoon-storm rainwater: the Spa has its own well, but the solar system's broken so the pumps are useless. She does her laundry on the rooftop too, spreading it out on the benches to dry. She uses the grey-water to flush her toilet (17).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She also knows the names of the plants around her, and is able to use these plants for food. (Later, we’ll see—to our disgust!—that she has also learned that maggots are a good source of fat and protein.)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the Morgan notes, Toby has learned many of her survival practices from the Gardeners: “Such small acts are what condition Toby for life beyond the protection of the Garden” These acts “ultimately equip Toby with the ability to survive and self-determine in the unfolding apocalypse. Gardener theology seems designed to enable precisely this kind of continued existence.” (Morgan 31).</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Atwood, then, depicts the Gardeners’ ways of living as not only embodying a set of values that oppose those of the Corps, but as pragmatically useful. And in contrast to texts like </a:t>
            </a:r>
            <a:r>
              <a:rPr lang="en-US" sz="1200" i="1" kern="1200" dirty="0">
                <a:solidFill>
                  <a:schemeClr val="tx1"/>
                </a:solidFill>
                <a:effectLst/>
                <a:latin typeface="+mn-lt"/>
                <a:ea typeface="+mn-ea"/>
                <a:cs typeface="+mn-cs"/>
              </a:rPr>
              <a:t>The Walking Dead, </a:t>
            </a:r>
            <a:r>
              <a:rPr lang="en-US" sz="1200" kern="1200" dirty="0">
                <a:solidFill>
                  <a:schemeClr val="tx1"/>
                </a:solidFill>
                <a:effectLst/>
                <a:latin typeface="+mn-lt"/>
                <a:ea typeface="+mn-ea"/>
                <a:cs typeface="+mn-cs"/>
              </a:rPr>
              <a:t>where the most important survival skills are how to use guns and make traps, the methods that Toby uses are both practical and do not harm other humans. She lives like Frankenstein’s creature does before he encounters the villagers, or the way that Caliban lives before Prospero arrives. Her way of living isn’t perfect, but it shows readers utopia mixed into the dystopia. Next time, I’ll focus on the Corps, which embody the more dystopian features of </a:t>
            </a:r>
            <a:r>
              <a:rPr lang="en-US" sz="1200" i="1" kern="1200" dirty="0">
                <a:solidFill>
                  <a:schemeClr val="tx1"/>
                </a:solidFill>
                <a:effectLst/>
                <a:latin typeface="+mn-lt"/>
                <a:ea typeface="+mn-ea"/>
                <a:cs typeface="+mn-cs"/>
              </a:rPr>
              <a:t>The Year of the Flood</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two assignments for today and Wednesday’s class. First, contribute to the Google document entitled “Main Features of Margaret Atwood’s The Year of the Flood.” Second, respond to the message board entitled “Mixing Religion and Science.” Third, respond to the message board entitled “How the Gardeners Resist.”</a:t>
            </a:r>
          </a:p>
        </p:txBody>
      </p:sp>
      <p:sp>
        <p:nvSpPr>
          <p:cNvPr id="4" name="Slide Number Placeholder 3"/>
          <p:cNvSpPr>
            <a:spLocks noGrp="1"/>
          </p:cNvSpPr>
          <p:nvPr>
            <p:ph type="sldNum" sz="quarter" idx="5"/>
          </p:nvPr>
        </p:nvSpPr>
        <p:spPr/>
        <p:txBody>
          <a:bodyPr/>
          <a:lstStyle/>
          <a:p>
            <a:fld id="{324A6594-DF67-A24E-981F-A05D9E05973A}" type="slidenum">
              <a:rPr lang="en-US" smtClean="0"/>
              <a:t>5</a:t>
            </a:fld>
            <a:endParaRPr lang="en-US"/>
          </a:p>
        </p:txBody>
      </p:sp>
    </p:spTree>
    <p:extLst>
      <p:ext uri="{BB962C8B-B14F-4D97-AF65-F5344CB8AC3E}">
        <p14:creationId xmlns:p14="http://schemas.microsoft.com/office/powerpoint/2010/main" val="1162378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E1E5E-A211-444F-AA57-C8D955647D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5E64F0-F671-FC40-8134-30494A9B20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60A420-B0B5-B642-8A11-9FFF8F9F505E}"/>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5" name="Footer Placeholder 4">
            <a:extLst>
              <a:ext uri="{FF2B5EF4-FFF2-40B4-BE49-F238E27FC236}">
                <a16:creationId xmlns:a16="http://schemas.microsoft.com/office/drawing/2014/main" id="{80C2FEBC-4E4E-1846-8560-632EF4418A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C9509-810A-414F-A15E-6DA5334C0FEE}"/>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427904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B1D77-04BA-0942-8F2B-DE3D88B15B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57E34E-F4B2-2041-8AB8-26FF0302CA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FF35F-8ACA-0C46-B1DE-F45AE222E8FA}"/>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5" name="Footer Placeholder 4">
            <a:extLst>
              <a:ext uri="{FF2B5EF4-FFF2-40B4-BE49-F238E27FC236}">
                <a16:creationId xmlns:a16="http://schemas.microsoft.com/office/drawing/2014/main" id="{84678BFE-5634-6D4E-8353-EA2E71FE80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FB2AA-559D-5842-BBCE-224FDAFD49F7}"/>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161987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1AE05-B934-9D43-9AD3-79B937E6E0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D34C94-D0CC-3C4F-A756-1AD47B3384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2FCDE3-7685-E94D-B8AD-94EF6A278C78}"/>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5" name="Footer Placeholder 4">
            <a:extLst>
              <a:ext uri="{FF2B5EF4-FFF2-40B4-BE49-F238E27FC236}">
                <a16:creationId xmlns:a16="http://schemas.microsoft.com/office/drawing/2014/main" id="{06DE88B6-C8F0-864B-8BF6-1241D6188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FAB89C-BCC5-934E-86A8-09DDF23FCF2A}"/>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755922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FEA9F-C82D-BC4B-9913-E3C09907B7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2EC86C-60CB-7D45-9A5B-BCCC60AA9F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85E324-C417-A744-8F9E-BB21F35E7F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E6D504-27F4-FE48-A140-90D276ABBBEF}"/>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6" name="Footer Placeholder 5">
            <a:extLst>
              <a:ext uri="{FF2B5EF4-FFF2-40B4-BE49-F238E27FC236}">
                <a16:creationId xmlns:a16="http://schemas.microsoft.com/office/drawing/2014/main" id="{FAA2CFF2-B876-7445-8620-5421D19EFA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36D039-1ACA-1A46-8F17-E78C65D79F37}"/>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177171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0E4AF-0CA3-0945-89D5-99360A4A04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2ED425-B399-D143-9382-00007ECF6B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E5C31A-15C7-D947-9A36-879D72E405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7480A3-10B9-6D4E-9B81-8982A75894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4DD48A-5ECE-2B42-A9C0-02297B8878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13011-9FAF-4E4B-8931-B03A4CF65379}"/>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8" name="Footer Placeholder 7">
            <a:extLst>
              <a:ext uri="{FF2B5EF4-FFF2-40B4-BE49-F238E27FC236}">
                <a16:creationId xmlns:a16="http://schemas.microsoft.com/office/drawing/2014/main" id="{D5B9670E-F6BC-2F47-B797-A07AB8D7A7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43FAC9-E901-144D-9B95-526B34CAF5EA}"/>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3482996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701F5-9F06-3948-ABC7-53AA531C0F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72A2F8-9A5D-A94D-A060-5B04CA246680}"/>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4" name="Footer Placeholder 3">
            <a:extLst>
              <a:ext uri="{FF2B5EF4-FFF2-40B4-BE49-F238E27FC236}">
                <a16:creationId xmlns:a16="http://schemas.microsoft.com/office/drawing/2014/main" id="{8EDFFD5C-3E00-724A-AD7B-9438B95806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A89B22-82A5-C74B-905D-00B9C9A24746}"/>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276422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DBB8CF-2B07-DE46-8D2B-BD1FCBC1AA85}"/>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3" name="Footer Placeholder 2">
            <a:extLst>
              <a:ext uri="{FF2B5EF4-FFF2-40B4-BE49-F238E27FC236}">
                <a16:creationId xmlns:a16="http://schemas.microsoft.com/office/drawing/2014/main" id="{24A881C2-0559-874E-8A07-8C008AA66D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547189-0577-8148-AFA3-F4CC87114404}"/>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707594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1C973-3723-CC4F-9DF1-369D330AD7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1D4A27-FF5A-7046-AC41-16DCBA629D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47993D-8D97-D742-BDCC-327B82334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539339-ECAF-D14F-80D4-6E7C419B8909}"/>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6" name="Footer Placeholder 5">
            <a:extLst>
              <a:ext uri="{FF2B5EF4-FFF2-40B4-BE49-F238E27FC236}">
                <a16:creationId xmlns:a16="http://schemas.microsoft.com/office/drawing/2014/main" id="{30627E3A-7384-B346-91A4-A1C3ACC7BD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CAC50-22DE-B249-8B24-3A1A010B177E}"/>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2071897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667FC-DB6F-F842-8F01-C6CAE3F77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389FA3-E89B-BE45-B38C-025B257F40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4C248D-7403-3B43-A4AF-E831343BF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B86F24-B93E-D044-98A7-6E547C597D14}"/>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6" name="Footer Placeholder 5">
            <a:extLst>
              <a:ext uri="{FF2B5EF4-FFF2-40B4-BE49-F238E27FC236}">
                <a16:creationId xmlns:a16="http://schemas.microsoft.com/office/drawing/2014/main" id="{09E6AB85-EB08-EB49-B7EE-F12A48CD86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F4224-1A9B-FE42-BB86-4BFED1F1FC17}"/>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1643736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EA1E2-700D-8548-8C2B-0453219D0D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70B836-A7C5-3046-B632-18BBFFAD9B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2CCF9-E0A9-734F-B663-DE811500BEA2}"/>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5" name="Footer Placeholder 4">
            <a:extLst>
              <a:ext uri="{FF2B5EF4-FFF2-40B4-BE49-F238E27FC236}">
                <a16:creationId xmlns:a16="http://schemas.microsoft.com/office/drawing/2014/main" id="{051A4D3F-B5EF-6848-9C06-13E1177E89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AD04A4-007B-6E4E-AB20-D78D341C8E5E}"/>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2233339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D6FF94-8FB0-0042-B440-F4CC0AC754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8B9B1C-28FE-414A-A469-6CDC590096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F92A63-EC87-734B-9FB3-5109DFF49BC4}"/>
              </a:ext>
            </a:extLst>
          </p:cNvPr>
          <p:cNvSpPr>
            <a:spLocks noGrp="1"/>
          </p:cNvSpPr>
          <p:nvPr>
            <p:ph type="dt" sz="half" idx="10"/>
          </p:nvPr>
        </p:nvSpPr>
        <p:spPr/>
        <p:txBody>
          <a:bodyPr/>
          <a:lstStyle/>
          <a:p>
            <a:fld id="{43033AB0-3574-9C4A-B2AD-A2098F4494AF}" type="datetimeFigureOut">
              <a:rPr lang="en-US" smtClean="0"/>
              <a:t>3/16/20</a:t>
            </a:fld>
            <a:endParaRPr lang="en-US"/>
          </a:p>
        </p:txBody>
      </p:sp>
      <p:sp>
        <p:nvSpPr>
          <p:cNvPr id="5" name="Footer Placeholder 4">
            <a:extLst>
              <a:ext uri="{FF2B5EF4-FFF2-40B4-BE49-F238E27FC236}">
                <a16:creationId xmlns:a16="http://schemas.microsoft.com/office/drawing/2014/main" id="{83047408-F917-2A4C-92EC-38C00F7492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45E5A7-CB56-BF48-8D63-36B8349C011A}"/>
              </a:ext>
            </a:extLst>
          </p:cNvPr>
          <p:cNvSpPr>
            <a:spLocks noGrp="1"/>
          </p:cNvSpPr>
          <p:nvPr>
            <p:ph type="sldNum" sz="quarter" idx="12"/>
          </p:nvPr>
        </p:nvSpPr>
        <p:spPr/>
        <p:txBody>
          <a:bodyPr/>
          <a:lstStyle/>
          <a:p>
            <a:fld id="{4865F99C-4E12-3D44-8C8B-A24EB778E59E}" type="slidenum">
              <a:rPr lang="en-US" smtClean="0"/>
              <a:t>‹#›</a:t>
            </a:fld>
            <a:endParaRPr lang="en-US"/>
          </a:p>
        </p:txBody>
      </p:sp>
    </p:spTree>
    <p:extLst>
      <p:ext uri="{BB962C8B-B14F-4D97-AF65-F5344CB8AC3E}">
        <p14:creationId xmlns:p14="http://schemas.microsoft.com/office/powerpoint/2010/main" val="15342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40E79A-10B8-BB49-9085-BB1857528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784291-1791-6443-B79F-5D8FB125C0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5BBCC-D6B9-3943-9187-83AE717CB1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033AB0-3574-9C4A-B2AD-A2098F4494AF}" type="datetimeFigureOut">
              <a:rPr lang="en-US" smtClean="0"/>
              <a:t>3/16/20</a:t>
            </a:fld>
            <a:endParaRPr lang="en-US"/>
          </a:p>
        </p:txBody>
      </p:sp>
      <p:sp>
        <p:nvSpPr>
          <p:cNvPr id="5" name="Footer Placeholder 4">
            <a:extLst>
              <a:ext uri="{FF2B5EF4-FFF2-40B4-BE49-F238E27FC236}">
                <a16:creationId xmlns:a16="http://schemas.microsoft.com/office/drawing/2014/main" id="{7599F035-6922-534C-B5AE-42BB03493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AC4975-FA12-8846-8EF5-8E321A6B84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65F99C-4E12-3D44-8C8B-A24EB778E59E}" type="slidenum">
              <a:rPr lang="en-US" smtClean="0"/>
              <a:t>‹#›</a:t>
            </a:fld>
            <a:endParaRPr lang="en-US"/>
          </a:p>
        </p:txBody>
      </p:sp>
    </p:spTree>
    <p:extLst>
      <p:ext uri="{BB962C8B-B14F-4D97-AF65-F5344CB8AC3E}">
        <p14:creationId xmlns:p14="http://schemas.microsoft.com/office/powerpoint/2010/main" val="226236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docs.google.com/document/d/11QkPnxhSv7lQmsl8hd3kSyPZZAHDkSk85FZKU0t1V2w/edit?usp=shar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030BF3-387F-4F48-9063-2DD05F38C8AC}"/>
              </a:ext>
            </a:extLst>
          </p:cNvPr>
          <p:cNvSpPr>
            <a:spLocks noGrp="1"/>
          </p:cNvSpPr>
          <p:nvPr>
            <p:ph type="title"/>
          </p:nvPr>
        </p:nvSpPr>
        <p:spPr>
          <a:xfrm>
            <a:off x="4965430" y="629268"/>
            <a:ext cx="6586491" cy="1286160"/>
          </a:xfrm>
        </p:spPr>
        <p:txBody>
          <a:bodyPr anchor="b">
            <a:normAutofit/>
          </a:bodyPr>
          <a:lstStyle/>
          <a:p>
            <a:r>
              <a:rPr lang="en-US" dirty="0"/>
              <a:t>Today</a:t>
            </a:r>
          </a:p>
        </p:txBody>
      </p:sp>
      <p:sp>
        <p:nvSpPr>
          <p:cNvPr id="5" name="Content Placeholder 4">
            <a:extLst>
              <a:ext uri="{FF2B5EF4-FFF2-40B4-BE49-F238E27FC236}">
                <a16:creationId xmlns:a16="http://schemas.microsoft.com/office/drawing/2014/main" id="{5E2F0194-9403-A245-A6C8-C73734AD1B6A}"/>
              </a:ext>
            </a:extLst>
          </p:cNvPr>
          <p:cNvSpPr>
            <a:spLocks noGrp="1"/>
          </p:cNvSpPr>
          <p:nvPr>
            <p:ph idx="1"/>
          </p:nvPr>
        </p:nvSpPr>
        <p:spPr>
          <a:xfrm>
            <a:off x="4965431" y="2438400"/>
            <a:ext cx="6586489" cy="3785419"/>
          </a:xfrm>
        </p:spPr>
        <p:txBody>
          <a:bodyPr>
            <a:normAutofit/>
          </a:bodyPr>
          <a:lstStyle/>
          <a:p>
            <a:r>
              <a:rPr lang="en-US" sz="2000"/>
              <a:t>Why does Atwood include the Gardeners?</a:t>
            </a:r>
          </a:p>
          <a:p>
            <a:r>
              <a:rPr lang="en-US" sz="2000"/>
              <a:t>What are the main features of the Gardeners?</a:t>
            </a:r>
          </a:p>
          <a:p>
            <a:r>
              <a:rPr lang="en-US" sz="2000"/>
              <a:t>What are the main beliefs of the Gardeners?</a:t>
            </a:r>
          </a:p>
          <a:p>
            <a:r>
              <a:rPr lang="en-US" sz="2000"/>
              <a:t>How does Toby use what she learned from the Gardeners in order to survive?</a:t>
            </a:r>
          </a:p>
          <a:p>
            <a:endParaRPr lang="en-US" sz="2000"/>
          </a:p>
        </p:txBody>
      </p:sp>
      <p:pic>
        <p:nvPicPr>
          <p:cNvPr id="1026" name="Picture 2">
            <a:extLst>
              <a:ext uri="{FF2B5EF4-FFF2-40B4-BE49-F238E27FC236}">
                <a16:creationId xmlns:a16="http://schemas.microsoft.com/office/drawing/2014/main" id="{6006A46B-FBB3-044D-849F-AE1866309BD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577" r="-2" b="-2"/>
          <a:stretch/>
        </p:blipFill>
        <p:spPr bwMode="auto">
          <a:xfrm>
            <a:off x="31414" y="128026"/>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74120"/>
            </a:solidFill>
          </a:ln>
        </p:spPr>
        <p:style>
          <a:lnRef idx="1">
            <a:schemeClr val="accent1"/>
          </a:lnRef>
          <a:fillRef idx="0">
            <a:schemeClr val="accent1"/>
          </a:fillRef>
          <a:effectRef idx="0">
            <a:schemeClr val="accent1"/>
          </a:effectRef>
          <a:fontRef idx="minor">
            <a:schemeClr val="tx1"/>
          </a:fontRef>
        </p:style>
      </p:cxnSp>
      <p:pic>
        <p:nvPicPr>
          <p:cNvPr id="6" name="lecture-yr-flood-seg1.m4a" descr="lecture-yr-flood-seg1.m4a">
            <a:hlinkClick r:id="" action="ppaction://media"/>
            <a:extLst>
              <a:ext uri="{FF2B5EF4-FFF2-40B4-BE49-F238E27FC236}">
                <a16:creationId xmlns:a16="http://schemas.microsoft.com/office/drawing/2014/main" id="{71A339A5-C7D4-1046-9F9B-6DCB39A92D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52275" y="5411019"/>
            <a:ext cx="812800" cy="812800"/>
          </a:xfrm>
          <a:prstGeom prst="rect">
            <a:avLst/>
          </a:prstGeom>
        </p:spPr>
      </p:pic>
    </p:spTree>
    <p:extLst>
      <p:ext uri="{BB962C8B-B14F-4D97-AF65-F5344CB8AC3E}">
        <p14:creationId xmlns:p14="http://schemas.microsoft.com/office/powerpoint/2010/main" val="80929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8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A8341-55F2-3542-8CCE-71EB960931EF}"/>
              </a:ext>
            </a:extLst>
          </p:cNvPr>
          <p:cNvSpPr>
            <a:spLocks noGrp="1"/>
          </p:cNvSpPr>
          <p:nvPr>
            <p:ph idx="1"/>
          </p:nvPr>
        </p:nvSpPr>
        <p:spPr>
          <a:xfrm>
            <a:off x="838200" y="1505128"/>
            <a:ext cx="10515600" cy="4840807"/>
          </a:xfrm>
        </p:spPr>
        <p:txBody>
          <a:bodyPr>
            <a:normAutofit fontScale="62500" lnSpcReduction="20000"/>
          </a:bodyPr>
          <a:lstStyle/>
          <a:p>
            <a:pPr marL="0" indent="0">
              <a:buNone/>
            </a:pPr>
            <a:r>
              <a:rPr lang="en-US" dirty="0"/>
              <a:t>Atwood on “</a:t>
            </a:r>
            <a:r>
              <a:rPr lang="en-US" dirty="0" err="1"/>
              <a:t>Ustopia</a:t>
            </a:r>
            <a:r>
              <a:rPr lang="en-US" dirty="0"/>
              <a:t>”: “</a:t>
            </a:r>
            <a:r>
              <a:rPr lang="en-US" dirty="0" err="1"/>
              <a:t>Ustopia</a:t>
            </a:r>
            <a:r>
              <a:rPr lang="en-US" dirty="0"/>
              <a:t> is a world I made up by combining </a:t>
            </a:r>
            <a:r>
              <a:rPr lang="en-US" b="1" dirty="0"/>
              <a:t>u</a:t>
            </a:r>
            <a:r>
              <a:rPr lang="en-US" dirty="0"/>
              <a:t>topia and dy</a:t>
            </a:r>
            <a:r>
              <a:rPr lang="en-US" b="1" dirty="0"/>
              <a:t>stopia</a:t>
            </a:r>
            <a:r>
              <a:rPr lang="en-US" dirty="0"/>
              <a:t> – the imagined perfect society and its opposite – because, in my view, each contains a latent version of the other.”</a:t>
            </a:r>
          </a:p>
          <a:p>
            <a:pPr marL="0" indent="0">
              <a:buNone/>
            </a:pPr>
            <a:endParaRPr lang="en-US" dirty="0"/>
          </a:p>
          <a:p>
            <a:pPr marL="0" indent="0">
              <a:buNone/>
            </a:pPr>
            <a:r>
              <a:rPr lang="en-US" dirty="0"/>
              <a:t>“The Fish was an apt symbol, for Jesus first called as his Apostles two fishermen, surely chosen by him to help conserve the Fish population. They were told to be fishers of men instead of being fishers of Fish, thus neutralizing two destroyers of Fish!” (</a:t>
            </a:r>
            <a:r>
              <a:rPr lang="en-US" i="1" dirty="0"/>
              <a:t>The Year of the Flood </a:t>
            </a:r>
            <a:r>
              <a:rPr lang="en-US" dirty="0"/>
              <a:t>195-196).</a:t>
            </a:r>
          </a:p>
          <a:p>
            <a:pPr marL="0" indent="0">
              <a:buNone/>
            </a:pPr>
            <a:endParaRPr lang="en-US" dirty="0"/>
          </a:p>
          <a:p>
            <a:pPr marL="0" indent="0">
              <a:buNone/>
            </a:pPr>
            <a:r>
              <a:rPr lang="en-US" dirty="0"/>
              <a:t>“There are novels that end well, but in between there are human beings acting like human beings. And human beings are not perfect. All of the motives a human being may have, which are mixed, that’s the novelists’ materials. That’s where they have to go. And a lot of that just isn’t pretty. We like to think of ourselves as really, really good people. But look in the mirror. Really look. Look at your own mixed motives. And then multiply that” (Atwood).</a:t>
            </a:r>
          </a:p>
          <a:p>
            <a:pPr marL="0" indent="0">
              <a:buNone/>
            </a:pPr>
            <a:endParaRPr lang="en-US" dirty="0"/>
          </a:p>
          <a:p>
            <a:pPr marL="0" indent="0">
              <a:buNone/>
            </a:pPr>
            <a:r>
              <a:rPr lang="en-US" dirty="0"/>
              <a:t>Gerry Canavan: “The political content of […] </a:t>
            </a:r>
            <a:r>
              <a:rPr lang="en-US" i="1" dirty="0"/>
              <a:t>The Year of the Flood</a:t>
            </a:r>
            <a:r>
              <a:rPr lang="en-US" dirty="0"/>
              <a:t> is predicated on the increasingly desperate need to find some ‘outside’ to the closed, totalizing system called capitalism, which has swallowed the entire globe and remade all of human history, all the way down to the level of the gene, in its image. The book[] allegorize[s] both the difficulty and the necessity of finding some sort of alternative. […] the possibility of an alternative is located in God’s Gardeners, a group of ecologically minded, religious separatists who attempt to prepare for the ‘‘Waterless Flood’’ of capitalism’s inevitable collapse” (Canavan 154).</a:t>
            </a:r>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90177489-B842-E146-9F5F-A61FCB0B9981}"/>
              </a:ext>
            </a:extLst>
          </p:cNvPr>
          <p:cNvSpPr txBox="1"/>
          <p:nvPr/>
        </p:nvSpPr>
        <p:spPr>
          <a:xfrm>
            <a:off x="735106" y="304800"/>
            <a:ext cx="10596282" cy="1200329"/>
          </a:xfrm>
          <a:prstGeom prst="rect">
            <a:avLst/>
          </a:prstGeom>
          <a:noFill/>
        </p:spPr>
        <p:txBody>
          <a:bodyPr wrap="square" rtlCol="0">
            <a:spAutoFit/>
          </a:bodyPr>
          <a:lstStyle/>
          <a:p>
            <a:r>
              <a:rPr lang="en-US" dirty="0"/>
              <a:t>Quotations for Lecture Segment 2 </a:t>
            </a:r>
          </a:p>
          <a:p>
            <a:r>
              <a:rPr lang="en-US" b="1" dirty="0"/>
              <a:t>Why does Atwood include the Gardeners?</a:t>
            </a:r>
          </a:p>
          <a:p>
            <a:r>
              <a:rPr lang="en-US" b="1" dirty="0"/>
              <a:t>Note: selections are from entire text, not just from this week’s reading.</a:t>
            </a:r>
          </a:p>
          <a:p>
            <a:endParaRPr lang="en-US" b="1" dirty="0"/>
          </a:p>
        </p:txBody>
      </p:sp>
      <p:pic>
        <p:nvPicPr>
          <p:cNvPr id="6" name="yr-flood-lecture-segment-2.m4a" descr="yr-flood-lecture-segment-2.m4a">
            <a:hlinkClick r:id="" action="ppaction://media"/>
            <a:extLst>
              <a:ext uri="{FF2B5EF4-FFF2-40B4-BE49-F238E27FC236}">
                <a16:creationId xmlns:a16="http://schemas.microsoft.com/office/drawing/2014/main" id="{F970BF3C-F2EF-9344-9426-BD5D779587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18432" y="5187695"/>
            <a:ext cx="812800" cy="812800"/>
          </a:xfrm>
          <a:prstGeom prst="rect">
            <a:avLst/>
          </a:prstGeom>
        </p:spPr>
      </p:pic>
    </p:spTree>
    <p:extLst>
      <p:ext uri="{BB962C8B-B14F-4D97-AF65-F5344CB8AC3E}">
        <p14:creationId xmlns:p14="http://schemas.microsoft.com/office/powerpoint/2010/main" val="318640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883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A8341-55F2-3542-8CCE-71EB960931EF}"/>
              </a:ext>
            </a:extLst>
          </p:cNvPr>
          <p:cNvSpPr>
            <a:spLocks noGrp="1"/>
          </p:cNvSpPr>
          <p:nvPr>
            <p:ph idx="1"/>
          </p:nvPr>
        </p:nvSpPr>
        <p:spPr>
          <a:xfrm>
            <a:off x="838200" y="1505128"/>
            <a:ext cx="10515600" cy="5048071"/>
          </a:xfrm>
        </p:spPr>
        <p:txBody>
          <a:bodyPr>
            <a:normAutofit/>
          </a:bodyPr>
          <a:lstStyle/>
          <a:p>
            <a:pPr marL="0" indent="0">
              <a:buNone/>
            </a:pPr>
            <a:r>
              <a:rPr lang="en-US" dirty="0"/>
              <a:t>I lived with Lucerne and Zeb in a building about five blocks from the Garden. It was called the Cheese Factory because that’s what it used to be, and it still had a faint cheesy smell to it. After the cheese it was used for artists’ lofts, but there weren’t any artists left, and nobody seemed to know who owned it. Meanwhile the Gardeners had taken it over. They liked living in places where they didn’t have to pay rent (63).</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90177489-B842-E146-9F5F-A61FCB0B9981}"/>
              </a:ext>
            </a:extLst>
          </p:cNvPr>
          <p:cNvSpPr txBox="1"/>
          <p:nvPr/>
        </p:nvSpPr>
        <p:spPr>
          <a:xfrm>
            <a:off x="735106" y="304800"/>
            <a:ext cx="10596282" cy="1200329"/>
          </a:xfrm>
          <a:prstGeom prst="rect">
            <a:avLst/>
          </a:prstGeom>
          <a:noFill/>
        </p:spPr>
        <p:txBody>
          <a:bodyPr wrap="square" rtlCol="0">
            <a:spAutoFit/>
          </a:bodyPr>
          <a:lstStyle/>
          <a:p>
            <a:r>
              <a:rPr lang="en-US" dirty="0"/>
              <a:t>Quotations for Lecture Segment 3 </a:t>
            </a:r>
          </a:p>
          <a:p>
            <a:r>
              <a:rPr lang="en-US" b="1" dirty="0"/>
              <a:t>What are the main features of the Gardeners?</a:t>
            </a:r>
          </a:p>
          <a:p>
            <a:r>
              <a:rPr lang="en-US" b="1" dirty="0"/>
              <a:t>Note: selections are from entire text, not just from this week’s reading.</a:t>
            </a:r>
          </a:p>
          <a:p>
            <a:endParaRPr lang="en-US" b="1" dirty="0"/>
          </a:p>
        </p:txBody>
      </p:sp>
      <p:pic>
        <p:nvPicPr>
          <p:cNvPr id="2" name="lecture-yr-flood-seg3.m4a" descr="lecture-yr-flood-seg3.m4a">
            <a:hlinkClick r:id="" action="ppaction://media"/>
            <a:extLst>
              <a:ext uri="{FF2B5EF4-FFF2-40B4-BE49-F238E27FC236}">
                <a16:creationId xmlns:a16="http://schemas.microsoft.com/office/drawing/2014/main" id="{DE0FA6C1-0383-0B4E-93C5-ABB4C5F747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26560" y="4540072"/>
            <a:ext cx="812800" cy="812800"/>
          </a:xfrm>
          <a:prstGeom prst="rect">
            <a:avLst/>
          </a:prstGeom>
        </p:spPr>
      </p:pic>
    </p:spTree>
    <p:extLst>
      <p:ext uri="{BB962C8B-B14F-4D97-AF65-F5344CB8AC3E}">
        <p14:creationId xmlns:p14="http://schemas.microsoft.com/office/powerpoint/2010/main" val="119365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A8341-55F2-3542-8CCE-71EB960931EF}"/>
              </a:ext>
            </a:extLst>
          </p:cNvPr>
          <p:cNvSpPr>
            <a:spLocks noGrp="1"/>
          </p:cNvSpPr>
          <p:nvPr>
            <p:ph idx="1"/>
          </p:nvPr>
        </p:nvSpPr>
        <p:spPr>
          <a:xfrm>
            <a:off x="838200" y="1505128"/>
            <a:ext cx="10515600" cy="5048071"/>
          </a:xfrm>
        </p:spPr>
        <p:txBody>
          <a:bodyPr>
            <a:normAutofit fontScale="55000" lnSpcReduction="20000"/>
          </a:bodyPr>
          <a:lstStyle/>
          <a:p>
            <a:pPr marL="0" indent="0">
              <a:buNone/>
            </a:pPr>
            <a:r>
              <a:rPr lang="en-US" dirty="0"/>
              <a:t>We are inclined to overlook the very small that dwell among us; yet, without them, we ourselves could not exist; for every one of us is a Garden of sub-visual life forms. Where would we be without the Flora that populate the intestinal tract, or the Bacteria that defend against hostile invaders? We teem with multitudes, my Friends -- with the myriad forms of Life that creep about under our feet, and -- I may add -- under our toenails (160). </a:t>
            </a:r>
          </a:p>
          <a:p>
            <a:pPr marL="0" indent="0">
              <a:buNone/>
            </a:pPr>
            <a:r>
              <a:rPr lang="en-US" dirty="0"/>
              <a:t>We thank Thee, oh God, for having made us in such a way as to remind us, not only of our less than Angelic being, but also of the knots of DNA and RNA that tie us to our many fellow Creatures (53).</a:t>
            </a:r>
          </a:p>
          <a:p>
            <a:pPr marL="0" indent="0">
              <a:buNone/>
            </a:pPr>
            <a:endParaRPr lang="en-US" dirty="0"/>
          </a:p>
          <a:p>
            <a:pPr marL="0" indent="0">
              <a:buNone/>
            </a:pPr>
            <a:r>
              <a:rPr lang="en-US" dirty="0"/>
              <a:t>Where were the scientific fools when God laid the foundations of the Earth by interposing his own Spirit between one blob of matter and another, thus giving rise to forms? Where were they when "the morning stars sang together"? But let us forgive them in our hearts, for it is not our task today to reprimand, but to contemplate our own earthly state in all humility.</a:t>
            </a:r>
            <a:br>
              <a:rPr lang="en-US" dirty="0"/>
            </a:br>
            <a:br>
              <a:rPr lang="en-US" dirty="0"/>
            </a:br>
            <a:r>
              <a:rPr lang="en-US" dirty="0"/>
              <a:t> God could have made Man out of pure Word, but He did not use this method. He could also have formed him from the dust of the Earth, which in a sense He did, for what else can be signified by "dust" but atoms and molecules, the building blocks of all material entities? In addition to this, He created us through the long and complex process of Natural and Sexual Selection, which is none other than His ingenious device for instilling humility in Man. He made us "a little lower than the Angels," but in other ways -- and Science bears this out -- we are closely related to our fellow Primates, a fact that the haughty ones of this world do not find pleasant to their self-esteem. Our appetites, our desires, our more uncontrollable emotions -- all are Primate! Our Fall from the original Garden was a Fall from the innocent acting-out of such patterns and impulses to a conscious and shamed awareness of them; and from thence comes our sadness, our anxiety, our doubt, our rage against God (52).</a:t>
            </a:r>
          </a:p>
          <a:p>
            <a:pPr marL="0" indent="0">
              <a:buNone/>
            </a:pPr>
            <a:endParaRPr lang="en-US" dirty="0"/>
          </a:p>
          <a:p>
            <a:pPr marL="0" indent="0">
              <a:buNone/>
            </a:pPr>
            <a:r>
              <a:rPr lang="en-US" dirty="0"/>
              <a:t>Canavan: “The ultimate intellectual project of God’s Gardeners is to […] reconcile science to humanism and find some way to move forward with both” (Canavan 154).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90177489-B842-E146-9F5F-A61FCB0B9981}"/>
              </a:ext>
            </a:extLst>
          </p:cNvPr>
          <p:cNvSpPr txBox="1"/>
          <p:nvPr/>
        </p:nvSpPr>
        <p:spPr>
          <a:xfrm>
            <a:off x="735106" y="304800"/>
            <a:ext cx="10596282" cy="1200329"/>
          </a:xfrm>
          <a:prstGeom prst="rect">
            <a:avLst/>
          </a:prstGeom>
          <a:noFill/>
        </p:spPr>
        <p:txBody>
          <a:bodyPr wrap="square" rtlCol="0">
            <a:spAutoFit/>
          </a:bodyPr>
          <a:lstStyle/>
          <a:p>
            <a:r>
              <a:rPr lang="en-US" dirty="0"/>
              <a:t>Quotations for Lecture Segment 4 </a:t>
            </a:r>
          </a:p>
          <a:p>
            <a:r>
              <a:rPr lang="en-US" b="1" dirty="0"/>
              <a:t>What are the main features of the Gardeners?</a:t>
            </a:r>
          </a:p>
          <a:p>
            <a:r>
              <a:rPr lang="en-US" b="1" dirty="0"/>
              <a:t>Note: selections are from entire text, not just from this week’s reading.</a:t>
            </a:r>
          </a:p>
          <a:p>
            <a:endParaRPr lang="en-US" b="1" dirty="0"/>
          </a:p>
        </p:txBody>
      </p:sp>
      <p:pic>
        <p:nvPicPr>
          <p:cNvPr id="2" name="lecture-yr-flood-seg4.m4a" descr="lecture-yr-flood-seg4.m4a">
            <a:hlinkClick r:id="" action="ppaction://media"/>
            <a:extLst>
              <a:ext uri="{FF2B5EF4-FFF2-40B4-BE49-F238E27FC236}">
                <a16:creationId xmlns:a16="http://schemas.microsoft.com/office/drawing/2014/main" id="{79C7A77A-3B8F-6E4C-BF68-8E3B3B11F2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97376" y="5092776"/>
            <a:ext cx="812800" cy="812800"/>
          </a:xfrm>
          <a:prstGeom prst="rect">
            <a:avLst/>
          </a:prstGeom>
        </p:spPr>
      </p:pic>
    </p:spTree>
    <p:extLst>
      <p:ext uri="{BB962C8B-B14F-4D97-AF65-F5344CB8AC3E}">
        <p14:creationId xmlns:p14="http://schemas.microsoft.com/office/powerpoint/2010/main" val="86260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2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A8341-55F2-3542-8CCE-71EB960931EF}"/>
              </a:ext>
            </a:extLst>
          </p:cNvPr>
          <p:cNvSpPr>
            <a:spLocks noGrp="1"/>
          </p:cNvSpPr>
          <p:nvPr>
            <p:ph idx="1"/>
          </p:nvPr>
        </p:nvSpPr>
        <p:spPr>
          <a:xfrm>
            <a:off x="838200" y="1505129"/>
            <a:ext cx="10515600" cy="4493336"/>
          </a:xfrm>
        </p:spPr>
        <p:txBody>
          <a:bodyPr>
            <a:normAutofit fontScale="70000" lnSpcReduction="20000"/>
          </a:bodyPr>
          <a:lstStyle/>
          <a:p>
            <a:pPr marL="0" indent="0">
              <a:buNone/>
            </a:pPr>
            <a:r>
              <a:rPr lang="en-US" dirty="0"/>
              <a:t>Luke Morgan: “Toby’s struggle with Gardener theology does not simply represent a spiritual journey but also suggests a tentative movement toward the kind of radical environmental consciousness and relationality that Gardener theology aspires to” (36).</a:t>
            </a:r>
          </a:p>
          <a:p>
            <a:pPr marL="0" indent="0">
              <a:buNone/>
            </a:pPr>
            <a:endParaRPr lang="en-US" dirty="0"/>
          </a:p>
          <a:p>
            <a:pPr marL="0" indent="0">
              <a:buNone/>
            </a:pPr>
            <a:r>
              <a:rPr lang="en-US" dirty="0"/>
              <a:t>Over the years, she’d stashed what she thought would be enough for an emergency like this, but she’d underestimated, and now she’s running out of </a:t>
            </a:r>
            <a:r>
              <a:rPr lang="en-US" dirty="0" err="1"/>
              <a:t>soybits</a:t>
            </a:r>
            <a:r>
              <a:rPr lang="en-US" dirty="0"/>
              <a:t> and </a:t>
            </a:r>
            <a:r>
              <a:rPr lang="en-US" dirty="0" err="1"/>
              <a:t>soydines</a:t>
            </a:r>
            <a:r>
              <a:rPr lang="en-US" dirty="0"/>
              <a:t> (16).</a:t>
            </a:r>
          </a:p>
          <a:p>
            <a:pPr marL="0" indent="0">
              <a:buNone/>
            </a:pPr>
            <a:endParaRPr lang="en-US" dirty="0"/>
          </a:p>
          <a:p>
            <a:pPr marL="0" indent="0">
              <a:buNone/>
            </a:pPr>
            <a:r>
              <a:rPr lang="en-US" dirty="0"/>
              <a:t>She takes her baths in the early mornings, before the sun's too hot. She keeps a number of pails and bowls up on the rooftop, for collecting the afternoon-storm rainwater: the Spa has its own well, but the solar system's broken so the pumps are useless. She does her laundry on the rooftop too, spreading it out on the benches to dry. She uses the grey-water to flush her toilet (17).</a:t>
            </a:r>
          </a:p>
          <a:p>
            <a:pPr marL="0" indent="0">
              <a:buNone/>
            </a:pPr>
            <a:endParaRPr lang="en-US" dirty="0"/>
          </a:p>
          <a:p>
            <a:pPr marL="0" indent="0">
              <a:buNone/>
            </a:pPr>
            <a:r>
              <a:rPr lang="en-US" dirty="0"/>
              <a:t>Morgan: “Such small acts are what condition Toby for life beyond the protection of the Garden” These acts “ultimately equip Toby with the ability to survive and self-determine in the unfolding apocalypse. Gardener theology seems designed to enable precisely this kind of continued existence.” (Morgan 31).</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90177489-B842-E146-9F5F-A61FCB0B9981}"/>
              </a:ext>
            </a:extLst>
          </p:cNvPr>
          <p:cNvSpPr txBox="1"/>
          <p:nvPr/>
        </p:nvSpPr>
        <p:spPr>
          <a:xfrm>
            <a:off x="735106" y="304800"/>
            <a:ext cx="10596282" cy="1200329"/>
          </a:xfrm>
          <a:prstGeom prst="rect">
            <a:avLst/>
          </a:prstGeom>
          <a:noFill/>
        </p:spPr>
        <p:txBody>
          <a:bodyPr wrap="square" rtlCol="0">
            <a:spAutoFit/>
          </a:bodyPr>
          <a:lstStyle/>
          <a:p>
            <a:r>
              <a:rPr lang="en-US" dirty="0"/>
              <a:t>Quotations for Lecture Segment 5 </a:t>
            </a:r>
          </a:p>
          <a:p>
            <a:r>
              <a:rPr lang="en-US" b="1" dirty="0"/>
              <a:t>How does Toby use what she learned from the Gardeners in order to survive?</a:t>
            </a:r>
          </a:p>
          <a:p>
            <a:r>
              <a:rPr lang="en-US" b="1" dirty="0"/>
              <a:t>Note: selections are from entire text, not just from this week’s reading.</a:t>
            </a:r>
          </a:p>
          <a:p>
            <a:endParaRPr lang="en-US" b="1" dirty="0"/>
          </a:p>
        </p:txBody>
      </p:sp>
      <p:pic>
        <p:nvPicPr>
          <p:cNvPr id="5" name="lecture-yr-flood-seg5.m4a" descr="lecture-yr-flood-seg5.m4a">
            <a:hlinkClick r:id="" action="ppaction://media"/>
            <a:extLst>
              <a:ext uri="{FF2B5EF4-FFF2-40B4-BE49-F238E27FC236}">
                <a16:creationId xmlns:a16="http://schemas.microsoft.com/office/drawing/2014/main" id="{BAF61790-46C3-1F4A-B4B7-B17B6D429F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68800" y="5185665"/>
            <a:ext cx="812800" cy="812800"/>
          </a:xfrm>
          <a:prstGeom prst="rect">
            <a:avLst/>
          </a:prstGeom>
        </p:spPr>
      </p:pic>
    </p:spTree>
    <p:extLst>
      <p:ext uri="{BB962C8B-B14F-4D97-AF65-F5344CB8AC3E}">
        <p14:creationId xmlns:p14="http://schemas.microsoft.com/office/powerpoint/2010/main" val="11987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68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DFD10-F9DC-6A4B-878B-9C91AA5E38CF}"/>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03A3FD45-1264-C544-A27F-831466DD1E4D}"/>
              </a:ext>
            </a:extLst>
          </p:cNvPr>
          <p:cNvSpPr>
            <a:spLocks noGrp="1"/>
          </p:cNvSpPr>
          <p:nvPr>
            <p:ph idx="1"/>
          </p:nvPr>
        </p:nvSpPr>
        <p:spPr/>
        <p:txBody>
          <a:bodyPr>
            <a:normAutofit fontScale="70000" lnSpcReduction="20000"/>
          </a:bodyPr>
          <a:lstStyle/>
          <a:p>
            <a:pPr marL="0" indent="0">
              <a:buNone/>
            </a:pPr>
            <a:r>
              <a:rPr lang="en-US" dirty="0"/>
              <a:t>There are three combined assignments for today and Wednesday’s class. </a:t>
            </a:r>
          </a:p>
          <a:p>
            <a:pPr marL="0" indent="0">
              <a:buNone/>
            </a:pPr>
            <a:endParaRPr lang="en-US" dirty="0"/>
          </a:p>
          <a:p>
            <a:pPr marL="0" indent="0">
              <a:buNone/>
            </a:pPr>
            <a:r>
              <a:rPr lang="en-US" dirty="0"/>
              <a:t>First, contribute to the Google document entitled “Main Features of Margaret Atwood’s The Year of the Flood.” Details are in the document. </a:t>
            </a:r>
            <a:r>
              <a:rPr lang="en-US" dirty="0">
                <a:hlinkClick r:id="rId2"/>
              </a:rPr>
              <a:t>https://docs.google.com/document/d/11QkPnxhSv7lQmsl8hd3kSyPZZAHDkSk85FZKU0t1V2w/edit?usp=sharing</a:t>
            </a:r>
            <a:endParaRPr lang="en-US" dirty="0"/>
          </a:p>
          <a:p>
            <a:pPr marL="0" indent="0">
              <a:buNone/>
            </a:pPr>
            <a:endParaRPr lang="en-US" dirty="0"/>
          </a:p>
          <a:p>
            <a:pPr marL="0" indent="0">
              <a:buNone/>
            </a:pPr>
            <a:r>
              <a:rPr lang="en-US" dirty="0"/>
              <a:t>Second, respond to the message board on Pilot entitled “Gardener Philosophy and the World of the Novel.” To get full credit, you should both pose your own response and respond to at least one other student's response.</a:t>
            </a:r>
          </a:p>
          <a:p>
            <a:pPr marL="0" indent="0">
              <a:buNone/>
            </a:pPr>
            <a:endParaRPr lang="en-US" dirty="0"/>
          </a:p>
          <a:p>
            <a:pPr marL="0" indent="0">
              <a:buNone/>
            </a:pPr>
            <a:r>
              <a:rPr lang="en-US" dirty="0"/>
              <a:t>Third, respond to the message board entitled “How the Gardeners Resist.” To get full credit, you should both pose your own response and respond to at least one other student's response.</a:t>
            </a:r>
          </a:p>
          <a:p>
            <a:pPr marL="0" indent="0">
              <a:buNone/>
            </a:pPr>
            <a:endParaRPr lang="en-US" dirty="0"/>
          </a:p>
          <a:p>
            <a:pPr marL="0" indent="0">
              <a:buNone/>
            </a:pPr>
            <a:r>
              <a:rPr lang="en-US" dirty="0"/>
              <a:t>All of this work should be completed by 8:00 AM Thursday morning. </a:t>
            </a:r>
          </a:p>
          <a:p>
            <a:pPr marL="0" indent="0">
              <a:buNone/>
            </a:pPr>
            <a:endParaRPr lang="en-US" dirty="0"/>
          </a:p>
        </p:txBody>
      </p:sp>
    </p:spTree>
    <p:extLst>
      <p:ext uri="{BB962C8B-B14F-4D97-AF65-F5344CB8AC3E}">
        <p14:creationId xmlns:p14="http://schemas.microsoft.com/office/powerpoint/2010/main" val="1051759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83CB0-B576-FC41-B1FE-972E0DB3D453}"/>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82179D6F-89C1-3746-9AC6-8BEB363DB6D6}"/>
              </a:ext>
            </a:extLst>
          </p:cNvPr>
          <p:cNvSpPr>
            <a:spLocks noGrp="1"/>
          </p:cNvSpPr>
          <p:nvPr>
            <p:ph idx="1"/>
          </p:nvPr>
        </p:nvSpPr>
        <p:spPr/>
        <p:txBody>
          <a:bodyPr>
            <a:normAutofit fontScale="77500" lnSpcReduction="20000"/>
          </a:bodyPr>
          <a:lstStyle/>
          <a:p>
            <a:pPr marL="0" indent="0">
              <a:buNone/>
            </a:pPr>
            <a:r>
              <a:rPr lang="en-US" dirty="0"/>
              <a:t>Atwood, Margaret. “Margaret Atwood Interview.” </a:t>
            </a:r>
            <a:r>
              <a:rPr lang="en-US" i="1" dirty="0" err="1"/>
              <a:t>Progressive.Org</a:t>
            </a:r>
            <a:r>
              <a:rPr lang="en-US" dirty="0"/>
              <a:t>, interview by Rothschild Matthew, 2 Dec. 2010, https://</a:t>
            </a:r>
            <a:r>
              <a:rPr lang="en-US" dirty="0" err="1"/>
              <a:t>progressive.org</a:t>
            </a:r>
            <a:r>
              <a:rPr lang="en-US" dirty="0"/>
              <a:t>/%3Fq%3Dnews/2010/12/152719/</a:t>
            </a:r>
            <a:r>
              <a:rPr lang="en-US" dirty="0" err="1"/>
              <a:t>margaret</a:t>
            </a:r>
            <a:r>
              <a:rPr lang="en-US" dirty="0"/>
              <a:t>-</a:t>
            </a:r>
            <a:r>
              <a:rPr lang="en-US" dirty="0" err="1"/>
              <a:t>atwood</a:t>
            </a:r>
            <a:r>
              <a:rPr lang="en-US" dirty="0"/>
              <a:t>-interview/.</a:t>
            </a:r>
          </a:p>
          <a:p>
            <a:pPr marL="0" indent="0">
              <a:buNone/>
            </a:pPr>
            <a:r>
              <a:rPr lang="en-US" dirty="0"/>
              <a:t>---. “Margaret Atwood: The Road to </a:t>
            </a:r>
            <a:r>
              <a:rPr lang="en-US" dirty="0" err="1"/>
              <a:t>Ustopia</a:t>
            </a:r>
            <a:r>
              <a:rPr lang="en-US" dirty="0"/>
              <a:t>.” </a:t>
            </a:r>
            <a:r>
              <a:rPr lang="en-US" i="1" dirty="0"/>
              <a:t>The Guardian</a:t>
            </a:r>
            <a:r>
              <a:rPr lang="en-US" dirty="0"/>
              <a:t>, 14 Oct. 2011. </a:t>
            </a:r>
            <a:r>
              <a:rPr lang="en-US" i="1" dirty="0" err="1"/>
              <a:t>www.theguardian.com</a:t>
            </a:r>
            <a:r>
              <a:rPr lang="en-US" dirty="0"/>
              <a:t>, https://</a:t>
            </a:r>
            <a:r>
              <a:rPr lang="en-US" dirty="0" err="1"/>
              <a:t>www.theguardian.com</a:t>
            </a:r>
            <a:r>
              <a:rPr lang="en-US" dirty="0"/>
              <a:t>/books/2011/oct/14/</a:t>
            </a:r>
            <a:r>
              <a:rPr lang="en-US" dirty="0" err="1"/>
              <a:t>margaret</a:t>
            </a:r>
            <a:r>
              <a:rPr lang="en-US" dirty="0"/>
              <a:t>-</a:t>
            </a:r>
            <a:r>
              <a:rPr lang="en-US" dirty="0" err="1"/>
              <a:t>atwood</a:t>
            </a:r>
            <a:r>
              <a:rPr lang="en-US" dirty="0"/>
              <a:t>-road-to-</a:t>
            </a:r>
            <a:r>
              <a:rPr lang="en-US" dirty="0" err="1"/>
              <a:t>ustopia</a:t>
            </a:r>
            <a:r>
              <a:rPr lang="en-US" dirty="0"/>
              <a:t>.</a:t>
            </a:r>
          </a:p>
          <a:p>
            <a:pPr marL="0" indent="0">
              <a:buNone/>
            </a:pPr>
            <a:r>
              <a:rPr lang="en-US" dirty="0"/>
              <a:t>Canavan, Gerry. “Hope, but Not for Us: Ecological Science Fiction and the End of the World in Margaret Atwood’s Oryx and Crake and The Year of the Flood.” </a:t>
            </a:r>
            <a:r>
              <a:rPr lang="en-US" i="1" dirty="0"/>
              <a:t>Lit: Literature Interpretation Theory</a:t>
            </a:r>
            <a:r>
              <a:rPr lang="en-US" dirty="0"/>
              <a:t>, vol. 23, no. 2, Taylor &amp; Francis, June 2012, pp. 138–59. </a:t>
            </a:r>
            <a:r>
              <a:rPr lang="en-US" b="1" dirty="0"/>
              <a:t>(posted to course site)</a:t>
            </a:r>
            <a:endParaRPr lang="en-US" dirty="0"/>
          </a:p>
          <a:p>
            <a:pPr marL="0" indent="0">
              <a:buNone/>
            </a:pPr>
            <a:r>
              <a:rPr lang="en-US" dirty="0"/>
              <a:t>Morgan, Luke. “‘The Earth Forgives’: Environmental Imagination, Adaptation, and Resilience in Margaret Atwood’s The Year of the Flood.” </a:t>
            </a:r>
            <a:r>
              <a:rPr lang="en-US" i="1" dirty="0"/>
              <a:t>Resilience: A Journal of the Environmental Humanities</a:t>
            </a:r>
            <a:r>
              <a:rPr lang="en-US" dirty="0"/>
              <a:t>, vol. 7, no. 1, University of Nebraska Press, 2019, p. 22. </a:t>
            </a:r>
            <a:r>
              <a:rPr lang="en-US" i="1" dirty="0"/>
              <a:t>EBSCOhost</a:t>
            </a:r>
            <a:r>
              <a:rPr lang="en-US" dirty="0"/>
              <a:t>. </a:t>
            </a:r>
            <a:r>
              <a:rPr lang="en-US" b="1" dirty="0"/>
              <a:t>(posted to course site)</a:t>
            </a:r>
            <a:endParaRPr lang="en-US" dirty="0"/>
          </a:p>
          <a:p>
            <a:pPr marL="0" indent="0">
              <a:buNone/>
            </a:pPr>
            <a:endParaRPr lang="en-US" dirty="0"/>
          </a:p>
        </p:txBody>
      </p:sp>
    </p:spTree>
    <p:extLst>
      <p:ext uri="{BB962C8B-B14F-4D97-AF65-F5344CB8AC3E}">
        <p14:creationId xmlns:p14="http://schemas.microsoft.com/office/powerpoint/2010/main" val="1309588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5555</Words>
  <Application>Microsoft Macintosh PowerPoint</Application>
  <PresentationFormat>Widescreen</PresentationFormat>
  <Paragraphs>166</Paragraphs>
  <Slides>7</Slides>
  <Notes>5</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Today</vt:lpstr>
      <vt:lpstr>PowerPoint Presentation</vt:lpstr>
      <vt:lpstr>PowerPoint Presentation</vt:lpstr>
      <vt:lpstr>PowerPoint Presentation</vt:lpstr>
      <vt:lpstr>PowerPoint Presentation</vt:lpstr>
      <vt:lpstr>Assignments</vt:lpstr>
      <vt:lpstr>Additional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Strombeck, Andrew</dc:creator>
  <cp:lastModifiedBy>Strombeck, Andrew</cp:lastModifiedBy>
  <cp:revision>8</cp:revision>
  <dcterms:created xsi:type="dcterms:W3CDTF">2020-03-16T13:56:44Z</dcterms:created>
  <dcterms:modified xsi:type="dcterms:W3CDTF">2020-03-16T16:06:19Z</dcterms:modified>
</cp:coreProperties>
</file>